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3"/>
  </p:notesMasterIdLst>
  <p:handoutMasterIdLst>
    <p:handoutMasterId r:id="rId24"/>
  </p:handoutMasterIdLst>
  <p:sldIdLst>
    <p:sldId id="256" r:id="rId5"/>
    <p:sldId id="291" r:id="rId6"/>
    <p:sldId id="292" r:id="rId7"/>
    <p:sldId id="293" r:id="rId8"/>
    <p:sldId id="294" r:id="rId9"/>
    <p:sldId id="295" r:id="rId10"/>
    <p:sldId id="296" r:id="rId11"/>
    <p:sldId id="262" r:id="rId12"/>
    <p:sldId id="275" r:id="rId13"/>
    <p:sldId id="283" r:id="rId14"/>
    <p:sldId id="282" r:id="rId15"/>
    <p:sldId id="280" r:id="rId16"/>
    <p:sldId id="277" r:id="rId17"/>
    <p:sldId id="297" r:id="rId18"/>
    <p:sldId id="278" r:id="rId19"/>
    <p:sldId id="279" r:id="rId20"/>
    <p:sldId id="271" r:id="rId21"/>
    <p:sldId id="273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ement Informatique" initials="D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780" autoAdjust="0"/>
  </p:normalViewPr>
  <p:slideViewPr>
    <p:cSldViewPr snapToGrid="0" snapToObjects="1">
      <p:cViewPr>
        <p:scale>
          <a:sx n="66" d="100"/>
          <a:sy n="66" d="100"/>
        </p:scale>
        <p:origin x="-1291" y="-58"/>
      </p:cViewPr>
      <p:guideLst>
        <p:guide orient="horz" pos="2160"/>
        <p:guide orient="horz" pos="21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26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E800C-C60E-2641-8092-FFA7E0AEA8D8}" type="datetimeFigureOut">
              <a:rPr lang="fr-FR" smtClean="0"/>
              <a:t>13/12/2018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8E51-3F77-F540-8EF5-A088C8C02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265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F7A77-B03B-C341-83B7-8F2A84ABA291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FEFB8-215F-B443-8A37-FD586D873E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794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sep.fr/Choisir-mes-etudes/Apres-le-bac/Que-faire-apres-le-bac/Que-faire-apres-un-bac-professionne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onisep.fr/Choisir-mes-etudes/Apres-le-bac/Que-faire-apres-le-bac/Que-faire-apres-un-bac-professionnel/Des-classes-prepa-speciales-bacs-pro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onde.fr/campus/article/2017/02/15/concours-les-bacs-pro-ont-leurs-prepas_5080227_4401467.html#hC1HF1VJG1tQTtC5.99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onisep.fr/Pres-de-chez-vous/Provence-Alpes-Cote-d-Azur/Aix-Marseille/Se-former-dans-ma-region/S-informer-sur-l-enseignement-superieur/Integrer-une-classe-prepa-scientifique-apres-un-Bac-PRO" TargetMode="External"/><Relationship Id="rId4" Type="http://schemas.openxmlformats.org/officeDocument/2006/relationships/hyperlink" Target="http://www.onisep.fr/Pres-de-chez-vous/Provence-Alpes-Cote-d-Azur/Aix-Marseille/Se-former-dans-ma-region/S-informer-sur-l-enseignement-superieur/Integrer-une-classe-prepa-Eco-apres-un-Bac-PRO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07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*Études et statistiques, DEPP 2017.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fr-FR" dirty="0" smtClean="0">
                <a:hlinkClick r:id="rId3"/>
              </a:rPr>
              <a:t>http</a:t>
            </a:r>
            <a:r>
              <a:rPr lang="fr-FR" dirty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www.onisep.fr/Choisir-mes-etudes/Apres-le-bac/Que-faire-apres-le-bac/Que-faire-apres-un-bac-professionnel</a:t>
            </a:r>
            <a:endParaRPr lang="fr-FR" dirty="0" smtClean="0"/>
          </a:p>
          <a:p>
            <a:pPr marL="171450" indent="-171450">
              <a:buFont typeface="Arial" charset="0"/>
              <a:buChar char="•"/>
            </a:pPr>
            <a:endParaRPr lang="fr-FR" dirty="0"/>
          </a:p>
          <a:p>
            <a:pPr marL="171450" indent="-171450">
              <a:buFont typeface="Arial" charset="0"/>
              <a:buChar char="•"/>
            </a:pPr>
            <a:r>
              <a:rPr lang="fr-FR" dirty="0"/>
              <a:t>Téléchargez la </a:t>
            </a:r>
            <a:r>
              <a:rPr lang="fr-FR" dirty="0" smtClean="0"/>
              <a:t>fiche bac pro  : </a:t>
            </a:r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www.onisep.fr/Choisir-mes-etudes/Apres-le-bac/Que-faire-apres-le-bac/Que-faire-apres-un-bac-professionnel/Des-classes-prepa-speciales-bacs-pro</a:t>
            </a:r>
            <a:endParaRPr lang="fr-FR" dirty="0" smtClean="0"/>
          </a:p>
          <a:p>
            <a:pPr marL="171450" indent="-171450">
              <a:buFont typeface="Arial" charset="0"/>
              <a:buChar char="•"/>
            </a:pPr>
            <a:endParaRPr lang="fr-FR" dirty="0"/>
          </a:p>
          <a:p>
            <a:pPr marL="171450" indent="-171450">
              <a:buFont typeface="Arial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7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prépa ATS accessible après </a:t>
            </a:r>
            <a:r>
              <a:rPr lang="fr-FR" u="sng" dirty="0" smtClean="0"/>
              <a:t>certains</a:t>
            </a:r>
            <a:r>
              <a:rPr lang="fr-FR" dirty="0" smtClean="0"/>
              <a:t> BTS ou DUT seulement. </a:t>
            </a:r>
          </a:p>
          <a:p>
            <a:r>
              <a:rPr lang="fr-FR" dirty="0" smtClean="0"/>
              <a:t>Prépa ATS bio : Liste</a:t>
            </a:r>
            <a:r>
              <a:rPr lang="fr-FR" baseline="0" dirty="0" smtClean="0"/>
              <a:t> sur le site de l’UPA : </a:t>
            </a:r>
          </a:p>
          <a:p>
            <a:r>
              <a:rPr lang="fr-FR" baseline="0" dirty="0" smtClean="0"/>
              <a:t>http://</a:t>
            </a:r>
            <a:r>
              <a:rPr lang="fr-FR" baseline="0" dirty="0" err="1" smtClean="0"/>
              <a:t>prepasbio.org</a:t>
            </a:r>
            <a:r>
              <a:rPr lang="fr-FR" baseline="0" dirty="0" smtClean="0"/>
              <a:t>/</a:t>
            </a:r>
          </a:p>
          <a:p>
            <a:r>
              <a:rPr lang="fr-FR" baseline="0" dirty="0" smtClean="0"/>
              <a:t>FCIL : dont classe passerelle vers une STS</a:t>
            </a:r>
          </a:p>
          <a:p>
            <a:endParaRPr lang="fr-FR" dirty="0" smtClean="0"/>
          </a:p>
          <a:p>
            <a:r>
              <a:rPr lang="fr-FR" dirty="0" smtClean="0"/>
              <a:t>Après un BTSA et</a:t>
            </a:r>
            <a:r>
              <a:rPr lang="fr-FR" baseline="0" dirty="0" smtClean="0"/>
              <a:t> une prépa ATS : </a:t>
            </a:r>
            <a:r>
              <a:rPr lang="fr-FR" dirty="0" smtClean="0"/>
              <a:t>accès aux écoles d’ingénieurs agro  et aux écoles nationales vétérinaires par la voie du concours C</a:t>
            </a:r>
          </a:p>
          <a:p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prépa ATS bio n’est accessible qu’après certains BTS ou DUT seulement.</a:t>
            </a:r>
          </a:p>
          <a:p>
            <a:r>
              <a:rPr lang="fr-FR" dirty="0" smtClean="0"/>
              <a:t>Elle donne accès aux écoles d’ingénieurs et aux écoles nationales vétérinaires par la voie du concours C</a:t>
            </a:r>
          </a:p>
          <a:p>
            <a:r>
              <a:rPr lang="fr-FR" dirty="0" smtClean="0"/>
              <a:t>Liste</a:t>
            </a:r>
            <a:r>
              <a:rPr lang="fr-FR" baseline="0" dirty="0" smtClean="0"/>
              <a:t> disponible sur le site de l’UPA </a:t>
            </a:r>
          </a:p>
          <a:p>
            <a:r>
              <a:rPr lang="fr-FR" baseline="0" dirty="0" smtClean="0"/>
              <a:t>http://prepasbio.org/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Hôtellerie restauration, arts appliqués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i="1" dirty="0" smtClean="0"/>
              <a:t>*Concours : les bacs pro ont leurs prépas</a:t>
            </a:r>
          </a:p>
          <a:p>
            <a:r>
              <a:rPr lang="fr-FR" i="1" dirty="0" smtClean="0"/>
              <a:t>Cinq établissements préparent, en trois ans, aux concours des grandes écoles.</a:t>
            </a:r>
          </a:p>
          <a:p>
            <a:r>
              <a:rPr lang="fr-FR" dirty="0" smtClean="0">
                <a:hlinkClick r:id="rId3"/>
              </a:rPr>
              <a:t>http://www.lemonde.fr/campus/article/2017/02/15/concours-les-bacs-pro-ont-leurs-prepas_5080227_4401467.html#hC1HF1VJG1tQTtC5.99</a:t>
            </a:r>
            <a:endParaRPr lang="fr-FR" dirty="0" smtClean="0"/>
          </a:p>
          <a:p>
            <a:endParaRPr lang="fr-FR" dirty="0"/>
          </a:p>
          <a:p>
            <a:r>
              <a:rPr lang="fr-FR" b="1" dirty="0"/>
              <a:t>Intégrer une classe prépa Éco après un Bac </a:t>
            </a:r>
            <a:r>
              <a:rPr lang="fr-FR" b="1" dirty="0" smtClean="0"/>
              <a:t>PRO</a:t>
            </a:r>
          </a:p>
          <a:p>
            <a:r>
              <a:rPr lang="fr-FR" b="1" dirty="0">
                <a:hlinkClick r:id="rId4"/>
              </a:rPr>
              <a:t>http://</a:t>
            </a:r>
            <a:r>
              <a:rPr lang="fr-FR" b="1" dirty="0" smtClean="0">
                <a:hlinkClick r:id="rId4"/>
              </a:rPr>
              <a:t>www.onisep.fr/Pres-de-chez-vous/Provence-Alpes-Cote-d-Azur/Aix-Marseille/Se-former-dans-ma-region/S-informer-sur-l-enseignement-superieur/Integrer-une-classe-prepa-Eco-apres-un-Bac-PRO</a:t>
            </a:r>
            <a:endParaRPr lang="fr-FR" b="1" dirty="0" smtClean="0"/>
          </a:p>
          <a:p>
            <a:endParaRPr lang="fr-FR" b="1" dirty="0"/>
          </a:p>
          <a:p>
            <a:r>
              <a:rPr lang="fr-FR" b="1" dirty="0"/>
              <a:t>Intégrer une classe prépa scientifique après un Bac </a:t>
            </a:r>
            <a:r>
              <a:rPr lang="fr-FR" b="1" dirty="0" smtClean="0"/>
              <a:t>PRO</a:t>
            </a:r>
          </a:p>
          <a:p>
            <a:r>
              <a:rPr lang="fr-FR" b="1" dirty="0">
                <a:hlinkClick r:id="rId5"/>
              </a:rPr>
              <a:t>http://</a:t>
            </a:r>
            <a:r>
              <a:rPr lang="fr-FR" b="1" dirty="0" smtClean="0">
                <a:hlinkClick r:id="rId5"/>
              </a:rPr>
              <a:t>www.onisep.fr/Pres-de-chez-vous/Provence-Alpes-Cote-d-Azur/Aix-Marseille/Se-former-dans-ma-region/S-informer-sur-l-enseignement-superieur/Integrer-une-classe-prepa-scientifique-apres-un-Bac-PRO</a:t>
            </a:r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*NB : une réforme des études d’arts appliques. est en cours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09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13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4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7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05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84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5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199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4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17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69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782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04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00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04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702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056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25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0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802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908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35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280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665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38265"/>
            <a:ext cx="2133600" cy="365125"/>
          </a:xfrm>
        </p:spPr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38265"/>
            <a:ext cx="2133600" cy="365125"/>
          </a:xfrm>
        </p:spPr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576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947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62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74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4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903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740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594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080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4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8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1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coursup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Relationship Id="rId4" Type="http://schemas.openxmlformats.org/officeDocument/2006/relationships/hyperlink" Target="http://www.terminales2018-2019.f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8314" y="2101932"/>
            <a:ext cx="6416265" cy="403892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000" dirty="0">
                <a:solidFill>
                  <a:schemeClr val="bg1"/>
                </a:solidFill>
                <a:latin typeface="Arial Bold"/>
                <a:cs typeface="Arial Bold"/>
              </a:rPr>
              <a:t>Entrer dans le </a:t>
            </a:r>
            <a:r>
              <a:rPr lang="fr-FR" sz="4000" dirty="0" smtClean="0">
                <a:solidFill>
                  <a:schemeClr val="bg1"/>
                </a:solidFill>
                <a:latin typeface="Arial Bold"/>
                <a:cs typeface="Arial Bold"/>
              </a:rPr>
              <a:t>supérieur </a:t>
            </a:r>
            <a:r>
              <a:rPr lang="fr-FR" sz="2800" dirty="0" smtClean="0">
                <a:solidFill>
                  <a:srgbClr val="FFFFFF"/>
                </a:solidFill>
                <a:latin typeface="Arial Bold"/>
                <a:cs typeface="Arial Bold"/>
              </a:rPr>
              <a:t>après</a:t>
            </a:r>
            <a:r>
              <a:rPr lang="fr-FR" dirty="0">
                <a:solidFill>
                  <a:srgbClr val="FFFFFF"/>
                </a:solidFill>
                <a:latin typeface="Arial Bold"/>
                <a:cs typeface="Arial Bold"/>
              </a:rPr>
              <a:t> </a:t>
            </a:r>
            <a:r>
              <a:rPr lang="fr-FR" sz="2800" dirty="0" smtClean="0">
                <a:solidFill>
                  <a:srgbClr val="FFFFFF"/>
                </a:solidFill>
                <a:latin typeface="Arial Bold"/>
                <a:cs typeface="Arial Bold"/>
              </a:rPr>
              <a:t>un bac</a:t>
            </a:r>
            <a:r>
              <a:rPr lang="fr-FR" sz="28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  <a:t/>
            </a:r>
            <a:br>
              <a:rPr lang="fr-FR" sz="28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</a:br>
            <a:r>
              <a:rPr lang="fr-FR" sz="28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  <a:t> </a:t>
            </a:r>
            <a:r>
              <a:rPr lang="fr-FR" sz="173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  <a:t>pro</a:t>
            </a:r>
            <a:endParaRPr lang="fr-FR" sz="17300" dirty="0">
              <a:solidFill>
                <a:srgbClr val="FFFFFF"/>
              </a:solidFill>
              <a:latin typeface="Arial Black" panose="020B0A04020102020204" pitchFamily="34" charset="0"/>
              <a:cs typeface="Arial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930226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</a:t>
            </a:r>
            <a:r>
              <a:rPr lang="fr-FR" sz="2400" smtClean="0">
                <a:solidFill>
                  <a:schemeClr val="bg1"/>
                </a:solidFill>
              </a:rPr>
              <a:t>bac pro </a:t>
            </a:r>
            <a:r>
              <a:rPr lang="fr-FR" sz="2400" dirty="0" smtClean="0">
                <a:solidFill>
                  <a:schemeClr val="bg1"/>
                </a:solidFill>
              </a:rPr>
              <a:t>►  BTS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73171"/>
              </p:ext>
            </p:extLst>
          </p:nvPr>
        </p:nvGraphicFramePr>
        <p:xfrm>
          <a:off x="226119" y="1457997"/>
          <a:ext cx="8760891" cy="5593056"/>
        </p:xfrm>
        <a:graphic>
          <a:graphicData uri="http://schemas.openxmlformats.org/drawingml/2006/table">
            <a:tbl>
              <a:tblPr/>
              <a:tblGrid>
                <a:gridCol w="4395979"/>
                <a:gridCol w="4364912"/>
              </a:tblGrid>
              <a:tr h="41592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Peu ou pas de bacs pro </a:t>
                      </a:r>
                      <a:b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</a:b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dans certains BTS</a:t>
                      </a: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.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Admission de droit  avec mention bien ou très bien, dans une  spécialité cohérente avec son bac.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Parfois 1 an de mise à niveau* et deux langues vivantes (hôtellerie-restauration, arts appliqués).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12 semaines de stage en 2 ans, </a:t>
                      </a:r>
                      <a:b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35h de cours / semaine. 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Statut étudiant.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32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86" y="1885508"/>
            <a:ext cx="4484914" cy="418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930226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le bac pro ►  Les écoles spécialisées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059366" y="1628078"/>
            <a:ext cx="75493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Écoles d’art, de commerce, de comptabilité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2 ou 3 ans, recrutant sur concours. </a:t>
            </a:r>
          </a:p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Attention, </a:t>
            </a: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souvent sélection sur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matières générales.</a:t>
            </a:r>
          </a:p>
          <a:p>
            <a:endParaRPr lang="fr-FR" sz="2000" dirty="0" smtClean="0"/>
          </a:p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Santé, social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Notamment, sur concours sans le bac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diplômes </a:t>
            </a: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d'État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d’aide soignant,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d’auxiliaire de puériculture,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moniteur éducateur,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d‘accompagnant éducatif et social, spécialité </a:t>
            </a: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accompagnement de la vie en structure collective. </a:t>
            </a:r>
            <a:endParaRPr lang="fr-F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Passerelles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pour </a:t>
            </a: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bacs pro ASSP et SAPAT.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6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930226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bac pro ►  Une prépa adaptée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85800" y="944218"/>
            <a:ext cx="8001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Une classe prépa spécial bac pro, en 3 ans au lieu de 2</a:t>
            </a:r>
          </a:p>
          <a:p>
            <a:endParaRPr lang="fr-F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"/>
            </a:pPr>
            <a:r>
              <a:rPr lang="fr-FR" sz="2000" b="1" dirty="0" smtClean="0">
                <a:solidFill>
                  <a:srgbClr val="0070C0"/>
                </a:solidFill>
              </a:rPr>
              <a:t>pour les bacs pro production,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CPES (classe préparatoire à 	l’enseignement supérieur) </a:t>
            </a: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en 1</a:t>
            </a:r>
            <a:r>
              <a:rPr lang="fr-FR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</a:t>
            </a: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année, remise à niveau non diplômante dans les disciplines générales,</a:t>
            </a:r>
          </a:p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puis prépa TSI (technologie et sciences industrielles), 2 ans de 	préparation des 	concours d’écoles d’ingénieurs.</a:t>
            </a:r>
          </a:p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3 lycées </a:t>
            </a: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Le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Mans, Montceau-les-Mines, Nîmes.</a:t>
            </a:r>
          </a:p>
          <a:p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î"/>
            </a:pPr>
            <a:r>
              <a:rPr lang="fr-FR" sz="2000" b="1" dirty="0" smtClean="0">
                <a:solidFill>
                  <a:srgbClr val="0070C0"/>
                </a:solidFill>
              </a:rPr>
              <a:t>pour les bacs pro services :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prépa ECP (économique et commerciale, 	voie professionnelle) 3 ans de mise à niveau et de préparation des 	concours d’écoles de commerce, 3</a:t>
            </a:r>
            <a:r>
              <a:rPr lang="fr-FR" sz="20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année commune aux ECP et ECT 	(voie techno). </a:t>
            </a:r>
          </a:p>
          <a:p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lycées : Marseille, Niort, Strasbourg.</a:t>
            </a:r>
          </a:p>
          <a:p>
            <a:r>
              <a:rPr lang="fr-FR" dirty="0" smtClean="0"/>
              <a:t>  </a:t>
            </a:r>
          </a:p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« Le plus dur au début c’est de faire face à la quantité de travail et tenir le rythme »*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2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840774" y="12902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un bac pro ► Les spécialisations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13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27831"/>
              </p:ext>
            </p:extLst>
          </p:nvPr>
        </p:nvGraphicFramePr>
        <p:xfrm>
          <a:off x="465596" y="834886"/>
          <a:ext cx="8678404" cy="12126114"/>
        </p:xfrm>
        <a:graphic>
          <a:graphicData uri="http://schemas.openxmlformats.org/drawingml/2006/table">
            <a:tbl>
              <a:tblPr/>
              <a:tblGrid>
                <a:gridCol w="4437333"/>
                <a:gridCol w="4241071"/>
              </a:tblGrid>
              <a:tr h="60630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endParaRPr lang="fr-FR" sz="2000" b="0" kern="1200" dirty="0" smtClean="0">
                        <a:solidFill>
                          <a:srgbClr val="7F7F7F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î"/>
                      </a:pPr>
                      <a:r>
                        <a:rPr lang="fr-FR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Le BM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Brevet de maîtrise, </a:t>
                      </a:r>
                      <a:r>
                        <a:rPr lang="fr-FR" sz="2000" b="1" dirty="0" smtClean="0">
                          <a:solidFill>
                            <a:schemeClr val="accent3"/>
                          </a:solidFill>
                          <a:latin typeface="+mn-lt"/>
                        </a:rPr>
                        <a:t>2 ans </a:t>
                      </a:r>
                      <a:r>
                        <a:rPr lang="fr-FR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:</a:t>
                      </a: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pour devenir artisan chef d’entreprise. En LP ou CFA.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b="1" i="0" u="none" strike="noStrike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î"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La MC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Mention complémentaire, 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 an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. Ajoute une spécialité au bac pro de même champ professionnel. Niveau équivalent au bac. En LP ou CFA.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b="1" i="0" u="none" strike="noStrike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î"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Le DMA*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Diplôme des métiers d’art, après bac pro de la spécialité. 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 ans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, 4 à 8 semaines de stage. École d’arts appliqués.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b="1" i="0" u="none" strike="noStrike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>
                        <a:spcBef>
                          <a:spcPts val="400"/>
                        </a:spcBef>
                      </a:pPr>
                      <a:endParaRPr lang="fr-FR" sz="2000" b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î"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Le CS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Certificat de spécialité, après bac pro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agricole, </a:t>
                      </a:r>
                      <a:r>
                        <a:rPr lang="fr-FR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atteste de compétences utiles</a:t>
                      </a: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aux professionnels de l’exploitation agricole, de l’aménagement paysager. </a:t>
                      </a: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b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2000" b="1" baseline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 à 600 </a:t>
                      </a: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heures, 1 an en apprentissage.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20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lang="fr-FR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FCIL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Formation complémentaire d’initiative locale. Répond à un besoin précisément défini de qualification. Durée </a:t>
                      </a:r>
                      <a:r>
                        <a:rPr lang="fr-FR" sz="2000" b="1" baseline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variable. </a:t>
                      </a: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 LP ou école privée.</a:t>
                      </a:r>
                      <a:endParaRPr lang="fr-FR" sz="2000" b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</a:rPr>
                        <a:t>                                                  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305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08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840774" y="12902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un bac pro ► Les classes passerelle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14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93699"/>
              </p:ext>
            </p:extLst>
          </p:nvPr>
        </p:nvGraphicFramePr>
        <p:xfrm>
          <a:off x="495143" y="834886"/>
          <a:ext cx="8648857" cy="12329733"/>
        </p:xfrm>
        <a:graphic>
          <a:graphicData uri="http://schemas.openxmlformats.org/drawingml/2006/table">
            <a:tbl>
              <a:tblPr/>
              <a:tblGrid>
                <a:gridCol w="4407786"/>
                <a:gridCol w="4241071"/>
              </a:tblGrid>
              <a:tr h="60630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î"/>
                      </a:pPr>
                      <a:r>
                        <a:rPr lang="fr-FR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Une FCIL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Objectifs</a:t>
                      </a: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: </a:t>
                      </a:r>
                      <a:r>
                        <a:rPr lang="fr-FR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faciliter</a:t>
                      </a: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l’entrée en STS après un bac pro et limiter le décrochage en fin de première année de BTS .</a:t>
                      </a:r>
                      <a:endParaRPr lang="fr-FR" sz="2000" b="1" i="0" u="none" strike="noStrike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b="1" i="0" u="none" strike="noStrike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î"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Condition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Pas de proposition d’inscription en BTS après avis favorable du conseil de classe ou du chef d’établissement pour un passage en STS.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b="1" i="0" u="none" strike="noStrike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>
                        <a:spcBef>
                          <a:spcPts val="400"/>
                        </a:spcBef>
                      </a:pPr>
                      <a:endParaRPr lang="fr-FR" sz="2000" b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endParaRPr lang="fr-FR" sz="2000" b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î"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Secteurs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Services ou production</a:t>
                      </a: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</a:rPr>
                        <a:t>                                                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b="1" i="0" u="none" strike="noStrike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î"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Au programme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Enseignements généraux, enseignements professionnels,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stages en entreprise.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Aide à l’orientation.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Tutorat d’un/e élève de STS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2000" b="1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Possibilité de périodes d’immersion en STS</a:t>
                      </a:r>
                      <a:r>
                        <a:rPr lang="fr-FR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Bourse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dérogatoire de l’enseignement supérieur accessible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20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</a:rPr>
                        <a:t>                                                  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305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84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930226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bac pro ►  Les DEUST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47539"/>
              </p:ext>
            </p:extLst>
          </p:nvPr>
        </p:nvGraphicFramePr>
        <p:xfrm>
          <a:off x="308606" y="1123122"/>
          <a:ext cx="8678404" cy="12126114"/>
        </p:xfrm>
        <a:graphic>
          <a:graphicData uri="http://schemas.openxmlformats.org/drawingml/2006/table">
            <a:tbl>
              <a:tblPr/>
              <a:tblGrid>
                <a:gridCol w="4437333"/>
                <a:gridCol w="4241071"/>
              </a:tblGrid>
              <a:tr h="60630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Les DEUST, </a:t>
                      </a:r>
                      <a:r>
                        <a:rPr lang="fr-FR" sz="20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en deux ans à l’université, sont</a:t>
                      </a:r>
                      <a:r>
                        <a:rPr lang="fr-FR" sz="2000" b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20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centrés sur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↘"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l’accompagnement, 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↘"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travail social 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↘"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 le développement local.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 diplômés peuvent chercher un emploi ou continuer des études pour préparer  </a:t>
                      </a:r>
                      <a:r>
                        <a:rPr lang="fr-FR" dirty="0" smtClean="0">
                          <a:latin typeface="Calibri"/>
                          <a:cs typeface="Calibri"/>
                        </a:rPr>
                        <a:t>→</a:t>
                      </a:r>
                      <a:endParaRPr lang="fr-FR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lang="fr-FR" dirty="0" smtClean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</a:rPr>
                        <a:t>    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r-FR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r-FR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r-FR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→"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diplôme d’État</a:t>
                      </a:r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(DE),</a:t>
                      </a:r>
                    </a:p>
                    <a:p>
                      <a:pPr marL="342900" indent="-342900">
                        <a:buFont typeface="Calibri" panose="020F0502020204030204" pitchFamily="34" charset="0"/>
                        <a:buChar char="→"/>
                      </a:pPr>
                      <a:r>
                        <a:rPr lang="fr-FR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diplôme de l'animation </a:t>
                      </a:r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DEJEPS )</a:t>
                      </a:r>
                    </a:p>
                    <a:p>
                      <a:pPr marL="342900" indent="-342900">
                        <a:buFont typeface="Calibri" panose="020F0502020204030204" pitchFamily="34" charset="0"/>
                        <a:buChar char="→"/>
                      </a:pPr>
                      <a:r>
                        <a:rPr lang="fr-FR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licence pro </a:t>
                      </a:r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(en intervention sociale, gestion des structures sanitaires et sociales, services à la personne, etc.)</a:t>
                      </a:r>
                    </a:p>
                    <a:p>
                      <a:pPr marL="342900" indent="-342900">
                        <a:buFont typeface="Calibri" panose="020F0502020204030204" pitchFamily="34" charset="0"/>
                        <a:buChar char="→"/>
                      </a:pPr>
                      <a:r>
                        <a:rPr lang="fr-FR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diplôme universitaire</a:t>
                      </a:r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(DU).</a:t>
                      </a: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305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</a:pPr>
                      <a:endParaRPr lang="fr-FR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53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930226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bac pro ►  À l’université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401417" y="1041023"/>
            <a:ext cx="63809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Licences</a:t>
            </a:r>
            <a:r>
              <a:rPr lang="fr-F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8 % des inscrits dans l’enseignement supérieur venant de bac pro préparent une licence.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Parmi lesquels </a:t>
            </a:r>
            <a:r>
              <a:rPr lang="fr-FR" sz="2000" b="1" dirty="0" smtClean="0">
                <a:solidFill>
                  <a:srgbClr val="FF0000"/>
                </a:solidFill>
              </a:rPr>
              <a:t>3 % de réussite en 3 ans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(35 % pour les  bacs généraux)*.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Études éloignées de la formation en bac pro,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Mais mise à niveau ou cursus de préparation dans certaines universités.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Capacité de travail et d’autonomie, maîtrise de l’écrit, bonne culture générale…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î"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consultez les attendus de chaque parcours licence</a:t>
            </a: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8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1"/>
          <p:cNvSpPr txBox="1">
            <a:spLocks/>
          </p:cNvSpPr>
          <p:nvPr/>
        </p:nvSpPr>
        <p:spPr bwMode="auto">
          <a:xfrm>
            <a:off x="1259632" y="188640"/>
            <a:ext cx="7670583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srgbClr val="FFFFFF"/>
                </a:solidFill>
                <a:latin typeface="Arial Bold"/>
                <a:ea typeface="+mj-ea"/>
                <a:cs typeface="Arial Bold"/>
              </a:rPr>
              <a:t>Des questions ? 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+mj-ea"/>
              <a:cs typeface="Arial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>
          <a:xfrm>
            <a:off x="335184" y="1540403"/>
            <a:ext cx="8569325" cy="4777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1000" kern="12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28" y="912813"/>
            <a:ext cx="6224587" cy="544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79" y="3495028"/>
            <a:ext cx="1652905" cy="240497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215" y="4414197"/>
            <a:ext cx="1378585" cy="198268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78" y="1298141"/>
            <a:ext cx="1652905" cy="200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5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/>
        </p:nvSpPr>
        <p:spPr bwMode="auto">
          <a:xfrm>
            <a:off x="1235277" y="307861"/>
            <a:ext cx="7670583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rgbClr val="FFFFFF"/>
                </a:solidFill>
                <a:latin typeface="Arial Bold"/>
                <a:cs typeface="Arial Bold"/>
              </a:rPr>
              <a:t>Des questions ? </a:t>
            </a:r>
            <a:endParaRPr lang="fr-FR" sz="2400" dirty="0">
              <a:solidFill>
                <a:srgbClr val="FFFFFF"/>
              </a:solidFill>
              <a:latin typeface="Arial Bold"/>
              <a:cs typeface="Arial Bold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250150"/>
            <a:ext cx="8963890" cy="5097376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457200" y="1136072"/>
            <a:ext cx="8354291" cy="4990091"/>
          </a:xfrm>
          <a:solidFill>
            <a:schemeClr val="bg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lvl="1" indent="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fr-FR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↘"/>
              <a:defRPr/>
            </a:pPr>
            <a:r>
              <a:rPr lang="fr-FR" altLang="fr-FR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fr-FR" altLang="fr-FR" sz="3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3 </a:t>
            </a:r>
            <a:r>
              <a:rPr lang="fr-FR" altLang="fr-FR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étapes</a:t>
            </a:r>
          </a:p>
          <a:p>
            <a:pPr marL="457200" lvl="1" indent="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FR" altLang="fr-FR" sz="3600" dirty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lvl="1" indent="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FR" altLang="ja-JP" dirty="0">
              <a:solidFill>
                <a:srgbClr val="7030A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r>
              <a:rPr lang="fr-FR" altLang="ja-JP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S’informer et découvrir </a:t>
            </a:r>
            <a:r>
              <a:rPr lang="fr-FR" altLang="ja-JP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les formations</a:t>
            </a: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endParaRPr lang="fr-FR" altLang="ja-JP" dirty="0">
              <a:solidFill>
                <a:srgbClr val="7030A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r>
              <a:rPr lang="fr-FR" altLang="fr-FR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Formuler ses vœux et finaliser son dossier</a:t>
            </a:r>
            <a:endParaRPr lang="fr-FR" altLang="fr-FR" u="sng" dirty="0">
              <a:solidFill>
                <a:srgbClr val="7030A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endParaRPr lang="fr-FR" altLang="fr-FR" dirty="0">
              <a:solidFill>
                <a:srgbClr val="7030A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r>
              <a:rPr lang="fr-FR" altLang="fr-FR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Recevoir des réponses et décider</a:t>
            </a: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endParaRPr lang="fr-FR" altLang="ja-JP" dirty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endParaRPr lang="fr-FR" altLang="ja-JP" dirty="0" smtClean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lvl="1" indent="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ja-JP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Tout le détail des étapes sur </a:t>
            </a:r>
            <a:r>
              <a:rPr lang="fr-FR" altLang="ja-JP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hlinkClick r:id="rId3"/>
              </a:rPr>
              <a:t>www.parcoursup.fr</a:t>
            </a:r>
            <a:endParaRPr lang="fr-FR" altLang="ja-JP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33329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457200" y="6489065"/>
            <a:ext cx="2133600" cy="365125"/>
          </a:xfrm>
        </p:spPr>
        <p:txBody>
          <a:bodyPr/>
          <a:lstStyle/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939280" y="6489065"/>
            <a:ext cx="2133600" cy="365125"/>
          </a:xfrm>
        </p:spPr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780" y="739122"/>
            <a:ext cx="2552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553604" y="1165745"/>
            <a:ext cx="8372763" cy="5061528"/>
          </a:xfr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buAutoNum type="arabicPlain"/>
            </a:pPr>
            <a:endParaRPr lang="fr-FR" dirty="0" smtClean="0">
              <a:solidFill>
                <a:srgbClr val="669900"/>
              </a:solidFill>
            </a:endParaRPr>
          </a:p>
          <a:p>
            <a:pPr marL="514350" lvl="0" indent="-514350">
              <a:buAutoNum type="arabicPlain"/>
            </a:pPr>
            <a:endParaRPr lang="fr-F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lvl="0" indent="-514350">
              <a:buAutoNum type="arabicPlain"/>
            </a:pP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►  Novembre-janvier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: je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m’informe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711200" lvl="2" indent="-3556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2800" dirty="0" smtClean="0">
                <a:solidFill>
                  <a:srgbClr val="C00000"/>
                </a:solidFill>
              </a:rPr>
              <a:t> 1</a:t>
            </a:r>
            <a:r>
              <a:rPr lang="fr-FR" sz="2800" baseline="30000" dirty="0" smtClean="0">
                <a:solidFill>
                  <a:srgbClr val="C00000"/>
                </a:solidFill>
              </a:rPr>
              <a:t>re</a:t>
            </a:r>
            <a:r>
              <a:rPr lang="fr-FR" sz="2800" dirty="0" smtClean="0">
                <a:solidFill>
                  <a:srgbClr val="C00000"/>
                </a:solidFill>
              </a:rPr>
              <a:t> semaine d’orientation.</a:t>
            </a:r>
          </a:p>
          <a:p>
            <a:pPr marL="711200" lvl="2" indent="-3556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2800" dirty="0" smtClean="0">
                <a:solidFill>
                  <a:srgbClr val="C00000"/>
                </a:solidFill>
              </a:rPr>
              <a:t>1</a:t>
            </a:r>
            <a:r>
              <a:rPr lang="fr-FR" sz="2800" baseline="30000" dirty="0" smtClean="0">
                <a:solidFill>
                  <a:srgbClr val="C00000"/>
                </a:solidFill>
              </a:rPr>
              <a:t>er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>
                <a:solidFill>
                  <a:srgbClr val="C00000"/>
                </a:solidFill>
              </a:rPr>
              <a:t>conseil de classe </a:t>
            </a:r>
            <a:r>
              <a:rPr lang="fr-FR" sz="2800" dirty="0">
                <a:solidFill>
                  <a:srgbClr val="7030A0"/>
                </a:solidFill>
              </a:rPr>
              <a:t>et </a:t>
            </a:r>
            <a:r>
              <a:rPr lang="fr-FR" sz="2800" dirty="0" smtClean="0">
                <a:solidFill>
                  <a:srgbClr val="7030A0"/>
                </a:solidFill>
              </a:rPr>
              <a:t>ses recommandations</a:t>
            </a:r>
          </a:p>
          <a:p>
            <a:pPr marL="711200" lvl="2" indent="-3556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2800" dirty="0" smtClean="0">
                <a:solidFill>
                  <a:srgbClr val="7030A0"/>
                </a:solidFill>
              </a:rPr>
              <a:t>début décembre : </a:t>
            </a:r>
            <a:r>
              <a:rPr lang="fr-FR" sz="2800" dirty="0">
                <a:solidFill>
                  <a:srgbClr val="7030A0"/>
                </a:solidFill>
              </a:rPr>
              <a:t>f</a:t>
            </a:r>
            <a:r>
              <a:rPr lang="fr-FR" sz="2800" dirty="0" smtClean="0">
                <a:solidFill>
                  <a:srgbClr val="7030A0"/>
                </a:solidFill>
              </a:rPr>
              <a:t>iche </a:t>
            </a:r>
            <a:r>
              <a:rPr lang="fr-FR" sz="2800" dirty="0">
                <a:solidFill>
                  <a:srgbClr val="7030A0"/>
                </a:solidFill>
              </a:rPr>
              <a:t>de </a:t>
            </a:r>
            <a:r>
              <a:rPr lang="fr-FR" sz="2800" dirty="0" smtClean="0">
                <a:solidFill>
                  <a:srgbClr val="7030A0"/>
                </a:solidFill>
              </a:rPr>
              <a:t>dialogue. </a:t>
            </a:r>
          </a:p>
          <a:p>
            <a:pPr marL="711200" lvl="2" indent="-3556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2800" dirty="0" smtClean="0">
                <a:solidFill>
                  <a:srgbClr val="7030A0"/>
                </a:solidFill>
              </a:rPr>
              <a:t> 20 </a:t>
            </a:r>
            <a:r>
              <a:rPr lang="fr-FR" sz="2800" dirty="0">
                <a:solidFill>
                  <a:srgbClr val="7030A0"/>
                </a:solidFill>
              </a:rPr>
              <a:t>décembre : </a:t>
            </a:r>
            <a:r>
              <a:rPr lang="fr-FR" sz="2800" dirty="0" smtClean="0">
                <a:solidFill>
                  <a:srgbClr val="7030A0"/>
                </a:solidFill>
              </a:rPr>
              <a:t>ouverture du site </a:t>
            </a:r>
            <a:r>
              <a:rPr lang="fr-FR" sz="2800" dirty="0" err="1" smtClean="0">
                <a:solidFill>
                  <a:srgbClr val="7030A0"/>
                </a:solidFill>
              </a:rPr>
              <a:t>Parcoursup</a:t>
            </a:r>
            <a:r>
              <a:rPr lang="fr-FR" sz="2800" dirty="0" smtClean="0">
                <a:solidFill>
                  <a:srgbClr val="7030A0"/>
                </a:solidFill>
              </a:rPr>
              <a:t>. </a:t>
            </a:r>
          </a:p>
          <a:p>
            <a:pPr marL="812800" lvl="0" indent="-457200">
              <a:lnSpc>
                <a:spcPct val="120000"/>
              </a:lnSpc>
            </a:pPr>
            <a:endParaRPr lang="fr-FR" dirty="0" smtClean="0"/>
          </a:p>
          <a:p>
            <a:endParaRPr lang="fr-FR" sz="28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463636" y="290196"/>
            <a:ext cx="5591175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prstClr val="white"/>
                </a:solidFill>
              </a:rPr>
              <a:t>Calendrier</a:t>
            </a:r>
            <a:endParaRPr lang="fr-FR" sz="24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2" y="6047092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6" y="902391"/>
            <a:ext cx="2552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7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457201" y="1107440"/>
            <a:ext cx="8473439" cy="5210857"/>
          </a:xfr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514350" lvl="0" indent="0">
              <a:lnSpc>
                <a:spcPct val="90000"/>
              </a:lnSpc>
              <a:buNone/>
            </a:pP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lvl="0" indent="26988">
              <a:lnSpc>
                <a:spcPct val="90000"/>
              </a:lnSpc>
              <a:buAutoNum type="arabicPlain" startAt="2"/>
            </a:pPr>
            <a:endParaRPr lang="fr-F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lvl="0" indent="26988">
              <a:lnSpc>
                <a:spcPct val="90000"/>
              </a:lnSpc>
              <a:buAutoNum type="arabicPlain" startAt="2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►  22 janvier </a:t>
            </a:r>
            <a:r>
              <a:rPr lang="mr-IN" b="1" dirty="0" smtClean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3 avril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		vœux et finalisation de mon dossier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fr-FR" sz="3500" dirty="0">
                <a:solidFill>
                  <a:schemeClr val="tx1"/>
                </a:solidFill>
              </a:rPr>
              <a:t> </a:t>
            </a:r>
            <a:endParaRPr lang="fr-FR" sz="3500" dirty="0">
              <a:solidFill>
                <a:srgbClr val="7030A0"/>
              </a:solidFill>
            </a:endParaRPr>
          </a:p>
          <a:p>
            <a:pPr marL="1371600" lvl="2" indent="-457200">
              <a:lnSpc>
                <a:spcPct val="90000"/>
              </a:lnSpc>
              <a:buFont typeface="Calibri" panose="020F0502020204030204" pitchFamily="34" charset="0"/>
              <a:buChar char="↘"/>
            </a:pPr>
            <a:r>
              <a:rPr lang="fr-FR" sz="3200" dirty="0">
                <a:solidFill>
                  <a:srgbClr val="C00000"/>
                </a:solidFill>
              </a:rPr>
              <a:t>2</a:t>
            </a:r>
            <a:r>
              <a:rPr lang="fr-FR" sz="3200" baseline="30000" dirty="0">
                <a:solidFill>
                  <a:srgbClr val="C00000"/>
                </a:solidFill>
              </a:rPr>
              <a:t>e</a:t>
            </a:r>
            <a:r>
              <a:rPr lang="fr-FR" sz="3200" dirty="0">
                <a:solidFill>
                  <a:srgbClr val="C00000"/>
                </a:solidFill>
              </a:rPr>
              <a:t> semaine d’orientation </a:t>
            </a:r>
            <a:r>
              <a:rPr lang="fr-FR" sz="3200" dirty="0">
                <a:solidFill>
                  <a:srgbClr val="7030A0"/>
                </a:solidFill>
              </a:rPr>
              <a:t>+ JPO dans les établissements du </a:t>
            </a:r>
            <a:r>
              <a:rPr lang="fr-FR" sz="3200" dirty="0" smtClean="0">
                <a:solidFill>
                  <a:srgbClr val="7030A0"/>
                </a:solidFill>
              </a:rPr>
              <a:t>supérieur.</a:t>
            </a:r>
            <a:endParaRPr lang="fr-FR" sz="3200" dirty="0">
              <a:solidFill>
                <a:srgbClr val="7030A0"/>
              </a:solidFill>
            </a:endParaRPr>
          </a:p>
          <a:p>
            <a:pPr marL="0" lvl="0" indent="0">
              <a:lnSpc>
                <a:spcPct val="90000"/>
              </a:lnSpc>
              <a:buNone/>
            </a:pPr>
            <a:endParaRPr lang="fr-FR" dirty="0">
              <a:solidFill>
                <a:srgbClr val="7030A0"/>
              </a:solidFill>
            </a:endParaRPr>
          </a:p>
          <a:p>
            <a:pPr marL="1371600" lvl="2" indent="-457200">
              <a:lnSpc>
                <a:spcPct val="90000"/>
              </a:lnSpc>
              <a:buFont typeface="Calibri" panose="020F0502020204030204" pitchFamily="34" charset="0"/>
              <a:buChar char="↘"/>
            </a:pPr>
            <a:r>
              <a:rPr lang="fr-FR" sz="3200" u="sng" dirty="0" smtClean="0">
                <a:solidFill>
                  <a:srgbClr val="7030A0"/>
                </a:solidFill>
              </a:rPr>
              <a:t>14 mars</a:t>
            </a:r>
            <a:r>
              <a:rPr lang="fr-FR" sz="3200" dirty="0" smtClean="0">
                <a:solidFill>
                  <a:srgbClr val="7030A0"/>
                </a:solidFill>
              </a:rPr>
              <a:t>: dernier jour pour formuler 10 </a:t>
            </a:r>
            <a:r>
              <a:rPr lang="fr-FR" sz="3200" dirty="0">
                <a:solidFill>
                  <a:srgbClr val="7030A0"/>
                </a:solidFill>
              </a:rPr>
              <a:t>vœux sans </a:t>
            </a:r>
            <a:r>
              <a:rPr lang="fr-FR" sz="3200" dirty="0" smtClean="0">
                <a:solidFill>
                  <a:srgbClr val="7030A0"/>
                </a:solidFill>
              </a:rPr>
              <a:t>classement.</a:t>
            </a:r>
            <a:endParaRPr lang="fr-FR" sz="3200" dirty="0">
              <a:solidFill>
                <a:srgbClr val="7030A0"/>
              </a:solidFill>
            </a:endParaRPr>
          </a:p>
          <a:p>
            <a:pPr lvl="2">
              <a:lnSpc>
                <a:spcPct val="90000"/>
              </a:lnSpc>
            </a:pPr>
            <a:endParaRPr lang="fr-FR" sz="3200" dirty="0">
              <a:solidFill>
                <a:srgbClr val="7030A0"/>
              </a:solidFill>
            </a:endParaRPr>
          </a:p>
          <a:p>
            <a:pPr marL="1371600" lvl="2" indent="-457200">
              <a:lnSpc>
                <a:spcPct val="90000"/>
              </a:lnSpc>
              <a:buFont typeface="Calibri" panose="020F0502020204030204" pitchFamily="34" charset="0"/>
              <a:buChar char="↘"/>
            </a:pPr>
            <a:r>
              <a:rPr lang="fr-FR" sz="3200" dirty="0">
                <a:solidFill>
                  <a:srgbClr val="C00000"/>
                </a:solidFill>
              </a:rPr>
              <a:t>2</a:t>
            </a:r>
            <a:r>
              <a:rPr lang="fr-FR" sz="3200" baseline="30000" dirty="0">
                <a:solidFill>
                  <a:srgbClr val="C00000"/>
                </a:solidFill>
              </a:rPr>
              <a:t>e</a:t>
            </a:r>
            <a:r>
              <a:rPr lang="fr-FR" sz="3200" dirty="0">
                <a:solidFill>
                  <a:srgbClr val="C00000"/>
                </a:solidFill>
              </a:rPr>
              <a:t> conseil de classe </a:t>
            </a:r>
            <a:r>
              <a:rPr lang="fr-FR" sz="3200" dirty="0">
                <a:solidFill>
                  <a:srgbClr val="7030A0"/>
                </a:solidFill>
              </a:rPr>
              <a:t>: </a:t>
            </a:r>
            <a:r>
              <a:rPr lang="fr-FR" sz="3200" dirty="0" smtClean="0">
                <a:solidFill>
                  <a:srgbClr val="7030A0"/>
                </a:solidFill>
              </a:rPr>
              <a:t>1 avis</a:t>
            </a:r>
            <a:r>
              <a:rPr lang="fr-FR" sz="3200" dirty="0">
                <a:solidFill>
                  <a:srgbClr val="7030A0"/>
                </a:solidFill>
              </a:rPr>
              <a:t> </a:t>
            </a:r>
            <a:r>
              <a:rPr lang="fr-FR" sz="3200" dirty="0" smtClean="0">
                <a:solidFill>
                  <a:srgbClr val="7030A0"/>
                </a:solidFill>
              </a:rPr>
              <a:t>et 1 « fiche avenir » par vœu. </a:t>
            </a:r>
            <a:endParaRPr lang="fr-FR" sz="3200" dirty="0">
              <a:solidFill>
                <a:srgbClr val="7030A0"/>
              </a:solidFill>
            </a:endParaRPr>
          </a:p>
          <a:p>
            <a:endParaRPr lang="fr-FR" sz="2800" i="1" dirty="0"/>
          </a:p>
        </p:txBody>
      </p:sp>
      <p:sp>
        <p:nvSpPr>
          <p:cNvPr id="2" name="Rectangle 1"/>
          <p:cNvSpPr/>
          <p:nvPr/>
        </p:nvSpPr>
        <p:spPr>
          <a:xfrm>
            <a:off x="3911601" y="344116"/>
            <a:ext cx="4881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400" dirty="0" smtClean="0">
                <a:solidFill>
                  <a:prstClr val="white"/>
                </a:solidFill>
              </a:rPr>
              <a:t>Calendrier</a:t>
            </a:r>
            <a:endParaRPr lang="fr-FR" sz="24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54029"/>
            <a:ext cx="2133600" cy="365125"/>
          </a:xfrm>
        </p:spPr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454029"/>
            <a:ext cx="2133600" cy="365125"/>
          </a:xfrm>
        </p:spPr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730" y="788352"/>
            <a:ext cx="2552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5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9920" y="344116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400" dirty="0">
                <a:solidFill>
                  <a:prstClr val="white"/>
                </a:solidFill>
              </a:rPr>
              <a:t>C</a:t>
            </a:r>
            <a:r>
              <a:rPr lang="fr-FR" sz="2400" dirty="0" smtClean="0">
                <a:solidFill>
                  <a:prstClr val="white"/>
                </a:solidFill>
              </a:rPr>
              <a:t>alendrier</a:t>
            </a:r>
            <a:endParaRPr lang="fr-FR" sz="24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60205"/>
            <a:ext cx="2133600" cy="365125"/>
          </a:xfrm>
        </p:spPr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477139"/>
            <a:ext cx="2133600" cy="365125"/>
          </a:xfrm>
        </p:spPr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040077"/>
            <a:ext cx="8498379" cy="501675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fr-FR" sz="2800" b="1" dirty="0" smtClean="0">
              <a:solidFill>
                <a:srgbClr val="4BACC6">
                  <a:lumMod val="75000"/>
                </a:srgbClr>
              </a:solidFill>
            </a:endParaRPr>
          </a:p>
          <a:p>
            <a:r>
              <a:rPr lang="fr-FR" sz="2800" b="1" dirty="0" smtClean="0">
                <a:solidFill>
                  <a:srgbClr val="4BACC6">
                    <a:lumMod val="75000"/>
                  </a:srgbClr>
                </a:solidFill>
              </a:rPr>
              <a:t>3 ► Mai </a:t>
            </a:r>
            <a:r>
              <a:rPr lang="fr-FR" sz="2800" b="1" dirty="0">
                <a:solidFill>
                  <a:srgbClr val="4BACC6">
                    <a:lumMod val="75000"/>
                  </a:srgbClr>
                </a:solidFill>
              </a:rPr>
              <a:t>à </a:t>
            </a:r>
            <a:r>
              <a:rPr lang="fr-FR" sz="2800" b="1" dirty="0" smtClean="0">
                <a:solidFill>
                  <a:srgbClr val="4BACC6">
                    <a:lumMod val="75000"/>
                  </a:srgbClr>
                </a:solidFill>
              </a:rPr>
              <a:t>juillet </a:t>
            </a:r>
            <a:r>
              <a:rPr lang="fr-FR" sz="2800" b="1" dirty="0">
                <a:solidFill>
                  <a:srgbClr val="4BACC6">
                    <a:lumMod val="75000"/>
                  </a:srgbClr>
                </a:solidFill>
              </a:rPr>
              <a:t>: je reçois des </a:t>
            </a:r>
            <a:r>
              <a:rPr lang="fr-FR" sz="2800" b="1" dirty="0" smtClean="0">
                <a:solidFill>
                  <a:srgbClr val="4BACC6">
                    <a:lumMod val="75000"/>
                  </a:srgbClr>
                </a:solidFill>
              </a:rPr>
              <a:t>réponses</a:t>
            </a:r>
          </a:p>
          <a:p>
            <a:endParaRPr lang="fr-FR" sz="2800" b="1" dirty="0">
              <a:solidFill>
                <a:srgbClr val="4BACC6">
                  <a:lumMod val="75000"/>
                </a:srgbClr>
              </a:solidFill>
            </a:endParaRPr>
          </a:p>
          <a:p>
            <a:pPr marL="1371600" lvl="2" indent="-457200">
              <a:spcAft>
                <a:spcPts val="1200"/>
              </a:spcAft>
              <a:buFont typeface="Calibri" panose="020F0502020204030204" pitchFamily="34" charset="0"/>
              <a:buChar char="↘"/>
            </a:pPr>
            <a:r>
              <a:rPr lang="fr-FR" sz="2400" u="sng" dirty="0" smtClean="0">
                <a:solidFill>
                  <a:srgbClr val="7030A0"/>
                </a:solidFill>
              </a:rPr>
              <a:t>Mi- </a:t>
            </a:r>
            <a:r>
              <a:rPr lang="fr-FR" sz="2400" u="sng" dirty="0">
                <a:solidFill>
                  <a:srgbClr val="7030A0"/>
                </a:solidFill>
              </a:rPr>
              <a:t>mai, </a:t>
            </a:r>
            <a:r>
              <a:rPr lang="fr-FR" sz="2400" dirty="0">
                <a:solidFill>
                  <a:srgbClr val="7030A0"/>
                </a:solidFill>
              </a:rPr>
              <a:t>je reçois des propositions </a:t>
            </a:r>
            <a:r>
              <a:rPr lang="fr-FR" sz="2400" dirty="0" smtClean="0">
                <a:solidFill>
                  <a:srgbClr val="7030A0"/>
                </a:solidFill>
              </a:rPr>
              <a:t>et y réponds dans </a:t>
            </a:r>
            <a:r>
              <a:rPr lang="fr-FR" sz="2400" dirty="0">
                <a:solidFill>
                  <a:srgbClr val="7030A0"/>
                </a:solidFill>
              </a:rPr>
              <a:t>les délais </a:t>
            </a:r>
            <a:r>
              <a:rPr lang="fr-FR" sz="2400" dirty="0" smtClean="0">
                <a:solidFill>
                  <a:srgbClr val="7030A0"/>
                </a:solidFill>
              </a:rPr>
              <a:t>indiqués</a:t>
            </a:r>
            <a:endParaRPr lang="fr-FR" sz="2400" dirty="0">
              <a:solidFill>
                <a:srgbClr val="7030A0"/>
              </a:solidFill>
            </a:endParaRPr>
          </a:p>
          <a:p>
            <a:pPr marL="1371600" lvl="2" indent="-457200">
              <a:spcAft>
                <a:spcPts val="1200"/>
              </a:spcAft>
              <a:buFont typeface="Calibri" panose="020F0502020204030204" pitchFamily="34" charset="0"/>
              <a:buChar char="↘"/>
            </a:pPr>
            <a:r>
              <a:rPr lang="fr-FR" sz="2400" u="sng" dirty="0" smtClean="0">
                <a:solidFill>
                  <a:srgbClr val="7030A0"/>
                </a:solidFill>
              </a:rPr>
              <a:t>17-24juin,</a:t>
            </a:r>
            <a:r>
              <a:rPr lang="fr-FR" sz="2400" dirty="0" smtClean="0">
                <a:solidFill>
                  <a:srgbClr val="7030A0"/>
                </a:solidFill>
              </a:rPr>
              <a:t> </a:t>
            </a:r>
            <a:r>
              <a:rPr lang="fr-FR" sz="2400" dirty="0">
                <a:solidFill>
                  <a:srgbClr val="7030A0"/>
                </a:solidFill>
              </a:rPr>
              <a:t>la procédure est </a:t>
            </a:r>
            <a:r>
              <a:rPr lang="fr-FR" sz="2400" dirty="0" smtClean="0">
                <a:solidFill>
                  <a:srgbClr val="7030A0"/>
                </a:solidFill>
              </a:rPr>
              <a:t>suspendue : </a:t>
            </a:r>
            <a:r>
              <a:rPr lang="fr-FR" sz="2400" dirty="0">
                <a:solidFill>
                  <a:srgbClr val="7030A0"/>
                </a:solidFill>
              </a:rPr>
              <a:t>je passe le </a:t>
            </a:r>
            <a:r>
              <a:rPr lang="fr-FR" sz="2400" dirty="0" smtClean="0">
                <a:solidFill>
                  <a:srgbClr val="7030A0"/>
                </a:solidFill>
              </a:rPr>
              <a:t>bac</a:t>
            </a:r>
          </a:p>
          <a:p>
            <a:pPr marL="1371600" lvl="2" indent="-457200">
              <a:spcAft>
                <a:spcPts val="1200"/>
              </a:spcAft>
              <a:buFont typeface="Calibri" panose="020F0502020204030204" pitchFamily="34" charset="0"/>
              <a:buChar char="↘"/>
            </a:pPr>
            <a:r>
              <a:rPr lang="fr-FR" sz="2400" u="sng" dirty="0" smtClean="0">
                <a:solidFill>
                  <a:srgbClr val="7030A0"/>
                </a:solidFill>
              </a:rPr>
              <a:t>5 juillet, </a:t>
            </a:r>
            <a:r>
              <a:rPr lang="fr-FR" sz="2400" dirty="0" smtClean="0">
                <a:solidFill>
                  <a:srgbClr val="7030A0"/>
                </a:solidFill>
              </a:rPr>
              <a:t>résultats du bac</a:t>
            </a:r>
          </a:p>
          <a:p>
            <a:pPr marL="1371600" lvl="2" indent="-457200">
              <a:spcAft>
                <a:spcPts val="1200"/>
              </a:spcAft>
              <a:buFont typeface="Calibri" panose="020F0502020204030204" pitchFamily="34" charset="0"/>
              <a:buChar char="↘"/>
            </a:pPr>
            <a:r>
              <a:rPr lang="fr-FR" sz="2400" u="sng" dirty="0" smtClean="0">
                <a:solidFill>
                  <a:srgbClr val="7030A0"/>
                </a:solidFill>
              </a:rPr>
              <a:t>Avant fin juillet, </a:t>
            </a:r>
            <a:r>
              <a:rPr lang="fr-FR" sz="2400" dirty="0" smtClean="0">
                <a:solidFill>
                  <a:srgbClr val="7030A0"/>
                </a:solidFill>
              </a:rPr>
              <a:t>je confirme mon inscription dans la formation de mon choix</a:t>
            </a:r>
          </a:p>
          <a:p>
            <a:pPr marL="84138" lvl="2" algn="ctr">
              <a:spcAft>
                <a:spcPts val="1200"/>
              </a:spcAft>
            </a:pPr>
            <a:r>
              <a:rPr lang="fr-FR" sz="2800" b="1" dirty="0" smtClean="0">
                <a:solidFill>
                  <a:srgbClr val="953735"/>
                </a:solidFill>
              </a:rPr>
              <a:t>►</a:t>
            </a:r>
            <a:r>
              <a:rPr lang="fr-FR" sz="2400" b="1" dirty="0" smtClean="0">
                <a:solidFill>
                  <a:srgbClr val="4BACC6">
                    <a:lumMod val="75000"/>
                  </a:srgbClr>
                </a:solidFill>
              </a:rPr>
              <a:t> </a:t>
            </a:r>
            <a:r>
              <a:rPr lang="fr-FR" sz="2400" dirty="0" smtClean="0">
                <a:solidFill>
                  <a:srgbClr val="953735"/>
                </a:solidFill>
              </a:rPr>
              <a:t>de mai à septembre, si je n’ai pas de proposition, je demande une aide de mon lycée</a:t>
            </a:r>
            <a:r>
              <a:rPr lang="fr-FR" sz="2400" dirty="0">
                <a:solidFill>
                  <a:srgbClr val="953735"/>
                </a:solidFill>
              </a:rPr>
              <a:t> </a:t>
            </a:r>
            <a:r>
              <a:rPr lang="fr-FR" sz="2400" dirty="0" smtClean="0">
                <a:solidFill>
                  <a:srgbClr val="953735"/>
                </a:solidFill>
              </a:rPr>
              <a:t>ou du rectorat</a:t>
            </a:r>
            <a:endParaRPr lang="fr-FR" sz="2400" dirty="0">
              <a:solidFill>
                <a:srgbClr val="953735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50" y="754671"/>
            <a:ext cx="2552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6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277018" y="1106020"/>
            <a:ext cx="8643462" cy="5250330"/>
          </a:xfrm>
          <a:solidFill>
            <a:schemeClr val="bg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srgbClr val="00B0F0"/>
                </a:solidFill>
              </a:rPr>
              <a:t>	</a:t>
            </a:r>
          </a:p>
          <a:p>
            <a:pPr marL="0" indent="0">
              <a:buNone/>
            </a:pPr>
            <a:endParaRPr lang="fr-FR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fr-FR" sz="36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fr-FR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fr-FR" sz="36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►  fin juin à mi-septembre : phase complémentaire</a:t>
            </a:r>
            <a:endParaRPr lang="fr-FR" sz="11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endParaRPr lang="fr-FR" sz="11200" b="1" dirty="0">
              <a:solidFill>
                <a:srgbClr val="7030A0"/>
              </a:solidFill>
            </a:endParaRPr>
          </a:p>
          <a:p>
            <a:pPr marL="1371600" lvl="2" indent="-4572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11200" dirty="0" smtClean="0">
                <a:solidFill>
                  <a:srgbClr val="7030A0"/>
                </a:solidFill>
              </a:rPr>
              <a:t>Si je n’ai pas reçu de proposition, je peux formuler de nouveaux</a:t>
            </a:r>
            <a:r>
              <a:rPr lang="fr-FR" sz="11200" b="1" dirty="0">
                <a:solidFill>
                  <a:srgbClr val="7030A0"/>
                </a:solidFill>
              </a:rPr>
              <a:t> </a:t>
            </a:r>
            <a:r>
              <a:rPr lang="fr-FR" sz="11200" b="1" dirty="0" smtClean="0">
                <a:solidFill>
                  <a:srgbClr val="7030A0"/>
                </a:solidFill>
              </a:rPr>
              <a:t> </a:t>
            </a:r>
            <a:r>
              <a:rPr lang="fr-FR" sz="11200" dirty="0" smtClean="0">
                <a:solidFill>
                  <a:srgbClr val="7030A0"/>
                </a:solidFill>
              </a:rPr>
              <a:t>vœux. 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fr-FR" sz="11200" dirty="0" smtClean="0">
              <a:solidFill>
                <a:srgbClr val="7030A0"/>
              </a:solidFill>
            </a:endParaRPr>
          </a:p>
          <a:p>
            <a:pPr marL="1371600" lvl="2" indent="-4572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11200" dirty="0" smtClean="0">
                <a:solidFill>
                  <a:srgbClr val="7030A0"/>
                </a:solidFill>
              </a:rPr>
              <a:t>Je peux bénéficier de l’accompagnement de la commission d’accès à l’enseignement supérieur de mon académie.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fr-FR" sz="800" dirty="0" smtClean="0"/>
              <a:t>d'accompagnement </a:t>
            </a:r>
            <a:r>
              <a:rPr lang="fr-FR" sz="800" dirty="0" err="1" smtClean="0"/>
              <a:t>personna</a:t>
            </a:r>
            <a:endParaRPr lang="fr-FR" sz="11200" dirty="0" smtClean="0">
              <a:solidFill>
                <a:schemeClr val="bg1"/>
              </a:solidFill>
            </a:endParaRPr>
          </a:p>
          <a:p>
            <a:pPr marL="914400" lvl="2" indent="0">
              <a:lnSpc>
                <a:spcPct val="120000"/>
              </a:lnSpc>
              <a:buNone/>
            </a:pPr>
            <a:endParaRPr lang="fr-FR" sz="11200" dirty="0"/>
          </a:p>
          <a:p>
            <a:pPr lvl="0">
              <a:lnSpc>
                <a:spcPct val="120000"/>
              </a:lnSpc>
            </a:pPr>
            <a:endParaRPr lang="fr-FR" sz="11200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endParaRPr lang="fr-FR" sz="11200" dirty="0"/>
          </a:p>
          <a:p>
            <a:pPr marL="914400" lvl="2" indent="0">
              <a:buNone/>
            </a:pPr>
            <a:r>
              <a:rPr lang="fr-FR" sz="11200" dirty="0"/>
              <a:t>												</a:t>
            </a:r>
          </a:p>
          <a:p>
            <a:endParaRPr lang="fr-FR" sz="11200" i="1" dirty="0"/>
          </a:p>
        </p:txBody>
      </p:sp>
      <p:sp>
        <p:nvSpPr>
          <p:cNvPr id="2" name="Rectangle 1"/>
          <p:cNvSpPr/>
          <p:nvPr/>
        </p:nvSpPr>
        <p:spPr>
          <a:xfrm>
            <a:off x="7055785" y="224119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400" dirty="0" smtClean="0">
                <a:solidFill>
                  <a:prstClr val="white"/>
                </a:solidFill>
              </a:rPr>
              <a:t>Calendrier</a:t>
            </a:r>
            <a:endParaRPr lang="fr-FR" sz="24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837" y="5995987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64960" y="6468745"/>
            <a:ext cx="2133600" cy="365125"/>
          </a:xfrm>
        </p:spPr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450" y="786932"/>
            <a:ext cx="2552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1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57725"/>
            <a:ext cx="8005482" cy="365125"/>
          </a:xfrm>
        </p:spPr>
        <p:txBody>
          <a:bodyPr/>
          <a:lstStyle/>
          <a:p>
            <a:r>
              <a:rPr lang="fr-FR" sz="1000" smtClean="0">
                <a:solidFill>
                  <a:prstClr val="black">
                    <a:tint val="75000"/>
                  </a:prstClr>
                </a:solidFill>
              </a:rPr>
              <a:t>6/12/18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464935"/>
            <a:ext cx="2133600" cy="365125"/>
          </a:xfrm>
        </p:spPr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704578" y="0"/>
            <a:ext cx="8053341" cy="6356349"/>
            <a:chOff x="704578" y="72233"/>
            <a:chExt cx="8053341" cy="6356349"/>
          </a:xfrm>
        </p:grpSpPr>
        <p:sp>
          <p:nvSpPr>
            <p:cNvPr id="2" name="Rectangle 1"/>
            <p:cNvSpPr/>
            <p:nvPr/>
          </p:nvSpPr>
          <p:spPr>
            <a:xfrm>
              <a:off x="2682240" y="72233"/>
              <a:ext cx="607567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endParaRPr lang="fr-FR" sz="2400" i="1" dirty="0" smtClean="0">
                <a:solidFill>
                  <a:prstClr val="white"/>
                </a:solidFill>
              </a:endParaRPr>
            </a:p>
            <a:p>
              <a:pPr algn="r"/>
              <a:r>
                <a:rPr lang="fr-FR" sz="2400" i="1" dirty="0" smtClean="0">
                  <a:solidFill>
                    <a:prstClr val="white"/>
                  </a:solidFill>
                </a:rPr>
                <a:t>5 </a:t>
              </a:r>
              <a:r>
                <a:rPr lang="fr-FR" sz="2400" i="1" cap="all" dirty="0" smtClean="0">
                  <a:solidFill>
                    <a:prstClr val="white"/>
                  </a:solidFill>
                </a:rPr>
                <a:t>étapes pour préparer son orientation</a:t>
              </a:r>
              <a:endParaRPr lang="fr-FR" sz="2400" i="1" cap="all" dirty="0">
                <a:solidFill>
                  <a:prstClr val="white"/>
                </a:solidFill>
              </a:endParaRPr>
            </a:p>
          </p:txBody>
        </p:sp>
        <p:pic>
          <p:nvPicPr>
            <p:cNvPr id="3074" name="Picture 2" descr="C:\Users\faveur\Desktop\terminale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578" y="1265196"/>
              <a:ext cx="8053341" cy="5163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ZoneTexte 3"/>
          <p:cNvSpPr txBox="1"/>
          <p:nvPr/>
        </p:nvSpPr>
        <p:spPr>
          <a:xfrm>
            <a:off x="1870364" y="6457725"/>
            <a:ext cx="377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4"/>
              </a:rPr>
              <a:t>www.terminales2018-2019.fr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91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2054945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bac pro ►  Les filières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733605" y="4865845"/>
            <a:ext cx="1087439" cy="373370"/>
          </a:xfrm>
          <a:prstGeom prst="rect">
            <a:avLst/>
          </a:prstGeom>
          <a:solidFill>
            <a:srgbClr val="EF7D0B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L3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733604" y="3148643"/>
            <a:ext cx="1077915" cy="331788"/>
          </a:xfrm>
          <a:prstGeom prst="rect">
            <a:avLst/>
          </a:prstGeom>
          <a:solidFill>
            <a:srgbClr val="EF7D0B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lvl="0" algn="ctr">
              <a:lnSpc>
                <a:spcPct val="200000"/>
              </a:lnSpc>
              <a:defRPr/>
            </a:pPr>
            <a:r>
              <a:rPr lang="fr-FR" sz="1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endParaRPr lang="fr-FR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fr-FR" sz="1200" dirty="0" smtClean="0">
                <a:solidFill>
                  <a:schemeClr val="lt1"/>
                </a:solidFill>
                <a:latin typeface="Helvetica Neue"/>
              </a:rPr>
              <a:t> </a:t>
            </a:r>
            <a:endParaRPr lang="fr-FR" sz="1200" dirty="0">
              <a:solidFill>
                <a:schemeClr val="lt1"/>
              </a:solidFill>
              <a:latin typeface="Helvetica Neue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733606" y="3562981"/>
            <a:ext cx="1073151" cy="346075"/>
          </a:xfrm>
          <a:prstGeom prst="rect">
            <a:avLst/>
          </a:prstGeom>
          <a:solidFill>
            <a:srgbClr val="EF7D0B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lvl="0" algn="ctr">
              <a:lnSpc>
                <a:spcPct val="250000"/>
              </a:lnSpc>
              <a:defRPr/>
            </a:pPr>
            <a:r>
              <a:rPr lang="fr-FR" sz="1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endParaRPr lang="fr-FR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200" dirty="0">
              <a:solidFill>
                <a:schemeClr val="lt1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733606" y="4010234"/>
            <a:ext cx="1073151" cy="344553"/>
          </a:xfrm>
          <a:prstGeom prst="rect">
            <a:avLst/>
          </a:prstGeom>
          <a:solidFill>
            <a:srgbClr val="EF7D0B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lt1"/>
                </a:solidFill>
              </a:rPr>
              <a:t>M2</a:t>
            </a:r>
            <a:endParaRPr lang="fr-FR" sz="1000" dirty="0">
              <a:solidFill>
                <a:schemeClr val="lt1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733605" y="4455621"/>
            <a:ext cx="1074930" cy="324465"/>
          </a:xfrm>
          <a:prstGeom prst="rect">
            <a:avLst/>
          </a:prstGeom>
          <a:solidFill>
            <a:srgbClr val="EF7D0B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lt1"/>
                </a:solidFill>
              </a:rPr>
              <a:t>M1</a:t>
            </a:r>
            <a:endParaRPr lang="fr-FR" sz="1000" dirty="0">
              <a:solidFill>
                <a:schemeClr val="lt1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733604" y="2746440"/>
            <a:ext cx="1073154" cy="319654"/>
          </a:xfrm>
          <a:prstGeom prst="rect">
            <a:avLst/>
          </a:prstGeom>
          <a:solidFill>
            <a:srgbClr val="EF7D0B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b"/>
          <a:lstStyle/>
          <a:p>
            <a:pPr algn="ctr" eaLnBrk="1" hangingPunct="1">
              <a:defRPr/>
            </a:pPr>
            <a:endParaRPr lang="fr-FR" sz="1200" dirty="0">
              <a:solidFill>
                <a:schemeClr val="lt1"/>
              </a:solidFill>
              <a:latin typeface="Helvetica Neue"/>
            </a:endParaRPr>
          </a:p>
          <a:p>
            <a:pPr algn="ctr" eaLnBrk="1" hangingPunct="1">
              <a:defRPr/>
            </a:pPr>
            <a:r>
              <a:rPr lang="fr-FR" sz="1100" dirty="0" smtClean="0">
                <a:solidFill>
                  <a:schemeClr val="lt1"/>
                </a:solidFill>
                <a:latin typeface="+mn-lt"/>
                <a:ea typeface="+mn-ea"/>
              </a:rPr>
              <a:t>D3</a:t>
            </a:r>
            <a:endParaRPr lang="fr-FR" sz="11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977530" y="3853087"/>
            <a:ext cx="563563" cy="211137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>
                <a:solidFill>
                  <a:schemeClr val="accent1"/>
                </a:solidFill>
                <a:latin typeface="Arial Narrow"/>
                <a:ea typeface="+mn-ea"/>
              </a:rPr>
              <a:t>Master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3221530" y="4049370"/>
            <a:ext cx="503237" cy="0"/>
          </a:xfrm>
          <a:prstGeom prst="straightConnector1">
            <a:avLst/>
          </a:prstGeom>
          <a:ln w="31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865681" y="4709281"/>
            <a:ext cx="786442" cy="24622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accent1"/>
                </a:solidFill>
                <a:latin typeface="Arial Narrow"/>
                <a:ea typeface="+mn-ea"/>
              </a:rPr>
              <a:t>Licence</a:t>
            </a:r>
            <a:endParaRPr lang="fr-FR" sz="1000" b="1" dirty="0">
              <a:solidFill>
                <a:schemeClr val="accent1"/>
              </a:solidFill>
              <a:latin typeface="Arial Narrow"/>
              <a:ea typeface="+mn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7733606" y="5363173"/>
            <a:ext cx="1090614" cy="334995"/>
          </a:xfrm>
          <a:prstGeom prst="rect">
            <a:avLst/>
          </a:prstGeom>
          <a:solidFill>
            <a:srgbClr val="EF7D0B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/ DEUST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7733606" y="5770494"/>
            <a:ext cx="1090613" cy="313078"/>
          </a:xfrm>
          <a:prstGeom prst="rect">
            <a:avLst/>
          </a:prstGeom>
          <a:solidFill>
            <a:srgbClr val="EF7D0B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L1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938636" y="2525976"/>
            <a:ext cx="641350" cy="263780"/>
          </a:xfrm>
          <a:prstGeom prst="rect">
            <a:avLst/>
          </a:prstGeom>
          <a:solidFill>
            <a:srgbClr val="BFBFBF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>
                <a:solidFill>
                  <a:schemeClr val="accent1"/>
                </a:solidFill>
                <a:latin typeface="Arial Narrow"/>
                <a:ea typeface="+mn-ea"/>
              </a:rPr>
              <a:t>Doctorat</a:t>
            </a: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1783391" y="4463452"/>
            <a:ext cx="881797" cy="337308"/>
          </a:xfrm>
          <a:prstGeom prst="rect">
            <a:avLst/>
          </a:prstGeom>
          <a:solidFill>
            <a:srgbClr val="99CC00"/>
          </a:solidFill>
          <a:ln w="3175">
            <a:solidFill>
              <a:srgbClr val="4BACC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endParaRPr lang="fr-FR" altLang="fr-FR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1777540" y="4018133"/>
            <a:ext cx="886096" cy="336654"/>
          </a:xfrm>
          <a:prstGeom prst="rect">
            <a:avLst/>
          </a:prstGeom>
          <a:solidFill>
            <a:srgbClr val="99CC00"/>
          </a:solidFill>
          <a:ln w="3175">
            <a:solidFill>
              <a:srgbClr val="4BACC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 eaLnBrk="1" hangingPunct="1">
              <a:defRPr/>
            </a:pPr>
            <a:r>
              <a:rPr lang="fr-FR" altLang="fr-FR" sz="1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</a:rPr>
              <a:t>5</a:t>
            </a:r>
            <a:endParaRPr lang="fr-FR" altLang="fr-FR" sz="1000" b="1" dirty="0">
              <a:solidFill>
                <a:schemeClr val="bg1"/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1777540" y="4908771"/>
            <a:ext cx="886096" cy="335861"/>
          </a:xfrm>
          <a:prstGeom prst="rect">
            <a:avLst/>
          </a:prstGeom>
          <a:solidFill>
            <a:srgbClr val="99CC00"/>
          </a:solidFill>
          <a:ln w="317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endParaRPr lang="fr-FR" altLang="fr-FR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198993" y="2525976"/>
            <a:ext cx="2331016" cy="1286053"/>
          </a:xfrm>
          <a:prstGeom prst="ellipse">
            <a:avLst/>
          </a:prstGeom>
          <a:solidFill>
            <a:srgbClr val="99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Écoles </a:t>
            </a:r>
            <a:r>
              <a:rPr lang="fr-FR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spécialisées, </a:t>
            </a:r>
          </a:p>
          <a:p>
            <a:pPr algn="ctr"/>
            <a:r>
              <a:rPr lang="fr-FR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arts, commerce, compta.., </a:t>
            </a:r>
            <a:endParaRPr lang="fr-FR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2645717" y="4119316"/>
            <a:ext cx="1580988" cy="45379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BTS/ DUT</a:t>
            </a:r>
            <a:endParaRPr lang="fr-FR" dirty="0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777539" y="5347399"/>
            <a:ext cx="875425" cy="336654"/>
          </a:xfrm>
          <a:prstGeom prst="rect">
            <a:avLst/>
          </a:prstGeom>
          <a:solidFill>
            <a:srgbClr val="99CC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endParaRPr lang="fr-FR" altLang="fr-FR" sz="11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1783391" y="5795683"/>
            <a:ext cx="869572" cy="336654"/>
          </a:xfrm>
          <a:prstGeom prst="rect">
            <a:avLst/>
          </a:prstGeom>
          <a:solidFill>
            <a:srgbClr val="99CC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 eaLnBrk="1" hangingPunct="1">
              <a:defRPr/>
            </a:pPr>
            <a:r>
              <a:rPr lang="fr-FR" altLang="fr-FR" sz="1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</a:rPr>
              <a:t>1</a:t>
            </a:r>
            <a:endParaRPr lang="fr-FR" altLang="fr-FR" sz="1000" b="1" dirty="0">
              <a:solidFill>
                <a:schemeClr val="bg1"/>
              </a:solidFill>
              <a:latin typeface="Arial Narrow" panose="020B0606020202030204" pitchFamily="34" charset="0"/>
              <a:ea typeface="+mn-ea"/>
            </a:endParaRPr>
          </a:p>
        </p:txBody>
      </p:sp>
      <p:cxnSp>
        <p:nvCxnSpPr>
          <p:cNvPr id="70" name="Connecteur en angle 69"/>
          <p:cNvCxnSpPr/>
          <p:nvPr/>
        </p:nvCxnSpPr>
        <p:spPr>
          <a:xfrm>
            <a:off x="6908069" y="5550058"/>
            <a:ext cx="825024" cy="110375"/>
          </a:xfrm>
          <a:prstGeom prst="bentConnector3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en angle 99"/>
          <p:cNvCxnSpPr/>
          <p:nvPr/>
        </p:nvCxnSpPr>
        <p:spPr>
          <a:xfrm flipH="1">
            <a:off x="6908069" y="4949705"/>
            <a:ext cx="814666" cy="0"/>
          </a:xfrm>
          <a:prstGeom prst="straightConnector1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26378" y="6479709"/>
            <a:ext cx="2133600" cy="365125"/>
          </a:xfrm>
        </p:spPr>
        <p:txBody>
          <a:bodyPr/>
          <a:lstStyle/>
          <a:p>
            <a:r>
              <a:rPr lang="fr-FR" sz="1000" dirty="0" smtClean="0"/>
              <a:t>6/12/18</a:t>
            </a:r>
            <a:endParaRPr lang="fr-FR" sz="1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677919" y="6356350"/>
            <a:ext cx="2133600" cy="365125"/>
          </a:xfrm>
        </p:spPr>
        <p:txBody>
          <a:bodyPr/>
          <a:lstStyle/>
          <a:p>
            <a:fld id="{AC08A82B-8F97-FE4A-B5D9-C83A6F6A901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832494" y="4871262"/>
            <a:ext cx="904645" cy="37337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830093" y="3993962"/>
            <a:ext cx="892759" cy="34455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lt1"/>
                </a:solidFill>
              </a:rPr>
              <a:t>5</a:t>
            </a:r>
            <a:endParaRPr lang="fr-FR" sz="1000" dirty="0">
              <a:solidFill>
                <a:schemeClr val="lt1"/>
              </a:solidFill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830390" y="4439349"/>
            <a:ext cx="894239" cy="32446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lt1"/>
                </a:solidFill>
              </a:rPr>
              <a:t>4</a:t>
            </a:r>
            <a:endParaRPr lang="fr-FR" sz="1000" dirty="0">
              <a:solidFill>
                <a:schemeClr val="lt1"/>
              </a:solidFill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833027" y="5346901"/>
            <a:ext cx="907287" cy="33499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5833028" y="5778393"/>
            <a:ext cx="907286" cy="31307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6775067" y="4869135"/>
            <a:ext cx="930746" cy="373370"/>
          </a:xfrm>
          <a:prstGeom prst="rect">
            <a:avLst/>
          </a:prstGeom>
          <a:solidFill>
            <a:srgbClr val="C00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6775067" y="3986063"/>
            <a:ext cx="918517" cy="344553"/>
          </a:xfrm>
          <a:prstGeom prst="rect">
            <a:avLst/>
          </a:prstGeom>
          <a:solidFill>
            <a:srgbClr val="C00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lt1"/>
                </a:solidFill>
              </a:rPr>
              <a:t>5</a:t>
            </a:r>
            <a:endParaRPr lang="fr-FR" sz="1000" dirty="0">
              <a:solidFill>
                <a:schemeClr val="lt1"/>
              </a:solidFill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6775066" y="4431450"/>
            <a:ext cx="920040" cy="324465"/>
          </a:xfrm>
          <a:prstGeom prst="rect">
            <a:avLst/>
          </a:prstGeom>
          <a:solidFill>
            <a:srgbClr val="C00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lt1"/>
                </a:solidFill>
              </a:rPr>
              <a:t>4</a:t>
            </a:r>
            <a:endParaRPr lang="fr-FR" sz="1000" dirty="0">
              <a:solidFill>
                <a:schemeClr val="lt1"/>
              </a:solidFill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6775067" y="5339002"/>
            <a:ext cx="933464" cy="334995"/>
          </a:xfrm>
          <a:prstGeom prst="rect">
            <a:avLst/>
          </a:prstGeom>
          <a:solidFill>
            <a:srgbClr val="C00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775067" y="5770494"/>
            <a:ext cx="933463" cy="313078"/>
          </a:xfrm>
          <a:prstGeom prst="rect">
            <a:avLst/>
          </a:prstGeom>
          <a:solidFill>
            <a:srgbClr val="C00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10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4985463" y="2026258"/>
            <a:ext cx="1789604" cy="59674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Grandes écoles de commerce</a:t>
            </a:r>
            <a:endParaRPr lang="fr-FR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6403723" y="2026258"/>
            <a:ext cx="1598993" cy="48837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Écoles d’ingénieurs</a:t>
            </a:r>
            <a:endParaRPr lang="fr-FR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4734334" y="4877034"/>
            <a:ext cx="983205" cy="347111"/>
          </a:xfrm>
          <a:prstGeom prst="rect">
            <a:avLst/>
          </a:prstGeom>
          <a:solidFill>
            <a:srgbClr val="FFFF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CPGE TSI 3</a:t>
            </a:r>
            <a:endParaRPr lang="fr-FR" altLang="fr-F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908069" y="3828523"/>
            <a:ext cx="707405" cy="239032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accent1"/>
                </a:solidFill>
                <a:latin typeface="Arial Narrow"/>
                <a:ea typeface="+mn-ea"/>
              </a:rPr>
              <a:t>Dipl. Ingénieur</a:t>
            </a:r>
            <a:endParaRPr lang="fr-FR" sz="1000" b="1" dirty="0">
              <a:solidFill>
                <a:schemeClr val="accent1"/>
              </a:solidFill>
              <a:latin typeface="Arial Narrow"/>
              <a:ea typeface="+mn-ea"/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5830391" y="3825192"/>
            <a:ext cx="754666" cy="239032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accent1"/>
                </a:solidFill>
                <a:latin typeface="Arial Narrow"/>
                <a:ea typeface="+mn-ea"/>
              </a:rPr>
              <a:t>Dipl. </a:t>
            </a:r>
            <a:r>
              <a:rPr lang="fr-FR" sz="1000" b="1" dirty="0" smtClean="0">
                <a:solidFill>
                  <a:schemeClr val="accent1"/>
                </a:solidFill>
                <a:latin typeface="Arial Narrow"/>
              </a:rPr>
              <a:t>d’école</a:t>
            </a:r>
            <a:endParaRPr lang="fr-FR" sz="1000" b="1" dirty="0">
              <a:solidFill>
                <a:schemeClr val="accent1"/>
              </a:solidFill>
              <a:latin typeface="Arial Narrow"/>
              <a:ea typeface="+mn-ea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7548181" y="1728471"/>
            <a:ext cx="1651345" cy="5413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Université</a:t>
            </a:r>
            <a:endParaRPr lang="fr-FR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2798946" y="4881238"/>
            <a:ext cx="1116680" cy="323413"/>
          </a:xfrm>
          <a:prstGeom prst="rect">
            <a:avLst/>
          </a:prstGeom>
          <a:solidFill>
            <a:srgbClr val="EF7D0B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Licence pro</a:t>
            </a:r>
            <a:endParaRPr lang="fr-FR" altLang="fr-FR" sz="12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2790375" y="5797912"/>
            <a:ext cx="562625" cy="331967"/>
          </a:xfrm>
          <a:prstGeom prst="rect">
            <a:avLst/>
          </a:prstGeom>
          <a:solidFill>
            <a:srgbClr val="D99694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BTS 1</a:t>
            </a:r>
            <a:endParaRPr lang="fr-FR" altLang="fr-FR" sz="12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3401826" y="5800370"/>
            <a:ext cx="507110" cy="331967"/>
          </a:xfrm>
          <a:prstGeom prst="rect">
            <a:avLst/>
          </a:prstGeom>
          <a:solidFill>
            <a:srgbClr val="D99694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DUT 1</a:t>
            </a:r>
            <a:endParaRPr lang="fr-FR" altLang="fr-FR" sz="12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2785847" y="5363173"/>
            <a:ext cx="562625" cy="331967"/>
          </a:xfrm>
          <a:prstGeom prst="rect">
            <a:avLst/>
          </a:prstGeom>
          <a:solidFill>
            <a:srgbClr val="D99694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BTS 2</a:t>
            </a:r>
            <a:endParaRPr lang="fr-FR" altLang="fr-FR" sz="12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3376488" y="5366201"/>
            <a:ext cx="532448" cy="3319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DUT 2</a:t>
            </a:r>
            <a:endParaRPr lang="fr-FR" altLang="fr-FR" sz="12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088133" y="4697639"/>
            <a:ext cx="647700" cy="27622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rgbClr val="00FFFF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1200" b="1" dirty="0">
                <a:solidFill>
                  <a:schemeClr val="accent1"/>
                </a:solidFill>
                <a:latin typeface="Arial Narrow"/>
                <a:ea typeface="+mn-ea"/>
              </a:rPr>
              <a:t>L pro</a:t>
            </a: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3422312" y="5244632"/>
            <a:ext cx="486623" cy="199207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accent1"/>
                </a:solidFill>
                <a:latin typeface="Arial Narrow"/>
                <a:ea typeface="+mn-ea"/>
              </a:rPr>
              <a:t>DUT</a:t>
            </a:r>
            <a:endParaRPr lang="fr-FR" sz="1000" b="1" dirty="0">
              <a:solidFill>
                <a:schemeClr val="accent1"/>
              </a:solidFill>
              <a:latin typeface="Arial Narrow"/>
              <a:ea typeface="+mn-ea"/>
            </a:endParaRP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2822285" y="5244632"/>
            <a:ext cx="486623" cy="185074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accent1"/>
                </a:solidFill>
                <a:latin typeface="Arial Narrow"/>
                <a:ea typeface="+mn-ea"/>
              </a:rPr>
              <a:t>BTS</a:t>
            </a:r>
            <a:endParaRPr lang="fr-FR" sz="1000" b="1" dirty="0">
              <a:solidFill>
                <a:schemeClr val="accent1"/>
              </a:solidFill>
              <a:latin typeface="Arial Narrow"/>
              <a:ea typeface="+mn-ea"/>
            </a:endParaRP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4734334" y="5360048"/>
            <a:ext cx="972422" cy="331967"/>
          </a:xfrm>
          <a:prstGeom prst="rect">
            <a:avLst/>
          </a:prstGeom>
          <a:solidFill>
            <a:srgbClr val="FFFF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b="1" dirty="0" smtClean="0">
                <a:solidFill>
                  <a:srgbClr val="7F7F7F"/>
                </a:solidFill>
                <a:latin typeface="Arial Narrow" panose="020B0606020202030204" pitchFamily="34" charset="0"/>
              </a:rPr>
              <a:t>CPGE TSI 2</a:t>
            </a:r>
            <a:endParaRPr lang="fr-FR" altLang="fr-FR" sz="1200" b="1" dirty="0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734334" y="5786094"/>
            <a:ext cx="972422" cy="331967"/>
          </a:xfrm>
          <a:prstGeom prst="rect">
            <a:avLst/>
          </a:prstGeom>
          <a:solidFill>
            <a:srgbClr val="FFFF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CPGE TSI 1</a:t>
            </a:r>
            <a:endParaRPr lang="fr-FR" altLang="fr-F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3971936" y="4869726"/>
            <a:ext cx="667805" cy="334925"/>
          </a:xfrm>
          <a:prstGeom prst="rect">
            <a:avLst/>
          </a:prstGeom>
          <a:solidFill>
            <a:srgbClr val="FFFF00"/>
          </a:solidFill>
          <a:ln w="6350">
            <a:solidFill>
              <a:srgbClr val="00B0F0"/>
            </a:solidFill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1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Prépa </a:t>
            </a:r>
            <a:endParaRPr lang="fr-FR" altLang="fr-FR" sz="1100" b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fr-FR" altLang="fr-FR" sz="11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ATS*</a:t>
            </a:r>
            <a:endParaRPr lang="fr-FR" altLang="fr-FR" sz="11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0517" y="5814356"/>
            <a:ext cx="586548" cy="302606"/>
          </a:xfrm>
          <a:prstGeom prst="rect">
            <a:avLst/>
          </a:prstGeom>
          <a:solidFill>
            <a:srgbClr val="7F7F7F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dirty="0" smtClean="0"/>
              <a:t>FCIL*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3971936" y="5800370"/>
            <a:ext cx="667804" cy="331967"/>
          </a:xfrm>
          <a:prstGeom prst="rect">
            <a:avLst/>
          </a:prstGeom>
          <a:solidFill>
            <a:srgbClr val="984807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DMA</a:t>
            </a:r>
            <a:endParaRPr lang="fr-FR" altLang="fr-FR" sz="12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3973149" y="5336167"/>
            <a:ext cx="666591" cy="33196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DMA</a:t>
            </a:r>
            <a:endParaRPr lang="fr-FR" altLang="fr-FR" sz="12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4051566" y="5244632"/>
            <a:ext cx="486623" cy="200409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accent1"/>
                </a:solidFill>
                <a:latin typeface="Arial Narrow"/>
                <a:ea typeface="+mn-ea"/>
              </a:rPr>
              <a:t>DMA</a:t>
            </a:r>
            <a:endParaRPr lang="fr-FR" sz="1000" b="1" dirty="0">
              <a:solidFill>
                <a:schemeClr val="accent1"/>
              </a:solidFill>
              <a:latin typeface="Arial Narrow"/>
              <a:ea typeface="+mn-ea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85567" y="5814355"/>
            <a:ext cx="513426" cy="302606"/>
          </a:xfrm>
          <a:prstGeom prst="rect">
            <a:avLst/>
          </a:prstGeom>
          <a:solidFill>
            <a:srgbClr val="7F7F7F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dirty="0" smtClean="0"/>
              <a:t>CS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264113" y="5801470"/>
            <a:ext cx="458131" cy="33086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dirty="0" smtClean="0"/>
              <a:t>MC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48" name="Forme libre 47"/>
          <p:cNvSpPr/>
          <p:nvPr/>
        </p:nvSpPr>
        <p:spPr>
          <a:xfrm>
            <a:off x="4539722" y="4212387"/>
            <a:ext cx="2505665" cy="755308"/>
          </a:xfrm>
          <a:custGeom>
            <a:avLst/>
            <a:gdLst>
              <a:gd name="connsiteX0" fmla="*/ 0 w 2564781"/>
              <a:gd name="connsiteY0" fmla="*/ 768294 h 811660"/>
              <a:gd name="connsiteX1" fmla="*/ 879707 w 2564781"/>
              <a:gd name="connsiteY1" fmla="*/ 99 h 811660"/>
              <a:gd name="connsiteX2" fmla="*/ 2564781 w 2564781"/>
              <a:gd name="connsiteY2" fmla="*/ 811660 h 811660"/>
              <a:gd name="connsiteX3" fmla="*/ 2564781 w 2564781"/>
              <a:gd name="connsiteY3" fmla="*/ 811660 h 81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4781" h="811660">
                <a:moveTo>
                  <a:pt x="0" y="768294"/>
                </a:moveTo>
                <a:cubicBezTo>
                  <a:pt x="226122" y="380582"/>
                  <a:pt x="452244" y="-7129"/>
                  <a:pt x="879707" y="99"/>
                </a:cubicBezTo>
                <a:cubicBezTo>
                  <a:pt x="1307170" y="7327"/>
                  <a:pt x="2564781" y="811660"/>
                  <a:pt x="2564781" y="811660"/>
                </a:cubicBezTo>
                <a:lnTo>
                  <a:pt x="2564781" y="811660"/>
                </a:lnTo>
              </a:path>
            </a:pathLst>
          </a:custGeom>
          <a:ln w="12700" cap="flat">
            <a:solidFill>
              <a:srgbClr val="3366FF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5612779" y="5035079"/>
            <a:ext cx="415558" cy="45719"/>
          </a:xfrm>
          <a:custGeom>
            <a:avLst/>
            <a:gdLst>
              <a:gd name="connsiteX0" fmla="*/ 0 w 396488"/>
              <a:gd name="connsiteY0" fmla="*/ 167288 h 167288"/>
              <a:gd name="connsiteX1" fmla="*/ 204440 w 396488"/>
              <a:gd name="connsiteY1" fmla="*/ 20 h 167288"/>
              <a:gd name="connsiteX2" fmla="*/ 396488 w 396488"/>
              <a:gd name="connsiteY2" fmla="*/ 154898 h 167288"/>
              <a:gd name="connsiteX3" fmla="*/ 396488 w 396488"/>
              <a:gd name="connsiteY3" fmla="*/ 154898 h 16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488" h="167288">
                <a:moveTo>
                  <a:pt x="0" y="167288"/>
                </a:moveTo>
                <a:cubicBezTo>
                  <a:pt x="69179" y="84686"/>
                  <a:pt x="138359" y="2085"/>
                  <a:pt x="204440" y="20"/>
                </a:cubicBezTo>
                <a:cubicBezTo>
                  <a:pt x="270521" y="-2045"/>
                  <a:pt x="396488" y="154898"/>
                  <a:pt x="396488" y="154898"/>
                </a:cubicBezTo>
                <a:lnTo>
                  <a:pt x="396488" y="154898"/>
                </a:lnTo>
              </a:path>
            </a:pathLst>
          </a:custGeom>
          <a:ln w="12700">
            <a:solidFill>
              <a:srgbClr val="FFFF00"/>
            </a:solidFill>
            <a:headEnd type="none"/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Forme libre 136"/>
          <p:cNvSpPr/>
          <p:nvPr/>
        </p:nvSpPr>
        <p:spPr>
          <a:xfrm>
            <a:off x="5612779" y="4955502"/>
            <a:ext cx="1295289" cy="124651"/>
          </a:xfrm>
          <a:custGeom>
            <a:avLst/>
            <a:gdLst>
              <a:gd name="connsiteX0" fmla="*/ 0 w 396488"/>
              <a:gd name="connsiteY0" fmla="*/ 167288 h 167288"/>
              <a:gd name="connsiteX1" fmla="*/ 204440 w 396488"/>
              <a:gd name="connsiteY1" fmla="*/ 20 h 167288"/>
              <a:gd name="connsiteX2" fmla="*/ 396488 w 396488"/>
              <a:gd name="connsiteY2" fmla="*/ 154898 h 167288"/>
              <a:gd name="connsiteX3" fmla="*/ 396488 w 396488"/>
              <a:gd name="connsiteY3" fmla="*/ 154898 h 16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488" h="167288">
                <a:moveTo>
                  <a:pt x="0" y="167288"/>
                </a:moveTo>
                <a:cubicBezTo>
                  <a:pt x="69179" y="84686"/>
                  <a:pt x="138359" y="2085"/>
                  <a:pt x="204440" y="20"/>
                </a:cubicBezTo>
                <a:cubicBezTo>
                  <a:pt x="270521" y="-2045"/>
                  <a:pt x="396488" y="154898"/>
                  <a:pt x="396488" y="154898"/>
                </a:cubicBezTo>
                <a:lnTo>
                  <a:pt x="396488" y="154898"/>
                </a:lnTo>
              </a:path>
            </a:pathLst>
          </a:custGeom>
          <a:ln w="12700">
            <a:solidFill>
              <a:srgbClr val="FFFF00"/>
            </a:solidFill>
            <a:headEnd type="none"/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Forme libre 137"/>
          <p:cNvSpPr/>
          <p:nvPr/>
        </p:nvSpPr>
        <p:spPr>
          <a:xfrm>
            <a:off x="4160310" y="4211029"/>
            <a:ext cx="2505665" cy="755308"/>
          </a:xfrm>
          <a:custGeom>
            <a:avLst/>
            <a:gdLst>
              <a:gd name="connsiteX0" fmla="*/ 0 w 2564781"/>
              <a:gd name="connsiteY0" fmla="*/ 768294 h 811660"/>
              <a:gd name="connsiteX1" fmla="*/ 879707 w 2564781"/>
              <a:gd name="connsiteY1" fmla="*/ 99 h 811660"/>
              <a:gd name="connsiteX2" fmla="*/ 2564781 w 2564781"/>
              <a:gd name="connsiteY2" fmla="*/ 811660 h 811660"/>
              <a:gd name="connsiteX3" fmla="*/ 2564781 w 2564781"/>
              <a:gd name="connsiteY3" fmla="*/ 811660 h 81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4781" h="811660">
                <a:moveTo>
                  <a:pt x="0" y="768294"/>
                </a:moveTo>
                <a:cubicBezTo>
                  <a:pt x="226122" y="380582"/>
                  <a:pt x="452244" y="-7129"/>
                  <a:pt x="879707" y="99"/>
                </a:cubicBezTo>
                <a:cubicBezTo>
                  <a:pt x="1307170" y="7327"/>
                  <a:pt x="2564781" y="811660"/>
                  <a:pt x="2564781" y="811660"/>
                </a:cubicBezTo>
                <a:lnTo>
                  <a:pt x="2564781" y="811660"/>
                </a:lnTo>
              </a:path>
            </a:pathLst>
          </a:custGeom>
          <a:ln w="12700" cap="flat">
            <a:solidFill>
              <a:srgbClr val="3366FF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>
            <a:off x="3221530" y="5141951"/>
            <a:ext cx="0" cy="241610"/>
          </a:xfrm>
          <a:custGeom>
            <a:avLst/>
            <a:gdLst>
              <a:gd name="connsiteX0" fmla="*/ 0 w 0"/>
              <a:gd name="connsiteY0" fmla="*/ 241610 h 241610"/>
              <a:gd name="connsiteX1" fmla="*/ 0 w 0"/>
              <a:gd name="connsiteY1" fmla="*/ 0 h 241610"/>
              <a:gd name="connsiteX2" fmla="*/ 0 w 0"/>
              <a:gd name="connsiteY2" fmla="*/ 0 h 24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241610">
                <a:moveTo>
                  <a:pt x="0" y="24161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7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Forme libre 147"/>
          <p:cNvSpPr/>
          <p:nvPr/>
        </p:nvSpPr>
        <p:spPr>
          <a:xfrm>
            <a:off x="3530009" y="5174759"/>
            <a:ext cx="128182" cy="208802"/>
          </a:xfrm>
          <a:custGeom>
            <a:avLst/>
            <a:gdLst>
              <a:gd name="connsiteX0" fmla="*/ 0 w 0"/>
              <a:gd name="connsiteY0" fmla="*/ 241610 h 241610"/>
              <a:gd name="connsiteX1" fmla="*/ 0 w 0"/>
              <a:gd name="connsiteY1" fmla="*/ 0 h 241610"/>
              <a:gd name="connsiteX2" fmla="*/ 0 w 0"/>
              <a:gd name="connsiteY2" fmla="*/ 0 h 24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241610">
                <a:moveTo>
                  <a:pt x="0" y="24161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7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 52"/>
          <p:cNvSpPr/>
          <p:nvPr/>
        </p:nvSpPr>
        <p:spPr>
          <a:xfrm>
            <a:off x="3447535" y="5063582"/>
            <a:ext cx="714274" cy="545170"/>
          </a:xfrm>
          <a:custGeom>
            <a:avLst/>
            <a:gdLst>
              <a:gd name="connsiteX0" fmla="*/ 0 w 714274"/>
              <a:gd name="connsiteY0" fmla="*/ 545170 h 545170"/>
              <a:gd name="connsiteX1" fmla="*/ 545170 w 714274"/>
              <a:gd name="connsiteY1" fmla="*/ 24780 h 545170"/>
              <a:gd name="connsiteX2" fmla="*/ 545170 w 714274"/>
              <a:gd name="connsiteY2" fmla="*/ 24780 h 545170"/>
              <a:gd name="connsiteX3" fmla="*/ 712439 w 714274"/>
              <a:gd name="connsiteY3" fmla="*/ 12390 h 545170"/>
              <a:gd name="connsiteX4" fmla="*/ 712439 w 714274"/>
              <a:gd name="connsiteY4" fmla="*/ 12390 h 545170"/>
              <a:gd name="connsiteX5" fmla="*/ 712439 w 714274"/>
              <a:gd name="connsiteY5" fmla="*/ 24780 h 545170"/>
              <a:gd name="connsiteX6" fmla="*/ 687658 w 714274"/>
              <a:gd name="connsiteY6" fmla="*/ 0 h 54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274" h="545170">
                <a:moveTo>
                  <a:pt x="0" y="545170"/>
                </a:moveTo>
                <a:lnTo>
                  <a:pt x="545170" y="24780"/>
                </a:lnTo>
                <a:lnTo>
                  <a:pt x="545170" y="24780"/>
                </a:lnTo>
                <a:lnTo>
                  <a:pt x="712439" y="12390"/>
                </a:lnTo>
                <a:lnTo>
                  <a:pt x="712439" y="12390"/>
                </a:lnTo>
                <a:cubicBezTo>
                  <a:pt x="712439" y="14455"/>
                  <a:pt x="716569" y="26845"/>
                  <a:pt x="712439" y="24780"/>
                </a:cubicBezTo>
                <a:cubicBezTo>
                  <a:pt x="708309" y="22715"/>
                  <a:pt x="687658" y="0"/>
                  <a:pt x="687658" y="0"/>
                </a:cubicBezTo>
              </a:path>
            </a:pathLst>
          </a:custGeom>
          <a:ln w="1270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Forme libre 149"/>
          <p:cNvSpPr/>
          <p:nvPr/>
        </p:nvSpPr>
        <p:spPr>
          <a:xfrm>
            <a:off x="3308908" y="4979636"/>
            <a:ext cx="851402" cy="629116"/>
          </a:xfrm>
          <a:custGeom>
            <a:avLst/>
            <a:gdLst>
              <a:gd name="connsiteX0" fmla="*/ 0 w 714274"/>
              <a:gd name="connsiteY0" fmla="*/ 545170 h 545170"/>
              <a:gd name="connsiteX1" fmla="*/ 545170 w 714274"/>
              <a:gd name="connsiteY1" fmla="*/ 24780 h 545170"/>
              <a:gd name="connsiteX2" fmla="*/ 545170 w 714274"/>
              <a:gd name="connsiteY2" fmla="*/ 24780 h 545170"/>
              <a:gd name="connsiteX3" fmla="*/ 712439 w 714274"/>
              <a:gd name="connsiteY3" fmla="*/ 12390 h 545170"/>
              <a:gd name="connsiteX4" fmla="*/ 712439 w 714274"/>
              <a:gd name="connsiteY4" fmla="*/ 12390 h 545170"/>
              <a:gd name="connsiteX5" fmla="*/ 712439 w 714274"/>
              <a:gd name="connsiteY5" fmla="*/ 24780 h 545170"/>
              <a:gd name="connsiteX6" fmla="*/ 687658 w 714274"/>
              <a:gd name="connsiteY6" fmla="*/ 0 h 54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274" h="545170">
                <a:moveTo>
                  <a:pt x="0" y="545170"/>
                </a:moveTo>
                <a:lnTo>
                  <a:pt x="545170" y="24780"/>
                </a:lnTo>
                <a:lnTo>
                  <a:pt x="545170" y="24780"/>
                </a:lnTo>
                <a:lnTo>
                  <a:pt x="712439" y="12390"/>
                </a:lnTo>
                <a:lnTo>
                  <a:pt x="712439" y="12390"/>
                </a:lnTo>
                <a:cubicBezTo>
                  <a:pt x="712439" y="14455"/>
                  <a:pt x="716569" y="26845"/>
                  <a:pt x="712439" y="24780"/>
                </a:cubicBezTo>
                <a:cubicBezTo>
                  <a:pt x="708309" y="22715"/>
                  <a:pt x="687658" y="0"/>
                  <a:pt x="687658" y="0"/>
                </a:cubicBezTo>
              </a:path>
            </a:pathLst>
          </a:custGeom>
          <a:ln w="1270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>
            <a:off x="7577667" y="4895336"/>
            <a:ext cx="352777" cy="184664"/>
          </a:xfrm>
          <a:custGeom>
            <a:avLst/>
            <a:gdLst>
              <a:gd name="connsiteX0" fmla="*/ 352777 w 352777"/>
              <a:gd name="connsiteY0" fmla="*/ 184664 h 184664"/>
              <a:gd name="connsiteX1" fmla="*/ 254000 w 352777"/>
              <a:gd name="connsiteY1" fmla="*/ 1220 h 184664"/>
              <a:gd name="connsiteX2" fmla="*/ 0 w 352777"/>
              <a:gd name="connsiteY2" fmla="*/ 99997 h 18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777" h="184664">
                <a:moveTo>
                  <a:pt x="352777" y="184664"/>
                </a:moveTo>
                <a:cubicBezTo>
                  <a:pt x="332786" y="99997"/>
                  <a:pt x="312796" y="15331"/>
                  <a:pt x="254000" y="1220"/>
                </a:cubicBezTo>
                <a:cubicBezTo>
                  <a:pt x="195204" y="-12891"/>
                  <a:pt x="0" y="99997"/>
                  <a:pt x="0" y="99997"/>
                </a:cubicBezTo>
              </a:path>
            </a:pathLst>
          </a:custGeom>
          <a:ln w="12700" cmpd="sng">
            <a:solidFill>
              <a:srgbClr val="FAC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Forme libre 150"/>
          <p:cNvSpPr/>
          <p:nvPr/>
        </p:nvSpPr>
        <p:spPr>
          <a:xfrm>
            <a:off x="6585057" y="4697639"/>
            <a:ext cx="1497787" cy="534761"/>
          </a:xfrm>
          <a:custGeom>
            <a:avLst/>
            <a:gdLst>
              <a:gd name="connsiteX0" fmla="*/ 352777 w 352777"/>
              <a:gd name="connsiteY0" fmla="*/ 184664 h 184664"/>
              <a:gd name="connsiteX1" fmla="*/ 254000 w 352777"/>
              <a:gd name="connsiteY1" fmla="*/ 1220 h 184664"/>
              <a:gd name="connsiteX2" fmla="*/ 0 w 352777"/>
              <a:gd name="connsiteY2" fmla="*/ 99997 h 18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777" h="184664">
                <a:moveTo>
                  <a:pt x="352777" y="184664"/>
                </a:moveTo>
                <a:cubicBezTo>
                  <a:pt x="332786" y="99997"/>
                  <a:pt x="312796" y="15331"/>
                  <a:pt x="254000" y="1220"/>
                </a:cubicBezTo>
                <a:cubicBezTo>
                  <a:pt x="195204" y="-12891"/>
                  <a:pt x="0" y="99997"/>
                  <a:pt x="0" y="99997"/>
                </a:cubicBezTo>
              </a:path>
            </a:pathLst>
          </a:custGeom>
          <a:ln w="127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89407" y="5383561"/>
            <a:ext cx="1389156" cy="31460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 Narrow"/>
                <a:cs typeface="Arial Narrow"/>
              </a:rPr>
              <a:t>Formation en 1 an</a:t>
            </a:r>
            <a:endParaRPr lang="fr-FR" sz="12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583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930226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bac pro ►  BTS et DUT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6/12/18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930226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bac pro ►  BTS et DUT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0" name="Espace réservé de la date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12" name="Espace réservé du numéro de diapositive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08A82B-8F97-FE4A-B5D9-C83A6F6A901E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20222"/>
              </p:ext>
            </p:extLst>
          </p:nvPr>
        </p:nvGraphicFramePr>
        <p:xfrm>
          <a:off x="360363" y="983974"/>
          <a:ext cx="8760891" cy="6644604"/>
        </p:xfrm>
        <a:graphic>
          <a:graphicData uri="http://schemas.openxmlformats.org/drawingml/2006/table">
            <a:tbl>
              <a:tblPr/>
              <a:tblGrid>
                <a:gridCol w="4395979"/>
                <a:gridCol w="4364912"/>
              </a:tblGrid>
              <a:tr h="51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MS PGothic" panose="020B0600070205080204" pitchFamily="34" charset="-128"/>
                        </a:rPr>
                        <a:t>B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PGothic" panose="020B0600070205080204" pitchFamily="34" charset="-128"/>
                        </a:rPr>
                        <a:t>revet de technicien supérieur / agricole - BTS BTSA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MS PGothic" panose="020B0600070205080204" pitchFamily="34" charset="-128"/>
                        </a:rPr>
                        <a:t>Diplôme universitaire de technologie - DUT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1592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 ans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Black" panose="020B0A0402010202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en lycée ou en alternance.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25 à 35 étudiants par classe, accès prioritaire après un bac pro, de droit avec une mention bien ou TB au bac.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Spécialisation métier. 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Insertion immédiate après diplôme ou poursuite  en licence pro ou prépa ATS. 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Black" panose="020B0A04020102020204" pitchFamily="34" charset="0"/>
                          <a:ea typeface="MS PGothic" panose="020B0600070205080204" pitchFamily="34" charset="-128"/>
                        </a:rPr>
                        <a:t>40 à 60 %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 poursuites d’études.</a:t>
                      </a:r>
                    </a:p>
                    <a:p>
                      <a:pPr marL="20115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Examen final et CCF selon le BTS.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 ans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en institut universitaire de technologie  (IUT) ou en alternance.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30 à 120 étudiants par département, accès sur dossier. 2,5 % seulement de bacs pro.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Champ disciplinaire + abstrait et théorique, plus large que métier.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Insertion immédiate ou poursuite d’études en licence pro, prépa ATS, autre voie.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Près de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  <a:ea typeface="MS PGothic" panose="020B0600070205080204" pitchFamily="34" charset="-128"/>
                        </a:rPr>
                        <a:t>90 %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 poursuites d’études après diplôme.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î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Contrôle continu.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2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5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theme/theme1.xml><?xml version="1.0" encoding="utf-8"?>
<a:theme xmlns:a="http://schemas.openxmlformats.org/drawingml/2006/main" name="ONISEP_PRESENTATION_2018_IE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ONISEP_PRESENTATION_2018_IE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ONISEP_PRESENTATION_2018_IE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3_ONISEP_PRESENTATION_2018_IE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ONISEP_PRESENTATION_2018_IEO</Template>
  <TotalTime>3143</TotalTime>
  <Words>1154</Words>
  <Application>Microsoft Office PowerPoint</Application>
  <PresentationFormat>Affichage à l'écran (4:3)</PresentationFormat>
  <Paragraphs>303</Paragraphs>
  <Slides>18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ONISEP_PRESENTATION_2018_IEO</vt:lpstr>
      <vt:lpstr>2_ONISEP_PRESENTATION_2018_IEO</vt:lpstr>
      <vt:lpstr>1_ONISEP_PRESENTATION_2018_IEO</vt:lpstr>
      <vt:lpstr>3_ONISEP_PRESENTATION_2018_IEO</vt:lpstr>
      <vt:lpstr>Entrer dans le supérieur après un bac  pro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ONISEP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Entrer dans le supérieur après un bac STI2D</dc:title>
  <dc:creator>Béatrice Faveur</dc:creator>
  <cp:lastModifiedBy>Béatrice Faveur</cp:lastModifiedBy>
  <cp:revision>146</cp:revision>
  <dcterms:created xsi:type="dcterms:W3CDTF">2017-11-27T16:06:45Z</dcterms:created>
  <dcterms:modified xsi:type="dcterms:W3CDTF">2018-12-13T13:00:50Z</dcterms:modified>
</cp:coreProperties>
</file>