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0" r:id="rId6"/>
    <p:sldId id="301" r:id="rId7"/>
    <p:sldId id="302" r:id="rId8"/>
    <p:sldId id="303" r:id="rId9"/>
    <p:sldId id="304" r:id="rId10"/>
    <p:sldId id="305" r:id="rId11"/>
    <p:sldId id="288" r:id="rId12"/>
    <p:sldId id="262" r:id="rId13"/>
    <p:sldId id="265" r:id="rId14"/>
    <p:sldId id="276" r:id="rId15"/>
    <p:sldId id="277" r:id="rId16"/>
    <p:sldId id="275" r:id="rId17"/>
    <p:sldId id="278" r:id="rId18"/>
    <p:sldId id="280" r:id="rId19"/>
    <p:sldId id="279" r:id="rId20"/>
    <p:sldId id="289" r:id="rId21"/>
    <p:sldId id="290" r:id="rId22"/>
    <p:sldId id="291" r:id="rId23"/>
    <p:sldId id="293" r:id="rId24"/>
    <p:sldId id="292" r:id="rId25"/>
    <p:sldId id="282" r:id="rId26"/>
    <p:sldId id="281" r:id="rId27"/>
    <p:sldId id="287" r:id="rId28"/>
    <p:sldId id="283" r:id="rId29"/>
    <p:sldId id="284" r:id="rId30"/>
    <p:sldId id="285" r:id="rId31"/>
    <p:sldId id="286" r:id="rId32"/>
    <p:sldId id="307" r:id="rId33"/>
    <p:sldId id="306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ement Informatique" initials="D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93" d="100"/>
          <a:sy n="393" d="100"/>
        </p:scale>
        <p:origin x="8741" y="12557"/>
      </p:cViewPr>
      <p:guideLst>
        <p:guide orient="horz" pos="2160"/>
        <p:guide orient="horz" pos="21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30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800C-C60E-2641-8092-FFA7E0AEA8D8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8E51-3F77-F540-8EF5-A088C8C02F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65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7A77-B03B-C341-83B7-8F2A84ABA291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EFB8-215F-B443-8A37-FD586D873E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94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1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0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↘"/>
            </a:pPr>
            <a:r>
              <a:rPr lang="fr-FR" dirty="0" smtClean="0"/>
              <a:t>*</a:t>
            </a:r>
            <a:r>
              <a:rPr lang="fr-FR" dirty="0"/>
              <a:t>À noter également : le </a:t>
            </a:r>
            <a:r>
              <a:rPr lang="fr-FR" u="sng" dirty="0"/>
              <a:t>DTS (diplôme technique supérieur ) imagerie médicale et radiologie thérapeutique (IMRT),</a:t>
            </a:r>
            <a:r>
              <a:rPr lang="fr-FR" dirty="0"/>
              <a:t> en 3 ans dans une trentaine d’établissements, lycées en majorité. </a:t>
            </a:r>
            <a:endParaRPr lang="fr-FR" dirty="0" smtClean="0"/>
          </a:p>
          <a:p>
            <a:pPr marL="171450" indent="-171450">
              <a:buFont typeface="Calibri" panose="020F0502020204030204" pitchFamily="34" charset="0"/>
              <a:buChar char="↘"/>
            </a:pPr>
            <a:r>
              <a:rPr lang="fr-FR" dirty="0" smtClean="0"/>
              <a:t>Même </a:t>
            </a:r>
            <a:r>
              <a:rPr lang="fr-FR" dirty="0"/>
              <a:t>niveau et compétences que le DE </a:t>
            </a:r>
            <a:r>
              <a:rPr lang="fr-FR" dirty="0" err="1"/>
              <a:t>manipulareur</a:t>
            </a:r>
            <a:r>
              <a:rPr lang="fr-FR" dirty="0"/>
              <a:t> en électroradiologie médicale. Equivalent </a:t>
            </a:r>
          </a:p>
          <a:p>
            <a:pPr marL="171450" indent="-171450">
              <a:buFont typeface="Calibri" panose="020F0502020204030204" pitchFamily="34" charset="0"/>
              <a:buChar char="↘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45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2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http://reseau-figure.fr/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EFB8-215F-B443-8A37-FD586D873E9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73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5-8B7A-4850-8915-06F1CBC70B05}" type="datetime1">
              <a:rPr lang="fr-FR" smtClean="0"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84FB-98FF-43DC-BB41-EA3F235372F3}" type="datetime1">
              <a:rPr lang="fr-FR" smtClean="0"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06C-6E07-4C2E-ABCE-BA7C01A73BC8}" type="datetime1">
              <a:rPr lang="fr-FR" smtClean="0"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934A-87E8-43CB-AD0F-F65DF804E5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E558-2860-488D-9779-2567427EAA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9758-114A-4BAB-8984-DC2E6EAC50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3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1BD1-9BD2-49BE-9110-4D7681DB56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4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5156-D15D-42EC-930A-4AB7B0C38E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0E1C-6570-4F2A-B334-238BD04878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9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6876-466F-416D-A2D4-F70F47406E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09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5653-D47C-461D-BAA7-FAEDA58104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BD1E-4B78-4A6D-AF08-D9807482C9BA}" type="datetime1">
              <a:rPr lang="fr-FR" smtClean="0"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6EF-6E82-4C55-B722-43C6F080E5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0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297D-8E4F-4077-AD87-9A1BC0BC8A4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4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D05A-1A99-4936-9547-DE315824A9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02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3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72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6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1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FF0B-AD2C-47A1-9752-EBCBD64AEFDC}" type="datetime1">
              <a:rPr lang="fr-FR" smtClean="0"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5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6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12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68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762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725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6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26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3B3F-CA5B-45DE-816E-CC590EEA43D3}" type="datetime1">
              <a:rPr lang="fr-FR" smtClean="0"/>
              <a:t>13/12/2018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58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321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49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67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8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1C52-F418-471D-8F13-CEAF058FC20F}" type="datetime1">
              <a:rPr lang="fr-FR" smtClean="0"/>
              <a:t>13/12/2018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DFAA-154C-480A-80BA-3E732B8C96ED}" type="datetime1">
              <a:rPr lang="fr-FR" smtClean="0"/>
              <a:t>13/12/2018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5695-6DFB-419A-A08C-FEBF10238470}" type="datetime1">
              <a:rPr lang="fr-FR" smtClean="0"/>
              <a:t>13/12/2018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E1F1-068F-489F-AEBE-4BB30D4F3267}" type="datetime1">
              <a:rPr lang="fr-FR" smtClean="0"/>
              <a:t>13/12/2018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FD1-6114-4139-B14F-57291C7E6B52}" type="datetime1">
              <a:rPr lang="fr-FR" smtClean="0"/>
              <a:t>13/12/2018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9213-70FE-4097-BD40-E936759B294B}" type="datetime1">
              <a:rPr lang="fr-FR" smtClean="0"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278E-334D-4369-8D4B-71EC31B877A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07-12-2018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06-12-2018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A82B-8F97-FE4A-B5D9-C83A6F6A90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1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oursup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rminales2018-2019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8314" y="2247704"/>
            <a:ext cx="6416265" cy="40389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dirty="0" smtClean="0">
                <a:solidFill>
                  <a:schemeClr val="bg1"/>
                </a:solidFill>
                <a:latin typeface="Arial Bold"/>
                <a:cs typeface="Arial Bold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fr-FR" sz="4000" dirty="0">
                <a:solidFill>
                  <a:schemeClr val="bg1"/>
                </a:solidFill>
                <a:latin typeface="Arial Bold"/>
                <a:cs typeface="Arial Bold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fr-FR" sz="4000" dirty="0" smtClean="0">
                <a:solidFill>
                  <a:schemeClr val="bg1"/>
                </a:solidFill>
                <a:latin typeface="Arial Bold"/>
                <a:cs typeface="Arial Bold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fr-FR" sz="4000" dirty="0" smtClean="0">
                <a:solidFill>
                  <a:schemeClr val="bg1"/>
                </a:solidFill>
                <a:latin typeface="Arial Bold"/>
                <a:cs typeface="Arial Bold"/>
              </a:rPr>
              <a:t>Entrer </a:t>
            </a:r>
            <a:r>
              <a:rPr lang="fr-FR" sz="4000" dirty="0">
                <a:solidFill>
                  <a:schemeClr val="bg1"/>
                </a:solidFill>
                <a:latin typeface="Arial Bold"/>
                <a:cs typeface="Arial Bold"/>
              </a:rPr>
              <a:t>dans le supérieur</a:t>
            </a:r>
            <a:br>
              <a:rPr lang="fr-FR" sz="4000" dirty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fr-FR" sz="67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après un bac</a:t>
            </a:r>
            <a:r>
              <a:rPr lang="fr-FR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 </a:t>
            </a:r>
            <a:r>
              <a:rPr lang="fr-FR" sz="287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>S</a:t>
            </a:r>
            <a:r>
              <a:rPr lang="fr-FR" sz="88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  <a:t/>
            </a:r>
            <a:br>
              <a:rPr lang="fr-FR" sz="8800" dirty="0" smtClean="0">
                <a:solidFill>
                  <a:srgbClr val="FFFFFF"/>
                </a:solidFill>
                <a:latin typeface="Arial Black" panose="020B0A04020102020204" pitchFamily="34" charset="0"/>
                <a:cs typeface="Arial Bold"/>
              </a:rPr>
            </a:br>
            <a:endParaRPr lang="fr-FR" sz="10700" dirty="0">
              <a:solidFill>
                <a:srgbClr val="FFFFFF"/>
              </a:solidFill>
              <a:latin typeface="Arial Black" panose="020B0A04020102020204" pitchFamily="34" charset="0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48115"/>
              </p:ext>
            </p:extLst>
          </p:nvPr>
        </p:nvGraphicFramePr>
        <p:xfrm>
          <a:off x="457200" y="1009650"/>
          <a:ext cx="8642584" cy="5218191"/>
        </p:xfrm>
        <a:graphic>
          <a:graphicData uri="http://schemas.openxmlformats.org/drawingml/2006/table">
            <a:tbl>
              <a:tblPr/>
              <a:tblGrid>
                <a:gridCol w="4419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3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842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Brevet de technicien supérieur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Diplôme universitaire de technologie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293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2 ans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en lycée ou en alternance lycée-entreprise.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25 à 35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étudiants par classe.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Spécialisation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métier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.</a:t>
                      </a:r>
                      <a:b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</a:b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Insertion immédiate ou poursuite  en licence pro ou prépa ATS. 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MS PGothic" panose="020B0600070205080204" pitchFamily="34" charset="-128"/>
                        </a:rPr>
                        <a:t>40 à 60 %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 poursuites d’études.</a:t>
                      </a:r>
                    </a:p>
                    <a:p>
                      <a:pPr marL="1440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Examen final et CCF selon le BTS.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 ans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en institut universitaire de technologie  (IUT) ou en alternance.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30 à 120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étudiants par département.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Champ disciplinaire technique et théorique plus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large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que le seul métier.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Insertion immédiate ou poursuite d’études en licence pro, prépa ATS, autre voie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Près  de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90 %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de poursuites d’études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Contrôle continu</a:t>
                      </a: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49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BTS - DUT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02A-F8CB-4240-B0E8-3C1A0785B448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4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BTS - DUT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478242"/>
            <a:ext cx="2133600" cy="365125"/>
          </a:xfrm>
        </p:spPr>
        <p:txBody>
          <a:bodyPr/>
          <a:lstStyle/>
          <a:p>
            <a:fld id="{958FA7BA-B957-47A3-BA03-EC89475E0988}" type="datetime1">
              <a:rPr lang="fr-FR" smtClean="0"/>
              <a:t>13/12/2018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96615" y="650372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29987"/>
              </p:ext>
            </p:extLst>
          </p:nvPr>
        </p:nvGraphicFramePr>
        <p:xfrm>
          <a:off x="180181" y="964096"/>
          <a:ext cx="8940580" cy="6980803"/>
        </p:xfrm>
        <a:graphic>
          <a:graphicData uri="http://schemas.openxmlformats.org/drawingml/2006/table">
            <a:tbl>
              <a:tblPr/>
              <a:tblGrid>
                <a:gridCol w="4571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9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5910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altLang="fr-F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ea typeface="MS PGothic" panose="020B0600070205080204" pitchFamily="34" charset="-128"/>
                        </a:rPr>
                        <a:t>BTS</a:t>
                      </a:r>
                      <a:endParaRPr lang="fr-FR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Aéronautique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Analyses agricoles, biologiques et biotechnologiques (</a:t>
                      </a:r>
                      <a:r>
                        <a:rPr lang="fr-FR" sz="20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Anabiotec</a:t>
                      </a: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MS PGothic" panose="020B0600070205080204" pitchFamily="34" charset="-128"/>
                          <a:cs typeface="+mn-cs"/>
                        </a:rPr>
                        <a:t>Analyses de biologie médicale</a:t>
                      </a:r>
                      <a:endParaRPr lang="fr-FR" sz="2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Assistance technique d'ingénieur (ATI)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Bioanalyses et contrôles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Biotechnologie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Diététique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Métiers de la chimie 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Métiers de l'audiovisuel</a:t>
                      </a:r>
                      <a:r>
                        <a:rPr lang="fr-FR" sz="2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: métiers de l'image, métiers du son, montage et postproduction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Métiers de l'eau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Métiers de la chimie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Traitement des matériaux : </a:t>
                      </a:r>
                      <a:r>
                        <a:rPr lang="fr-FR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MS PGothic" panose="020B0600070205080204" pitchFamily="34" charset="-128"/>
                          <a:cs typeface="+mn-cs"/>
                        </a:rPr>
                        <a:t>traitements thermiques, traitements de surface</a:t>
                      </a:r>
                      <a:endParaRPr lang="fr-FR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altLang="fr-FR" sz="2000" b="1" dirty="0" smtClean="0">
                          <a:solidFill>
                            <a:srgbClr val="00B050"/>
                          </a:solidFill>
                          <a:latin typeface="+mj-lt"/>
                          <a:ea typeface="MS PGothic" panose="020B0600070205080204" pitchFamily="34" charset="-128"/>
                        </a:rPr>
                        <a:t>DUT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Chimie, :  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chimie des matériaux (</a:t>
                      </a:r>
                      <a:r>
                        <a:rPr lang="fr-FR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ChM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), chimie industrielle, chimie analytique et de synthèse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Génie biologique : 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industries agroalimentaires et biologiques (GB IAB), génie de l'environnement (GB GE), bio-informatique (expérimental) (GB-BI),</a:t>
                      </a:r>
                      <a:r>
                        <a:rPr lang="fr-FR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agronomie (GB  agro), diététique (GB diététique), analyses biologiques et biochimiques (GB ABB)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endParaRPr lang="fr-FR" sz="2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Génie chimique, génie des procédés, options : 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bio-procédés (GC GP), procédés (</a:t>
                      </a:r>
                      <a:r>
                        <a:rPr lang="fr-FR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GCh</a:t>
                      </a:r>
                      <a:r>
                        <a:rPr lang="fr-FR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 GP)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00B050"/>
                          </a:solidFill>
                          <a:latin typeface="+mj-lt"/>
                        </a:rPr>
                        <a:t>► ► ►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endParaRPr lang="fr-FR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75428" y="312465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DUT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6837" y="5633291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60363" y="5851525"/>
            <a:ext cx="2133600" cy="365125"/>
          </a:xfrm>
        </p:spPr>
        <p:txBody>
          <a:bodyPr/>
          <a:lstStyle/>
          <a:p>
            <a:fld id="{1E84B8EB-C833-461E-82B4-C951B5A33432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6363" y="585152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42142"/>
              </p:ext>
            </p:extLst>
          </p:nvPr>
        </p:nvGraphicFramePr>
        <p:xfrm>
          <a:off x="360363" y="1095375"/>
          <a:ext cx="8678404" cy="6793932"/>
        </p:xfrm>
        <a:graphic>
          <a:graphicData uri="http://schemas.openxmlformats.org/drawingml/2006/table">
            <a:tbl>
              <a:tblPr/>
              <a:tblGrid>
                <a:gridCol w="4437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00B050"/>
                          </a:solidFill>
                        </a:rPr>
                        <a:t>► ► </a:t>
                      </a:r>
                      <a:r>
                        <a:rPr lang="fr-FR" sz="20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DUT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2400" dirty="0" smtClean="0">
                          <a:solidFill>
                            <a:srgbClr val="00B050"/>
                          </a:solidFill>
                        </a:rPr>
                        <a:t>►</a:t>
                      </a:r>
                      <a:r>
                        <a:rPr lang="fr-FR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Génie civil - construction durable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Génie électrique et informatique industrielle (GEII)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Génie industriel et maintenance (GIM)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Génie mécanique et productique (GMP)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Génie thermique et énergie (GTE)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Hygiène, sécurité, environnement (HSE)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Informatique (INFO)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Mesures physiques (MP)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endParaRPr lang="fr-FR" sz="2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Métiers du multimédia et de l'internet (MMI)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Réseaux et télécommunications (R et T)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Sciences et génie des matériaux (SGM)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æ"/>
                      </a:pPr>
                      <a:r>
                        <a:rPr lang="fr-FR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Statistique et informatique décisionnelle (STID)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2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DTS</a:t>
                      </a:r>
                      <a:r>
                        <a:rPr lang="fr-FR" sz="2000" b="1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î"/>
                      </a:pPr>
                      <a:r>
                        <a:rPr lang="fr-FR" sz="2000" b="1" i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imagerie médicale et radiologie thérapeutique</a:t>
                      </a:r>
                      <a:r>
                        <a:rPr lang="fr-FR" sz="2000" b="1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, en 3 ans au lycée.</a:t>
                      </a:r>
                      <a:endParaRPr lang="fr-FR" sz="2000" b="1" i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æ"/>
                        <a:tabLst/>
                        <a:defRPr/>
                      </a:pPr>
                      <a:endParaRPr kumimoji="0" lang="fr-FR" alt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3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S le bac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À l’université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82" y="1027609"/>
            <a:ext cx="82068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4"/>
                </a:solidFill>
              </a:rPr>
              <a:t>LMD : </a:t>
            </a:r>
            <a:r>
              <a:rPr lang="fr-FR" sz="2800" b="1" dirty="0">
                <a:solidFill>
                  <a:schemeClr val="accent4"/>
                </a:solidFill>
              </a:rPr>
              <a:t>licence, master, doctorat </a:t>
            </a:r>
            <a:endParaRPr lang="fr-FR" sz="2800" b="1" dirty="0" smtClean="0">
              <a:solidFill>
                <a:schemeClr val="accent4"/>
              </a:solidFill>
            </a:endParaRPr>
          </a:p>
          <a:p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Une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orientation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progressive :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les parcours associent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plusieurs disciplines </a:t>
            </a: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réorientation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passerelles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différentes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étapes.</a:t>
            </a:r>
          </a:p>
          <a:p>
            <a:pPr marL="285750" indent="-285750">
              <a:buFontTx/>
              <a:buChar char="-"/>
            </a:pPr>
            <a:endParaRPr lang="fr-FR" sz="2000" b="1" dirty="0">
              <a:solidFill>
                <a:srgbClr val="6565C7"/>
              </a:solidFill>
            </a:endParaRPr>
          </a:p>
          <a:p>
            <a:r>
              <a:rPr lang="fr-FR" sz="2000" b="1" dirty="0" smtClean="0">
                <a:solidFill>
                  <a:srgbClr val="6565C7"/>
                </a:solidFill>
              </a:rPr>
              <a:t>	Un </a:t>
            </a:r>
            <a:r>
              <a:rPr lang="fr-FR" sz="2000" b="1" dirty="0">
                <a:solidFill>
                  <a:srgbClr val="6565C7"/>
                </a:solidFill>
              </a:rPr>
              <a:t>rythme plus souple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qu’en BTS-DUT ou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classe prépa </a:t>
            </a:r>
          </a:p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mais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cadre qui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nécessite </a:t>
            </a:r>
            <a:b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autonomie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curiosité, </a:t>
            </a: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organisation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FR" sz="2000" b="1" dirty="0">
              <a:solidFill>
                <a:srgbClr val="B1C800"/>
              </a:solidFill>
            </a:endParaRPr>
          </a:p>
          <a:p>
            <a:r>
              <a:rPr lang="fr-FR" sz="2000" b="1" dirty="0" smtClean="0">
                <a:solidFill>
                  <a:srgbClr val="B1C800"/>
                </a:solidFill>
              </a:rPr>
              <a:t>	Pas </a:t>
            </a:r>
            <a:r>
              <a:rPr lang="fr-FR" sz="2000" b="1" dirty="0">
                <a:solidFill>
                  <a:srgbClr val="B1C800"/>
                </a:solidFill>
              </a:rPr>
              <a:t>de diplôme </a:t>
            </a:r>
            <a:r>
              <a:rPr lang="fr-FR" sz="2000" b="1" dirty="0" smtClean="0">
                <a:solidFill>
                  <a:srgbClr val="B1C800"/>
                </a:solidFill>
              </a:rPr>
              <a:t>professionnel </a:t>
            </a:r>
            <a:r>
              <a:rPr lang="fr-FR" sz="2000" b="1" dirty="0">
                <a:solidFill>
                  <a:srgbClr val="B1C800"/>
                </a:solidFill>
              </a:rPr>
              <a:t>à bac +</a:t>
            </a:r>
            <a:r>
              <a:rPr lang="fr-FR" sz="2000" b="1" dirty="0" smtClean="0">
                <a:solidFill>
                  <a:srgbClr val="B1C800"/>
                </a:solidFill>
              </a:rPr>
              <a:t>2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 en BTS-DUT, </a:t>
            </a: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- mais licence pro (bac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autorisant la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poursuite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d’études.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sz="2000" dirty="0" smtClean="0">
                <a:solidFill>
                  <a:srgbClr val="558ED5"/>
                </a:solidFill>
              </a:rPr>
              <a:t>	►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NB : </a:t>
            </a:r>
            <a:r>
              <a:rPr lang="fr-FR" sz="2000" dirty="0" smtClean="0">
                <a:solidFill>
                  <a:srgbClr val="00B0F0"/>
                </a:solidFill>
              </a:rPr>
              <a:t>1 année universitaire = 2 semestres </a:t>
            </a:r>
          </a:p>
          <a:p>
            <a:r>
              <a:rPr lang="fr-FR" sz="2000" dirty="0" smtClean="0">
                <a:solidFill>
                  <a:srgbClr val="00B0F0"/>
                </a:solidFill>
              </a:rPr>
              <a:t>	1 semestre = 60 ECTS (</a:t>
            </a:r>
            <a:r>
              <a:rPr lang="fr-FR" sz="2000" dirty="0">
                <a:solidFill>
                  <a:schemeClr val="accent4"/>
                </a:solidFill>
              </a:rPr>
              <a:t>crédits européens de transfert </a:t>
            </a:r>
            <a:r>
              <a:rPr lang="fr-FR" sz="2000" dirty="0" smtClean="0">
                <a:solidFill>
                  <a:srgbClr val="00B0F0"/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56E4-F328-4429-A16D-CC35C4B9F394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À l’université, quelle filière ?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182" y="1027609"/>
            <a:ext cx="82068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Études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santé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20 % des bacs S s’inscrivent en PACES</a:t>
            </a:r>
            <a: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préparer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(diapo suivante)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médecine, pharma, dentaire, maïeutique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études longues, grandes capacités de travail.</a:t>
            </a: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Sciences et 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r>
              <a:rPr lang="fr-FR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licences scientifiques, choix d’une majorité de bacs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souvent pluridisciplinaires et théoriques au moins les premières années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capacité d’abstraction et d’analyse </a:t>
            </a: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Éco 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licence d’économie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(ou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licence d’éco-gestion,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gestion): accent sur les maths ; pour métiers de la finance, des études et prévisions économiques.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licence AES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(administration économique et sociale) : pluridisciplinarité droit, éco, gestion, sciences humaines</a:t>
            </a: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Activités physiques et sportives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44 % des étudiants de 1</a:t>
            </a:r>
            <a:r>
              <a:rPr lang="fr-FR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licence STAPS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sciences humaines, sport, et aussi biologie, anatomie, biomécanique 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r-FR" sz="2000" b="1" dirty="0">
              <a:solidFill>
                <a:srgbClr val="6565C7"/>
              </a:solidFill>
            </a:endParaRPr>
          </a:p>
          <a:p>
            <a:r>
              <a:rPr lang="fr-FR" sz="2000" b="1" dirty="0" smtClean="0">
                <a:solidFill>
                  <a:srgbClr val="6565C7"/>
                </a:solidFill>
              </a:rPr>
              <a:t>	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4E2-9810-4050-9AE5-B05ADDD37AE9}" type="datetime1">
              <a:rPr lang="fr-FR" smtClean="0"/>
              <a:t>13/12/2018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études de santé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60363" y="6538912"/>
            <a:ext cx="2133600" cy="365125"/>
          </a:xfrm>
        </p:spPr>
        <p:txBody>
          <a:bodyPr/>
          <a:lstStyle/>
          <a:p>
            <a:fld id="{7502BE67-3187-474A-9CCF-34020E379D02}" type="datetime1">
              <a:rPr lang="fr-FR" smtClean="0"/>
              <a:t>13/12/2018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58105" y="6356350"/>
            <a:ext cx="7572109" cy="36512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*NB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réforme des études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médicales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PACES),)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cours     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7010400" y="6502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z="1000" smtClean="0"/>
              <a:pPr/>
              <a:t>15</a:t>
            </a:fld>
            <a:endParaRPr lang="fr-FR" sz="1000" dirty="0"/>
          </a:p>
        </p:txBody>
      </p:sp>
      <p:sp>
        <p:nvSpPr>
          <p:cNvPr id="13" name="Rectangle 12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41400" y="5948363"/>
            <a:ext cx="6866334" cy="3175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5400000" scaled="1"/>
            <a:tileRect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 smtClean="0">
                <a:solidFill>
                  <a:schemeClr val="lt1"/>
                </a:solidFill>
                <a:latin typeface="Helvetica Neue"/>
                <a:ea typeface="+mn-ea"/>
              </a:rPr>
              <a:t>PACES*</a:t>
            </a:r>
            <a:endParaRPr lang="fr-FR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18038" y="1003300"/>
            <a:ext cx="1257300" cy="2651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400" dirty="0">
                <a:solidFill>
                  <a:srgbClr val="3366FF"/>
                </a:solidFill>
                <a:latin typeface="Helvetica Neue"/>
                <a:ea typeface="+mn-ea"/>
              </a:rPr>
              <a:t>Pharmacie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70228" y="990596"/>
            <a:ext cx="1336675" cy="2667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400" dirty="0">
                <a:solidFill>
                  <a:srgbClr val="3366FF"/>
                </a:solidFill>
                <a:latin typeface="Helvetica Neue"/>
                <a:ea typeface="+mn-ea"/>
              </a:rPr>
              <a:t>Sage-femme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93507" y="5148403"/>
            <a:ext cx="729818" cy="273703"/>
          </a:xfrm>
          <a:prstGeom prst="rect">
            <a:avLst/>
          </a:prstGeom>
          <a:solidFill>
            <a:srgbClr val="E6291A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093507" y="4778515"/>
            <a:ext cx="729818" cy="278466"/>
          </a:xfrm>
          <a:prstGeom prst="rect">
            <a:avLst/>
          </a:prstGeom>
          <a:solidFill>
            <a:srgbClr val="E6291A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093507" y="3668853"/>
            <a:ext cx="729819" cy="285750"/>
          </a:xfrm>
          <a:prstGeom prst="rect">
            <a:avLst/>
          </a:prstGeom>
          <a:solidFill>
            <a:srgbClr val="E6291A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093506" y="4038740"/>
            <a:ext cx="729819" cy="303866"/>
          </a:xfrm>
          <a:prstGeom prst="rect">
            <a:avLst/>
          </a:prstGeom>
          <a:solidFill>
            <a:srgbClr val="E6291A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93507" y="4408628"/>
            <a:ext cx="729818" cy="284816"/>
          </a:xfrm>
          <a:prstGeom prst="rect">
            <a:avLst/>
          </a:prstGeom>
          <a:solidFill>
            <a:srgbClr val="E6291A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08738" y="5599113"/>
            <a:ext cx="598487" cy="28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08738" y="5218113"/>
            <a:ext cx="603250" cy="2682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408738" y="4491038"/>
            <a:ext cx="601662" cy="28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08738" y="4859338"/>
            <a:ext cx="601662" cy="28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09863" y="1000125"/>
            <a:ext cx="1389062" cy="2667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400" dirty="0">
                <a:solidFill>
                  <a:srgbClr val="3366FF"/>
                </a:solidFill>
                <a:latin typeface="Helvetica Neue"/>
                <a:ea typeface="+mn-ea"/>
              </a:rPr>
              <a:t>Médecine</a:t>
            </a:r>
          </a:p>
        </p:txBody>
      </p:sp>
      <p:sp>
        <p:nvSpPr>
          <p:cNvPr id="27" name="Ellipse 26"/>
          <p:cNvSpPr/>
          <p:nvPr/>
        </p:nvSpPr>
        <p:spPr>
          <a:xfrm>
            <a:off x="1516063" y="5332413"/>
            <a:ext cx="400050" cy="32385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99B43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687762" y="5721350"/>
            <a:ext cx="588963" cy="0"/>
          </a:xfrm>
          <a:prstGeom prst="straightConnector1">
            <a:avLst/>
          </a:prstGeom>
          <a:ln w="190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 noChangeShapeType="1"/>
          </p:cNvCxnSpPr>
          <p:nvPr/>
        </p:nvCxnSpPr>
        <p:spPr bwMode="auto">
          <a:xfrm>
            <a:off x="1085850" y="5497513"/>
            <a:ext cx="544513" cy="0"/>
          </a:xfrm>
          <a:prstGeom prst="straightConnector1">
            <a:avLst/>
          </a:prstGeom>
          <a:noFill/>
          <a:ln w="28575">
            <a:noFill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0700" y="5597525"/>
            <a:ext cx="59848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793875" y="5227638"/>
            <a:ext cx="58578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78000" y="4119563"/>
            <a:ext cx="601663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78000" y="4489450"/>
            <a:ext cx="601663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778000" y="4859338"/>
            <a:ext cx="601663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028700" y="5597525"/>
            <a:ext cx="1350963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041400" y="5227638"/>
            <a:ext cx="1338263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003300" y="1903413"/>
            <a:ext cx="623888" cy="2841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025525" y="4119563"/>
            <a:ext cx="135413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025525" y="4489450"/>
            <a:ext cx="135413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25525" y="4859338"/>
            <a:ext cx="135413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003300" y="3011488"/>
            <a:ext cx="62388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012825" y="3749675"/>
            <a:ext cx="614363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003300" y="3379788"/>
            <a:ext cx="62388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03300" y="2641600"/>
            <a:ext cx="62388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003300" y="2271713"/>
            <a:ext cx="623888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11475" y="5568951"/>
            <a:ext cx="1374775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11475" y="5222875"/>
            <a:ext cx="1365250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652838" y="1898650"/>
            <a:ext cx="623887" cy="284163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11475" y="4114800"/>
            <a:ext cx="1365250" cy="284163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11475" y="4473575"/>
            <a:ext cx="1365250" cy="282576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11475" y="4852988"/>
            <a:ext cx="1365250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901950" y="3014164"/>
            <a:ext cx="1374775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911475" y="3751589"/>
            <a:ext cx="1365250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911475" y="3375025"/>
            <a:ext cx="1365250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652838" y="2635250"/>
            <a:ext cx="623887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652838" y="2266950"/>
            <a:ext cx="623887" cy="285750"/>
          </a:xfrm>
          <a:prstGeom prst="rect">
            <a:avLst/>
          </a:prstGeom>
          <a:solidFill>
            <a:srgbClr val="EF1D4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accent1"/>
              </a:solidFill>
              <a:latin typeface="Helvetica Neue"/>
              <a:ea typeface="+mn-ea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772026" y="1892300"/>
            <a:ext cx="623887" cy="2841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772026" y="2998787"/>
            <a:ext cx="623887" cy="2857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772026" y="3738562"/>
            <a:ext cx="623887" cy="30321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772026" y="3368675"/>
            <a:ext cx="623887" cy="2857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772026" y="2628900"/>
            <a:ext cx="623887" cy="2857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772026" y="2260600"/>
            <a:ext cx="623887" cy="2857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767263" y="5584825"/>
            <a:ext cx="1344612" cy="29368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81552" y="5203825"/>
            <a:ext cx="1335087" cy="30638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781551" y="4125912"/>
            <a:ext cx="1335087" cy="27463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772027" y="4476750"/>
            <a:ext cx="1344612" cy="2984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781552" y="4854575"/>
            <a:ext cx="1335087" cy="2857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cxnSp>
        <p:nvCxnSpPr>
          <p:cNvPr id="68" name="Connecteur droit 67"/>
          <p:cNvCxnSpPr/>
          <p:nvPr/>
        </p:nvCxnSpPr>
        <p:spPr bwMode="auto">
          <a:xfrm>
            <a:off x="1028700" y="4454525"/>
            <a:ext cx="598488" cy="635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012825" y="3971925"/>
            <a:ext cx="135572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latin typeface="Arial Narrow" panose="020B0606020202030204" pitchFamily="34" charset="0"/>
              </a:rPr>
              <a:t>Dentiste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012825" y="1577975"/>
            <a:ext cx="617538" cy="26987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latin typeface="Arial Narrow" panose="020B0606020202030204" pitchFamily="34" charset="0"/>
              </a:rPr>
              <a:t>Dentiste </a:t>
            </a:r>
            <a:r>
              <a:rPr lang="fr-FR" altLang="fr-FR" sz="1000" b="1" dirty="0" err="1" smtClean="0">
                <a:latin typeface="Arial Narrow" panose="020B0606020202030204" pitchFamily="34" charset="0"/>
              </a:rPr>
              <a:t>spéc</a:t>
            </a:r>
            <a:r>
              <a:rPr lang="fr-FR" altLang="fr-FR" sz="1000" dirty="0" smtClean="0">
                <a:solidFill>
                  <a:srgbClr val="F40073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638550" y="1577975"/>
            <a:ext cx="638175" cy="3333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latin typeface="Arial Narrow" panose="020B0606020202030204" pitchFamily="34" charset="0"/>
              </a:rPr>
              <a:t>Médecin </a:t>
            </a:r>
            <a:r>
              <a:rPr lang="fr-FR" altLang="fr-FR" sz="1000" b="1" dirty="0" err="1" smtClean="0">
                <a:latin typeface="Arial Narrow" panose="020B0606020202030204" pitchFamily="34" charset="0"/>
              </a:rPr>
              <a:t>spéc</a:t>
            </a:r>
            <a:r>
              <a:rPr lang="fr-FR" altLang="fr-FR" sz="1000" b="1" dirty="0" smtClean="0">
                <a:latin typeface="Arial Narrow" panose="020B0606020202030204" pitchFamily="34" charset="0"/>
              </a:rPr>
              <a:t>..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468688" y="2711450"/>
            <a:ext cx="808037" cy="352425"/>
          </a:xfrm>
          <a:prstGeom prst="rect">
            <a:avLst/>
          </a:prstGeom>
          <a:solidFill>
            <a:srgbClr val="EF1D4F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>
                <a:latin typeface="Arial Narrow"/>
                <a:ea typeface="+mn-ea"/>
              </a:rPr>
              <a:t>Médecin </a:t>
            </a:r>
            <a:r>
              <a:rPr lang="fr-FR" sz="1000" b="1" dirty="0" err="1">
                <a:latin typeface="Arial Narrow"/>
                <a:ea typeface="+mn-ea"/>
              </a:rPr>
              <a:t>géné</a:t>
            </a:r>
            <a:r>
              <a:rPr lang="fr-FR" sz="1000" b="1" dirty="0">
                <a:latin typeface="Arial Narrow"/>
                <a:ea typeface="+mn-ea"/>
              </a:rPr>
              <a:t>.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42631" y="990596"/>
            <a:ext cx="1204913" cy="204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dirty="0" smtClean="0">
                <a:solidFill>
                  <a:srgbClr val="3366FF"/>
                </a:solidFill>
                <a:latin typeface="Helvetica Neue"/>
              </a:rPr>
              <a:t>Dentaire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618038" y="1588333"/>
            <a:ext cx="957263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n</a:t>
            </a:r>
            <a:r>
              <a:rPr lang="fr-FR" altLang="fr-FR" sz="1000" b="1" dirty="0" err="1" smtClean="0">
                <a:latin typeface="Arial Narrow" panose="020B0606020202030204" pitchFamily="34" charset="0"/>
              </a:rPr>
              <a:t>Pharmacien</a:t>
            </a:r>
            <a:r>
              <a:rPr lang="fr-FR" altLang="fr-FR" sz="1000" b="1" dirty="0" smtClean="0">
                <a:latin typeface="Arial Narrow" panose="020B0606020202030204" pitchFamily="34" charset="0"/>
              </a:rPr>
              <a:t> </a:t>
            </a:r>
            <a:r>
              <a:rPr lang="fr-FR" altLang="fr-FR" sz="1000" b="1" dirty="0" err="1" smtClean="0">
                <a:latin typeface="Arial Narrow" panose="020B0606020202030204" pitchFamily="34" charset="0"/>
              </a:rPr>
              <a:t>spéc</a:t>
            </a:r>
            <a:endParaRPr lang="fr-FR" altLang="fr-FR" sz="10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313363" y="3886200"/>
            <a:ext cx="8032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latin typeface="Arial Narrow" panose="020B0606020202030204" pitchFamily="34" charset="0"/>
              </a:rPr>
              <a:t>Pharmacien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8093507" y="5515115"/>
            <a:ext cx="729818" cy="305454"/>
          </a:xfrm>
          <a:prstGeom prst="rect">
            <a:avLst/>
          </a:prstGeom>
          <a:solidFill>
            <a:srgbClr val="7C86B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4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Prépa</a:t>
            </a:r>
            <a:endParaRPr lang="fr-FR" sz="1400" dirty="0">
              <a:solidFill>
                <a:schemeClr val="lt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8093506" y="5905639"/>
            <a:ext cx="729819" cy="321329"/>
          </a:xfrm>
          <a:prstGeom prst="rect">
            <a:avLst/>
          </a:prstGeom>
          <a:solidFill>
            <a:srgbClr val="7C86B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2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BCPST</a:t>
            </a:r>
            <a:endParaRPr lang="fr-FR" sz="1200" dirty="0">
              <a:solidFill>
                <a:schemeClr val="lt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8055009" y="3271839"/>
            <a:ext cx="729820" cy="48600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Vétérinaire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6226968" y="4187825"/>
            <a:ext cx="957263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Sage femme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486650" y="1003300"/>
            <a:ext cx="1336675" cy="2667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400" dirty="0" smtClean="0">
                <a:solidFill>
                  <a:srgbClr val="3366FF"/>
                </a:solidFill>
                <a:latin typeface="Helvetica Neue"/>
                <a:ea typeface="+mn-ea"/>
              </a:rPr>
              <a:t>Vétérinaire</a:t>
            </a:r>
            <a:endParaRPr lang="fr-FR" sz="1400" dirty="0">
              <a:solidFill>
                <a:srgbClr val="3366FF"/>
              </a:solidFill>
              <a:latin typeface="Helvetica Neue"/>
              <a:ea typeface="+mn-e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4026" y="5999617"/>
            <a:ext cx="34952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1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4026" y="3014163"/>
            <a:ext cx="31777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9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4026" y="2642326"/>
            <a:ext cx="32502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10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7059" y="2270488"/>
            <a:ext cx="31811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11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58693" y="1898650"/>
            <a:ext cx="254847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1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24026" y="4873354"/>
            <a:ext cx="34169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4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27060" y="5245192"/>
            <a:ext cx="34648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3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060" y="5617030"/>
            <a:ext cx="34014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</a:rPr>
              <a:t>2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4026" y="3386002"/>
            <a:ext cx="31777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8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7060" y="3757840"/>
            <a:ext cx="31474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7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4026" y="4129678"/>
            <a:ext cx="30507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6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4026" y="4501516"/>
            <a:ext cx="31777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rgbClr val="F40073"/>
                </a:solidFill>
                <a:latin typeface="Arial Narrow"/>
                <a:ea typeface="+mn-ea"/>
              </a:rPr>
              <a:t>5</a:t>
            </a:r>
            <a:endParaRPr lang="fr-FR" sz="1200" b="1" dirty="0">
              <a:solidFill>
                <a:srgbClr val="F40073"/>
              </a:solidFill>
              <a:latin typeface="Arial Narrow"/>
              <a:ea typeface="+mn-e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298566" y="5599113"/>
            <a:ext cx="598487" cy="28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293803" y="5218113"/>
            <a:ext cx="603250" cy="2682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295391" y="4491038"/>
            <a:ext cx="601662" cy="28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295391" y="4859338"/>
            <a:ext cx="601662" cy="28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143510" y="4249737"/>
            <a:ext cx="957263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Kiné</a:t>
            </a:r>
          </a:p>
        </p:txBody>
      </p:sp>
    </p:spTree>
    <p:extLst>
      <p:ext uri="{BB962C8B-B14F-4D97-AF65-F5344CB8AC3E}">
        <p14:creationId xmlns:p14="http://schemas.microsoft.com/office/powerpoint/2010/main" val="41044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À l’université, les </a:t>
            </a:r>
            <a:r>
              <a:rPr lang="fr-FR" sz="2400" dirty="0" err="1" smtClean="0">
                <a:solidFill>
                  <a:srgbClr val="FFFFFF"/>
                </a:solidFill>
                <a:ea typeface="+mj-ea"/>
                <a:cs typeface="Arial Bold"/>
              </a:rPr>
              <a:t>Espé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199" y="6515367"/>
            <a:ext cx="6758609" cy="365125"/>
          </a:xfrm>
        </p:spPr>
        <p:txBody>
          <a:bodyPr/>
          <a:lstStyle/>
          <a:p>
            <a:fld id="{653FB2FA-B4B7-4B0F-BBDD-FA36099D9868}" type="datetime1">
              <a:rPr lang="fr-FR" smtClean="0"/>
              <a:t>13/12/2018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7681272" y="8597956"/>
            <a:ext cx="1686338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5AF79-3A2A-0A41-98EA-E9C0B58A78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charset="0"/>
            </a:endParaRPr>
          </a:p>
        </p:txBody>
      </p:sp>
      <p:sp>
        <p:nvSpPr>
          <p:cNvPr id="15" name="Espace réservé du numéro de diapositive 5"/>
          <p:cNvSpPr txBox="1">
            <a:spLocks/>
          </p:cNvSpPr>
          <p:nvPr/>
        </p:nvSpPr>
        <p:spPr>
          <a:xfrm>
            <a:off x="7680984" y="8627464"/>
            <a:ext cx="1686338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5AF79-3A2A-0A41-98EA-E9C0B58A78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080" y="8243197"/>
            <a:ext cx="284821" cy="360363"/>
          </a:xfrm>
          <a:prstGeom prst="rect">
            <a:avLst/>
          </a:prstGeom>
          <a:solidFill>
            <a:srgbClr val="EB6A0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4339" y="1414464"/>
            <a:ext cx="8325045" cy="1323439"/>
          </a:xfrm>
          <a:prstGeom prst="rect">
            <a:avLst/>
          </a:prstGeom>
          <a:solidFill>
            <a:srgbClr val="FFCC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B80868"/>
                </a:solidFill>
                <a:effectLst/>
                <a:uLnTx/>
                <a:uFillTx/>
              </a:rPr>
              <a:t>Devenir enseignant/e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782BF"/>
                </a:solidFill>
                <a:effectLst/>
                <a:uLnTx/>
                <a:uFillTx/>
              </a:rPr>
              <a:t>via une École supérieures du professorat et de l’éducation*,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782BF"/>
                </a:solidFill>
                <a:effectLst/>
                <a:uLnTx/>
                <a:uFillTx/>
              </a:rPr>
              <a:t>quelle que soit la discipline d’origine 		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1782BF"/>
                </a:solidFill>
                <a:effectLst/>
                <a:uLnTx/>
                <a:uFillTx/>
              </a:rPr>
              <a:t>	        </a:t>
            </a:r>
            <a:r>
              <a:rPr kumimoji="0" lang="fr-FR" sz="1200" b="1" i="1" u="none" strike="noStrike" kern="0" cap="none" spc="0" normalizeH="0" baseline="0" noProof="0" smtClean="0">
                <a:ln>
                  <a:noFill/>
                </a:ln>
                <a:solidFill>
                  <a:srgbClr val="1782BF"/>
                </a:solidFill>
                <a:effectLst/>
                <a:uLnTx/>
                <a:uFillTx/>
              </a:rPr>
              <a:t>*</a:t>
            </a: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1782BF"/>
                </a:solidFill>
                <a:effectLst/>
                <a:uLnTx/>
                <a:uFillTx/>
              </a:rPr>
              <a:t>Réforme annoncée</a:t>
            </a:r>
          </a:p>
        </p:txBody>
      </p:sp>
      <p:pic>
        <p:nvPicPr>
          <p:cNvPr id="23" name="Picture 2" descr="Infographie - parcours type MEE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8" y="2867081"/>
            <a:ext cx="8325046" cy="31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779476" y="663155"/>
            <a:ext cx="335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(réforme en préparation)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classes prépa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80EC-D936-4F68-A755-653A18AB9B76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8740" y="1013132"/>
            <a:ext cx="799147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68"/>
                </a:solidFill>
                <a:effectLst/>
                <a:uLnTx/>
                <a:uFillTx/>
                <a:cs typeface="Aharoni" panose="02010803020104030203" pitchFamily="2" charset="-79"/>
              </a:rPr>
              <a:t>PRÉPAS SCIENTIFIQUES</a:t>
            </a:r>
          </a:p>
          <a:p>
            <a:pPr lvl="0" defTabSz="914400">
              <a:defRPr/>
            </a:pPr>
            <a:r>
              <a:rPr lang="fr-FR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80 </a:t>
            </a: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% des prépas après </a:t>
            </a:r>
            <a:r>
              <a:rPr lang="fr-FR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S, </a:t>
            </a:r>
            <a:endParaRPr lang="fr-FR" sz="1400" b="1" kern="0" dirty="0">
              <a:solidFill>
                <a:schemeClr val="tx1">
                  <a:lumMod val="50000"/>
                  <a:lumOff val="50000"/>
                </a:schemeClr>
              </a:solidFill>
              <a:cs typeface="Aharoni" panose="02010803020104030203" pitchFamily="2" charset="-79"/>
            </a:endParaRPr>
          </a:p>
          <a:p>
            <a:pPr lvl="0" defTabSz="914400">
              <a:defRPr/>
            </a:pPr>
            <a:r>
              <a:rPr lang="fr-FR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9 </a:t>
            </a: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sur 10 </a:t>
            </a:r>
            <a:r>
              <a:rPr lang="fr-FR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intègrent </a:t>
            </a: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une école à la </a:t>
            </a:r>
            <a:r>
              <a:rPr lang="fr-FR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haroni" panose="02010803020104030203" pitchFamily="2" charset="-79"/>
              </a:rPr>
              <a:t>sortie.</a:t>
            </a:r>
          </a:p>
          <a:p>
            <a:pPr lvl="0" defTabSz="914400">
              <a:defRPr/>
            </a:pPr>
            <a:endParaRPr lang="fr-FR" sz="1400" b="1" kern="0" dirty="0" smtClean="0">
              <a:solidFill>
                <a:schemeClr val="tx1">
                  <a:lumMod val="50000"/>
                  <a:lumOff val="50000"/>
                </a:schemeClr>
              </a:solidFill>
              <a:cs typeface="Aharoni" panose="02010803020104030203" pitchFamily="2" charset="-79"/>
            </a:endParaRPr>
          </a:p>
          <a:p>
            <a:pPr lvl="0" defTabSz="914400"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defTabSz="914400">
              <a:buFont typeface="Wingdings" panose="05000000000000000000" pitchFamily="2" charset="2"/>
              <a:buChar char="î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MPSI - mathématiques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, physique et sciences de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l'ingénieur,</a:t>
            </a:r>
            <a:r>
              <a:rPr lang="fr-FR" sz="2000" b="1" dirty="0" smtClean="0"/>
              <a:t> </a:t>
            </a:r>
          </a:p>
          <a:p>
            <a:pPr lvl="1" defTabSz="914400">
              <a:defRPr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an,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options </a:t>
            </a:r>
          </a:p>
          <a:p>
            <a:pPr marL="800100" lvl="1" indent="-342900" defTabSz="914400">
              <a:buFont typeface="Wingdings" panose="05000000000000000000" pitchFamily="2" charset="2"/>
              <a:buChar char="æ"/>
              <a:defRPr/>
            </a:pPr>
            <a:r>
              <a:rPr lang="fr-FR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2</a:t>
            </a:r>
            <a:r>
              <a:rPr lang="fr-FR" sz="2000" kern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e</a:t>
            </a:r>
            <a:r>
              <a:rPr lang="fr-FR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 année. option </a:t>
            </a:r>
            <a:r>
              <a:rPr lang="fr-FR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=&gt; aux concours, épreuve </a:t>
            </a:r>
            <a:r>
              <a:rPr lang="fr-FR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correspondante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MP/MP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* maths et physique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 </a:t>
            </a:r>
            <a:r>
              <a:rPr lang="fr-FR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après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option informatique, SII sciences industrielles de l’ingénieur, ou sans option.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rgbClr val="7030A0"/>
                </a:solidFill>
              </a:rPr>
              <a:t>PSI/PSI* - physique et sciences de l’ingénieur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après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SII, </a:t>
            </a:r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(voir diapo 20).</a:t>
            </a:r>
          </a:p>
          <a:p>
            <a:pPr lvl="1" defTabSz="914400">
              <a:defRPr/>
            </a:pPr>
            <a:endParaRPr lang="fr-FR" sz="1400" i="1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  <a:p>
            <a:r>
              <a:rPr lang="fr-FR" sz="2000" b="1" dirty="0"/>
              <a:t>	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MP/MP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accès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plusieurs concours communs,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près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150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écoles.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Concours :  Centrale-Supélec / Concours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communs polytechniques (CCP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e3a /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Epita-Ipsa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Mines-Ponts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Mines-Télécom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Travaux publics (TPE/EIVP) 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Banque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polytechnique / ENS filière MP / Banque d’épreuves des concours des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écoles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d’actuariat et de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statistique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*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Prépa étoilée : plus sélectives, programme renforcé, pour les écoles les + prestigieuses.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defTabSz="914400">
              <a:buFont typeface="Arial"/>
              <a:buChar char="•"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classes prépa scientifiques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3CC-2439-4AEE-A0FA-ADB7912531ED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8740" y="1013132"/>
            <a:ext cx="799147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î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PCSI - physique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, chimie et sciences de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l'ingénieur, </a:t>
            </a:r>
          </a:p>
          <a:p>
            <a:pPr marL="0" lvl="1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an,  2 options </a:t>
            </a:r>
          </a:p>
          <a:p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defTabSz="914400">
              <a:buFont typeface="Wingdings" panose="05000000000000000000" pitchFamily="2" charset="2"/>
              <a:buChar char="æ"/>
              <a:defRPr/>
            </a:pPr>
            <a:r>
              <a:rPr lang="fr-F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2</a:t>
            </a:r>
            <a:r>
              <a:rPr lang="fr-FR" sz="2000" kern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e</a:t>
            </a:r>
            <a:r>
              <a:rPr lang="fr-F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 année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PC/PC* physique chimie </a:t>
            </a:r>
            <a:r>
              <a:rPr lang="fr-FR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après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option PC</a:t>
            </a:r>
            <a:endParaRPr lang="fr-FR" sz="2000" b="1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rgbClr val="7030A0"/>
                </a:solidFill>
              </a:rPr>
              <a:t>PSI/PSI* - physique et sciences de l’ingénieur 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après </a:t>
            </a:r>
            <a:r>
              <a:rPr lang="fr-F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option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PSI. </a:t>
            </a:r>
            <a:r>
              <a:rPr lang="fr-FR" sz="20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Voir diapo 20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PC/PC*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accès à plusieurs concours communs, pour près de 150 écoles.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Concours : 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Centrale-Supélec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Concours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communs polytechniques (CCP) –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e3a -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Epita-Ipsa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Mines-Ponts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Mines-Télécom - Travaux publics (TPE/EIVP) 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Banque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polytechnique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filière MP  –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Banque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d’épreuves des concours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des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écoles d’actuariat et de statistique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solidFill>
                <a:srgbClr val="7F7F7F"/>
              </a:solidFill>
              <a:cs typeface="Times New Roman" charset="0"/>
            </a:endParaRPr>
          </a:p>
          <a:p>
            <a:pPr marL="800100" lvl="1" indent="-342900" defTabSz="914400">
              <a:buFont typeface="Arial"/>
              <a:buChar char="•"/>
              <a:defRPr/>
            </a:pPr>
            <a:endParaRPr lang="fr-FR" sz="2000" b="1" dirty="0" smtClean="0"/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* Prépa étoilée :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sélectives,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programme renforcé, pour les écoles les + prestigieuses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defTabSz="914400"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>
                <a:solidFill>
                  <a:srgbClr val="FFFFFF"/>
                </a:solidFill>
                <a:cs typeface="Arial Bold"/>
              </a:rPr>
              <a:t>Les classes prépa scientifiques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3649-A30A-494C-B929-C3C1E59C4987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8740" y="1013132"/>
            <a:ext cx="79914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defRPr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 defTabSz="914400">
              <a:buFont typeface="Wingdings" panose="05000000000000000000" pitchFamily="2" charset="2"/>
              <a:buChar char="î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PTSI - physique technologie et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sciences de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l'ingénieur,</a:t>
            </a:r>
            <a:r>
              <a:rPr lang="fr-FR" sz="2000" b="1" dirty="0" smtClean="0"/>
              <a:t> </a:t>
            </a:r>
          </a:p>
          <a:p>
            <a:pPr lvl="1" defTabSz="914400">
              <a:defRPr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an</a:t>
            </a:r>
          </a:p>
          <a:p>
            <a:pPr marL="800100" lvl="1" indent="-342900" defTabSz="914400">
              <a:buFont typeface="Wingdings" panose="05000000000000000000" pitchFamily="2" charset="2"/>
              <a:buChar char="æ"/>
              <a:defRPr/>
            </a:pPr>
            <a:r>
              <a:rPr lang="fr-F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2</a:t>
            </a:r>
            <a:r>
              <a:rPr lang="fr-FR" sz="2000" kern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e</a:t>
            </a:r>
            <a:r>
              <a:rPr lang="fr-FR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 année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PT/PT*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maths et physique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 </a:t>
            </a:r>
            <a:r>
              <a:rPr lang="fr-FR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après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option informatique, SII - sciences industrielles de l’ingénieur, ou sans option</a:t>
            </a:r>
            <a:r>
              <a:rPr lang="fr-FR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poursuite dans l’option =&gt; aux concours, épreuve correspondante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PSI/PSI* - physique et sciences de l’ingénieur 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charset="0"/>
              </a:rPr>
              <a:t>après 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module mathématiques 1h/semaine en 1</a:t>
            </a:r>
            <a:r>
              <a:rPr lang="fr-FR" sz="2000" b="1" kern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re</a:t>
            </a:r>
            <a:r>
              <a:rPr lang="fr-FR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 année. </a:t>
            </a:r>
            <a:r>
              <a:rPr lang="fr-FR" sz="20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charset="0"/>
              </a:rPr>
              <a:t>Voir diapo 20</a:t>
            </a:r>
            <a:endParaRPr lang="fr-FR" sz="2000" i="1" kern="0" dirty="0">
              <a:solidFill>
                <a:srgbClr val="7F7F7F"/>
              </a:solidFill>
              <a:cs typeface="Times New Roman" charset="0"/>
            </a:endParaRPr>
          </a:p>
          <a:p>
            <a:pPr marL="800100" lvl="1" indent="-342900" defTabSz="914400">
              <a:buFont typeface="Arial"/>
              <a:buChar char="•"/>
              <a:defRPr/>
            </a:pPr>
            <a:endParaRPr lang="fr-FR" sz="2000" b="1" dirty="0" smtClean="0"/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PT/PT* : accès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banque d’épreuves filière PT, pour une centaine d’écoles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d’ingénieurs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Paris-Saclay (ex-Cachan) et Rennes.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notamment Arts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Métiers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ParisTech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Également concours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Epita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Prépa étoilée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plus sélectives, programme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renforcé, pour les écoles les + prestigieuses.</a:t>
            </a:r>
          </a:p>
          <a:p>
            <a:pPr marL="800100" lvl="1" indent="-342900" defTabSz="914400">
              <a:buFont typeface="Arial"/>
              <a:buChar char="•"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457200" y="1136072"/>
            <a:ext cx="8354291" cy="4990091"/>
          </a:xfr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↘"/>
              <a:defRPr/>
            </a:pPr>
            <a:r>
              <a:rPr lang="fr-FR" alt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 </a:t>
            </a:r>
            <a:r>
              <a:rPr lang="fr-FR" altLang="fr-FR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étapes</a:t>
            </a:r>
          </a:p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fr-FR" sz="36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FR" altLang="ja-JP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r>
              <a:rPr lang="fr-FR" altLang="ja-JP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S’informer et découvrir </a:t>
            </a:r>
            <a:r>
              <a:rPr lang="fr-FR" altLang="ja-JP" dirty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les formations</a:t>
            </a: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ja-JP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r>
              <a:rPr lang="fr-FR" altLang="fr-FR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Formuler ses vœux et finaliser son dossier</a:t>
            </a:r>
            <a:endParaRPr lang="fr-FR" altLang="fr-FR" u="sng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fr-FR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r>
              <a:rPr lang="fr-FR" altLang="fr-FR" dirty="0" smtClean="0">
                <a:solidFill>
                  <a:srgbClr val="7030A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Recevoir des réponses et décider</a:t>
            </a: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ja-JP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1028700" lvl="1" indent="-5715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æ"/>
              <a:defRPr/>
            </a:pPr>
            <a:endParaRPr lang="fr-FR" altLang="ja-JP" dirty="0" smtClean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lvl="1" indent="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ja-JP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Tout le détail des étapes sur </a:t>
            </a:r>
            <a:r>
              <a:rPr lang="fr-FR" altLang="ja-JP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hlinkClick r:id="rId3"/>
              </a:rPr>
              <a:t>www.parcoursup.fr</a:t>
            </a:r>
            <a:endParaRPr lang="fr-FR" altLang="ja-JP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33329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393692"/>
            <a:ext cx="2133600" cy="365125"/>
          </a:xfrm>
        </p:spPr>
        <p:txBody>
          <a:bodyPr/>
          <a:lstStyle/>
          <a:p>
            <a:fld id="{5CD300A2-DE8E-46CA-86CA-D0129C6F92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739122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>
                <a:solidFill>
                  <a:srgbClr val="FFFFFF"/>
                </a:solidFill>
                <a:cs typeface="Arial Bold"/>
              </a:rPr>
              <a:t>Les classes prépa scientifiques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338-B72F-4075-9D39-0EF67CB1AFE7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8740" y="1013132"/>
            <a:ext cx="7991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>
              <a:buFont typeface="Wingdings" panose="05000000000000000000" pitchFamily="2" charset="2"/>
              <a:buChar char="î"/>
              <a:defRPr/>
            </a:pPr>
            <a:r>
              <a:rPr lang="fr-FR" sz="2000" b="1" dirty="0" smtClean="0">
                <a:solidFill>
                  <a:srgbClr val="7030A0"/>
                </a:solidFill>
              </a:rPr>
              <a:t>PSI/PSI* - physique et </a:t>
            </a:r>
            <a:r>
              <a:rPr lang="fr-FR" sz="2000" b="1" dirty="0">
                <a:solidFill>
                  <a:srgbClr val="7030A0"/>
                </a:solidFill>
              </a:rPr>
              <a:t>sciences de </a:t>
            </a:r>
            <a:r>
              <a:rPr lang="fr-FR" sz="2000" b="1" dirty="0" smtClean="0">
                <a:solidFill>
                  <a:srgbClr val="7030A0"/>
                </a:solidFill>
              </a:rPr>
              <a:t>l'ingénieur</a:t>
            </a:r>
            <a:r>
              <a:rPr lang="fr-FR" sz="2000" b="1" dirty="0" smtClean="0"/>
              <a:t> </a:t>
            </a:r>
          </a:p>
          <a:p>
            <a:pPr lvl="1" defTabSz="914400">
              <a:defRPr/>
            </a:pPr>
            <a:r>
              <a:rPr lang="fr-FR" sz="2000" b="1" dirty="0" smtClean="0">
                <a:solidFill>
                  <a:srgbClr val="7030A0"/>
                </a:solidFill>
              </a:rPr>
              <a:t>	1 an, après MPSI, PCSI ou PTSI</a:t>
            </a:r>
          </a:p>
          <a:p>
            <a:pPr marL="800100" lvl="1" indent="-342900" defTabSz="914400">
              <a:buFont typeface="Arial"/>
              <a:buChar char="•"/>
              <a:defRPr/>
            </a:pPr>
            <a:endParaRPr lang="fr-FR" sz="2000" b="1" dirty="0" smtClean="0">
              <a:solidFill>
                <a:srgbClr val="7030A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Approche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transversale des mathématiques, de la physique et des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sciences industrielles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 service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d'objets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technologiques complexes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Être à l’aise dans les trois disciplines. </a:t>
            </a:r>
          </a:p>
          <a:p>
            <a:pPr marL="1200150" lvl="2" indent="-285750">
              <a:buFont typeface="Wingdings" panose="05000000000000000000" pitchFamily="2" charset="2"/>
              <a:buChar char="æ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goût pour les manipulations concrètes : nombreux TP.</a:t>
            </a:r>
          </a:p>
          <a:p>
            <a:pPr marL="285750" indent="-285750">
              <a:buFont typeface="Wingdings" panose="05000000000000000000" pitchFamily="2" charset="2"/>
              <a:buChar char="æ"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Concours :  Centrale-Supélec / Concours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communs polytechniques (CCP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/  e3a 	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Epita-Ipsa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Mines-Ponts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Mines-Télécom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Travaux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publics (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TPE/EIVP) / 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X-ENS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filière PSI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Banque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d’épreuves des concours des écoles d’actuariat et de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statistique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Prépa étoilée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plus sélectives, programme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renforcé, pour les écoles les + prestigieuses.</a:t>
            </a:r>
          </a:p>
          <a:p>
            <a:pPr marL="800100" lvl="1" indent="-342900" defTabSz="914400">
              <a:buFont typeface="Arial"/>
              <a:buChar char="•"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classes prépa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2CC4-ED66-492A-8107-1AACA1790552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8740" y="1013132"/>
            <a:ext cx="799147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>
              <a:buFont typeface="Wingdings" panose="05000000000000000000" pitchFamily="2" charset="2"/>
              <a:buChar char="î"/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BCPST – biologie, chimie, physique et sciences de la terre,</a:t>
            </a:r>
          </a:p>
          <a:p>
            <a:pPr lvl="1" defTabSz="914400"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2 ans 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équilibrée, maths, physique-chimie, SVT.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Domaine du vivant et des neurosciences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1/3 de TP &amp; TD, + qualités rédactionnelles</a:t>
            </a:r>
          </a:p>
          <a:p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CONCOURS : 3 banques d'épreuves pour une 60 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d'écoles 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Banque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Agro-Véto, 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↘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=&gt; 30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d‘écoles d’ingénieurs en agronomie /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agroalimentaire / dans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 domaines du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vivant /en chimie</a:t>
            </a:r>
            <a:b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 (écoles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nationales vétérinaires)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École polytechnique.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Banque G2e =&gt; 20 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d'écoles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géosciences et leurs applications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Banque inter-ENS.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Prépa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étoilée : programme renforcé, pour les écoles les + prestigieuses.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defTabSz="914400">
              <a:buFont typeface="Arial"/>
              <a:buChar char="•"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classes prépa éco et littéraires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E0D7-283C-4051-A7FB-35745E4F7E84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38740" y="1013132"/>
            <a:ext cx="79914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68"/>
                </a:solidFill>
                <a:effectLst/>
                <a:uLnTx/>
                <a:uFillTx/>
                <a:cs typeface="Aharoni" panose="02010803020104030203" pitchFamily="2" charset="-79"/>
              </a:rPr>
              <a:t>PRÉPAS ÉCO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D6B09"/>
                </a:solidFill>
                <a:effectLst/>
                <a:uLnTx/>
                <a:uFillTx/>
                <a:cs typeface="Times New Roman" charset="0"/>
              </a:rPr>
              <a:t>Prépa économique et commerciale,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Times New Roman" charset="0"/>
              </a:rPr>
              <a:t>option économie, mène aux écoles supérieures de commerce (bon dossier maths, éco et matières littéraires)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charset="0"/>
              </a:rPr>
              <a:t>. </a:t>
            </a:r>
            <a:b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charset="0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D6B09"/>
                </a:solidFill>
                <a:effectLst/>
                <a:uLnTx/>
                <a:uFillTx/>
                <a:cs typeface="Times New Roman" charset="0"/>
              </a:rPr>
              <a:t>Prépa économie gestion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charset="0"/>
              </a:rPr>
              <a:t>(+ rare), prépare aux ENS Rennes et Cachan 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charset="0"/>
              </a:rPr>
              <a:t>	- option Droit, éco, gestion (D1) pour ES sciences sociales et 	politiques ;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charset="0"/>
              </a:rPr>
              <a:t>	- option Économie, méthodes quantitatives et gestion (D2), pour 	ES maths.</a:t>
            </a:r>
            <a:b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Times New Roman" charset="0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68"/>
                </a:solidFill>
                <a:effectLst/>
                <a:uLnTx/>
                <a:uFillTx/>
                <a:cs typeface="Aharoni" panose="02010803020104030203" pitchFamily="2" charset="-79"/>
              </a:rPr>
              <a:t>PRÉPAS LITTÉRAIRES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8001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D6B09"/>
                </a:solidFill>
                <a:effectLst/>
                <a:uLnTx/>
                <a:uFillTx/>
                <a:cs typeface="Times New Roman" charset="0"/>
              </a:rPr>
              <a:t>ENS lettres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Times New Roman" charset="0"/>
              </a:rPr>
              <a:t>pour son accès aux écoles de commerce via la Banque littéraire d’épreuves ;</a:t>
            </a:r>
          </a:p>
          <a:p>
            <a:pPr marL="8001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D6B09"/>
                </a:solidFill>
                <a:effectLst/>
                <a:uLnTx/>
                <a:uFillTx/>
                <a:cs typeface="Times New Roman" charset="0"/>
              </a:rPr>
              <a:t>ENS lettres et sciences sociales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Times New Roman" charset="0"/>
              </a:rPr>
              <a:t>mène aux ENS, aux écoles nationales de statistiques et à quelques écoles de commerce.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écoles spécialisées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EBB-C885-4F37-9E81-7B563A442D6A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62072" y="986508"/>
            <a:ext cx="74294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523B4">
                    <a:lumMod val="75000"/>
                  </a:srgbClr>
                </a:solidFill>
                <a:effectLst/>
                <a:uLnTx/>
                <a:uFillTx/>
              </a:rPr>
              <a:t>INGÉNIEURS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>
                <a:solidFill>
                  <a:srgbClr val="B1C800"/>
                </a:solidFill>
              </a:rPr>
              <a:t>	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</a:rPr>
              <a:t>Directement après le bac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pour la moitié des écoles 	d’ingénieurs</a:t>
            </a:r>
          </a:p>
          <a:p>
            <a:pPr marL="989013" marR="0" lvl="1" indent="9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æ"/>
              <a:tabLst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+ 5 ans. 		 </a:t>
            </a:r>
          </a:p>
          <a:p>
            <a:pPr marL="989013" marR="0" lvl="1" indent="9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æ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  sur dossier, épreuves et/ou entretien</a:t>
            </a:r>
          </a:p>
          <a:p>
            <a:pPr marL="989013" marR="0" lvl="1" indent="9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æ"/>
              <a:tabLst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FR" sz="2000" b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1</a:t>
            </a:r>
            <a:r>
              <a:rPr kumimoji="0" lang="fr-FR" sz="20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er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 cycle = prépa intégrée – 2</a:t>
            </a:r>
            <a:r>
              <a:rPr kumimoji="0" lang="fr-FR" sz="20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 cycle = cycle ingénieur</a:t>
            </a:r>
          </a:p>
          <a:p>
            <a:pPr marL="449263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  <a:p>
            <a:pPr marL="449263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</a:rPr>
              <a:t>	Après bac+1 scientifique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pour une 60aine d’écoles</a:t>
            </a:r>
          </a:p>
          <a:p>
            <a:pPr marL="1258888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æ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dossier, épreuves et/ou entretien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  <a:p>
            <a:pPr marL="449263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</a:rPr>
              <a:t>	Après une prépa scientifique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(8 filières, 41 % des élèves 	ingénieurs)</a:t>
            </a:r>
          </a:p>
          <a:p>
            <a:pPr marL="12573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æ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pour la plupart des écoles notamment les + prestigieuses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  <a:p>
            <a:pPr marL="449263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 	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</a:rPr>
              <a:t>Après bac +2 scientifique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, L2 ou L3 validée, BTS ou DUT 	(éventuellement + prépa ATS).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écoles spécialisées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9B5-C690-4A7D-A5F1-77B1B2821FB4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311965" y="976513"/>
            <a:ext cx="7543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defRPr/>
            </a:pPr>
            <a:r>
              <a:rPr lang="fr-FR" sz="2400" dirty="0">
                <a:solidFill>
                  <a:srgbClr val="FF0000"/>
                </a:solidFill>
              </a:rPr>
              <a:t>►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b="1" kern="0" dirty="0">
                <a:solidFill>
                  <a:srgbClr val="7030A0"/>
                </a:solidFill>
              </a:rPr>
              <a:t>INGÉNIEURS</a:t>
            </a:r>
            <a:r>
              <a:rPr lang="fr-FR" sz="2400" b="1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kern="0" dirty="0">
                <a:solidFill>
                  <a:srgbClr val="7030A0"/>
                </a:solidFill>
              </a:rPr>
              <a:t>CMI*, </a:t>
            </a:r>
          </a:p>
          <a:p>
            <a:pPr marL="0" lvl="1" defTabSz="914400">
              <a:defRPr/>
            </a:pPr>
            <a:r>
              <a:rPr lang="fr-FR" sz="2400" kern="0" dirty="0">
                <a:solidFill>
                  <a:srgbClr val="7030A0"/>
                </a:solidFill>
              </a:rPr>
              <a:t>une nouvelle voie à </a:t>
            </a:r>
            <a:r>
              <a:rPr lang="fr-FR" sz="2400" kern="0" dirty="0" smtClean="0">
                <a:solidFill>
                  <a:srgbClr val="7030A0"/>
                </a:solidFill>
              </a:rPr>
              <a:t>l’université</a:t>
            </a:r>
          </a:p>
          <a:p>
            <a:pPr marL="0" lvl="1" defTabSz="914400">
              <a:defRPr/>
            </a:pPr>
            <a:r>
              <a:rPr lang="fr-FR" sz="2400" kern="0" dirty="0" smtClean="0">
                <a:solidFill>
                  <a:srgbClr val="7030A0"/>
                </a:solidFill>
              </a:rPr>
              <a:t> </a:t>
            </a:r>
            <a:endParaRPr lang="fr-FR" sz="900" kern="0" dirty="0">
              <a:solidFill>
                <a:srgbClr val="7030A0"/>
              </a:solidFill>
            </a:endParaRPr>
          </a:p>
          <a:p>
            <a:pPr marL="0" lvl="1" defTabSz="914400">
              <a:defRPr/>
            </a:pPr>
            <a:r>
              <a:rPr lang="fr-FR" sz="900" b="1" kern="0" dirty="0">
                <a:solidFill>
                  <a:srgbClr val="7030A0"/>
                </a:solidFill>
              </a:rPr>
              <a:t>	</a:t>
            </a:r>
            <a:r>
              <a:rPr lang="fr-FR" sz="2000" b="1" kern="0" dirty="0" smtClean="0">
                <a:solidFill>
                  <a:srgbClr val="B1C800"/>
                </a:solidFill>
              </a:rPr>
              <a:t>Après </a:t>
            </a:r>
            <a:r>
              <a:rPr lang="fr-FR" sz="2000" b="1" kern="0" dirty="0">
                <a:solidFill>
                  <a:srgbClr val="B1C800"/>
                </a:solidFill>
              </a:rPr>
              <a:t>le bac 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entrée sélective 	 </a:t>
            </a:r>
          </a:p>
          <a:p>
            <a:pPr marL="989013" lvl="1" indent="9525" defTabSz="914400">
              <a:buFont typeface="Wingdings" panose="05000000000000000000" pitchFamily="2" charset="2"/>
              <a:buChar char="æ"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 sur dossier, épreuves et/ou entretien</a:t>
            </a:r>
          </a:p>
          <a:p>
            <a:pPr marL="989013" lvl="1" indent="9525" defTabSz="914400">
              <a:buFont typeface="Wingdings" panose="05000000000000000000" pitchFamily="2" charset="2"/>
              <a:buChar char="æ"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+ 5 ans, 20 % de cours de + qu’en filière classique = 6 ECTS / semestre. 	</a:t>
            </a:r>
          </a:p>
          <a:p>
            <a:pPr marL="449263" lvl="3" defTabSz="914400">
              <a:defRPr/>
            </a:pPr>
            <a:r>
              <a:rPr lang="fr-FR" sz="2000" b="1" kern="0" dirty="0">
                <a:solidFill>
                  <a:srgbClr val="B1C800"/>
                </a:solidFill>
              </a:rPr>
              <a:t>	</a:t>
            </a:r>
          </a:p>
          <a:p>
            <a:pPr marL="449263" lvl="3" defTabSz="914400">
              <a:defRPr/>
            </a:pPr>
            <a:r>
              <a:rPr lang="fr-FR" sz="2000" b="1" kern="0" dirty="0">
                <a:solidFill>
                  <a:srgbClr val="B1C800"/>
                </a:solidFill>
              </a:rPr>
              <a:t>	Spécialités adossées à licence et master : 100</a:t>
            </a:r>
            <a:r>
              <a:rPr lang="fr-FR" sz="2000" b="1" kern="0" baseline="30000" dirty="0">
                <a:solidFill>
                  <a:srgbClr val="B1C800"/>
                </a:solidFill>
              </a:rPr>
              <a:t>aine</a:t>
            </a:r>
            <a:r>
              <a:rPr lang="fr-FR" sz="2000" b="1" kern="0" dirty="0">
                <a:solidFill>
                  <a:srgbClr val="B1C800"/>
                </a:solidFill>
              </a:rPr>
              <a:t> de 	parcours </a:t>
            </a:r>
            <a:r>
              <a:rPr lang="fr-FR" sz="2000" b="1" kern="0" dirty="0" smtClean="0">
                <a:solidFill>
                  <a:srgbClr val="B1C800"/>
                </a:solidFill>
              </a:rPr>
              <a:t>	</a:t>
            </a:r>
            <a:r>
              <a:rPr lang="fr-FR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aéronautique, </a:t>
            </a:r>
            <a:r>
              <a:rPr lang="fr-FR" sz="1600" b="1" kern="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agrosciences</a:t>
            </a:r>
            <a:r>
              <a:rPr lang="fr-FR" sz="16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mécanique, physique, génie </a:t>
            </a:r>
            <a:r>
              <a:rPr lang="fr-FR" sz="1600" b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civil</a:t>
            </a:r>
            <a:r>
              <a:rPr lang="fr-FR" sz="16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etc.)</a:t>
            </a:r>
          </a:p>
          <a:p>
            <a:pPr marL="1258888" lvl="3" indent="-342900" defTabSz="914400">
              <a:buFont typeface="Wingdings" panose="05000000000000000000" pitchFamily="2" charset="2"/>
              <a:buChar char="æ"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Apprentissage par projet, partenariats avec laboratoires</a:t>
            </a:r>
          </a:p>
          <a:p>
            <a:pPr marL="915988" lvl="3" defTabSz="914400"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et intervenants professionnels  du secteur concerné.</a:t>
            </a:r>
          </a:p>
          <a:p>
            <a:pPr marL="1258888" lvl="3" indent="-342900" defTabSz="914400">
              <a:buFont typeface="Wingdings" panose="05000000000000000000" pitchFamily="2" charset="2"/>
              <a:buChar char="æ"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3 stages en 5 ans.</a:t>
            </a:r>
          </a:p>
          <a:p>
            <a:pPr marL="1258888" lvl="3" indent="-342900" defTabSz="914400">
              <a:buFont typeface="Wingdings" panose="05000000000000000000" pitchFamily="2" charset="2"/>
              <a:buChar char="æ"/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International : 3 mois minimum à l’étranger.</a:t>
            </a:r>
          </a:p>
          <a:p>
            <a:pPr marL="0" lvl="2" defTabSz="914400">
              <a:defRPr/>
            </a:pPr>
            <a:endParaRPr lang="fr-FR" sz="20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49263" lvl="2" defTabSz="914400">
              <a:defRPr/>
            </a:pP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	</a:t>
            </a:r>
            <a:r>
              <a:rPr lang="fr-FR" sz="2000" b="1" kern="0" dirty="0">
                <a:solidFill>
                  <a:srgbClr val="B1C800"/>
                </a:solidFill>
              </a:rPr>
              <a:t>Pas de diplôme d’ingénieur mais 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*Cursus master en 	ingénierie, </a:t>
            </a:r>
            <a:r>
              <a:rPr lang="fr-FR" sz="2000" b="1" kern="0" dirty="0">
                <a:solidFill>
                  <a:schemeClr val="accent3"/>
                </a:solidFill>
              </a:rPr>
              <a:t>label </a:t>
            </a:r>
            <a:r>
              <a:rPr lang="fr-FR" sz="2000" b="1" kern="0" dirty="0">
                <a:solidFill>
                  <a:srgbClr val="B1C800"/>
                </a:solidFill>
              </a:rPr>
              <a:t>national du réseau Figure*.</a:t>
            </a:r>
            <a:r>
              <a:rPr lang="fr-FR" sz="2000" b="1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	</a:t>
            </a:r>
            <a:endParaRPr lang="fr-FR" sz="2000" b="1" kern="0" dirty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pPr marL="0" lvl="1" defTabSz="914400">
              <a:defRPr/>
            </a:pPr>
            <a:endParaRPr lang="fr-FR" sz="2000" b="1" kern="0" dirty="0">
              <a:solidFill>
                <a:srgbClr val="7F7F7F"/>
              </a:solidFill>
              <a:cs typeface="Times New Roman" charset="0"/>
            </a:endParaRPr>
          </a:p>
          <a:p>
            <a:pPr marL="0" lvl="1" defTabSz="914400">
              <a:defRPr/>
            </a:pPr>
            <a:endParaRPr lang="fr-FR" sz="2000" b="1" kern="0" dirty="0">
              <a:solidFill>
                <a:srgbClr val="CD6B09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écoles spécialisées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A01B-45C3-4892-A746-DC78CA85C799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62072" y="986508"/>
            <a:ext cx="74294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 defTabSz="809625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SANTÉ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>
                <a:solidFill>
                  <a:srgbClr val="B1C800"/>
                </a:solidFill>
              </a:rPr>
              <a:t>Écoles paramédicales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3 à 5 ans</a:t>
            </a:r>
          </a:p>
          <a:p>
            <a:pPr marL="444500" lvl="2" defTabSz="809625"/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DE ou certificats de capacité, obligatoires pour exercer: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infirmiers, orthoptistes, audioprothésistes… manipulateurs 	d’électroradiologie médicale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recrutent sur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dossier ou 	concours.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4500" lvl="2" defTabSz="809625"/>
            <a:endParaRPr lang="fr-FR" sz="2000" b="1" dirty="0">
              <a:solidFill>
                <a:srgbClr val="B1C800"/>
              </a:solidFill>
            </a:endParaRPr>
          </a:p>
          <a:p>
            <a:pPr marL="444500" lvl="2" defTabSz="809625"/>
            <a:r>
              <a:rPr lang="fr-FR" sz="2000" b="1" dirty="0">
                <a:solidFill>
                  <a:srgbClr val="B1C800"/>
                </a:solidFill>
              </a:rPr>
              <a:t>Écoles </a:t>
            </a:r>
            <a:r>
              <a:rPr lang="fr-FR" sz="2000" b="1" dirty="0" smtClean="0">
                <a:solidFill>
                  <a:srgbClr val="B1C800"/>
                </a:solidFill>
              </a:rPr>
              <a:t>vétérinaires,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ans</a:t>
            </a:r>
          </a:p>
          <a:p>
            <a:pPr marL="444500" lvl="2" defTabSz="809625"/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principalement après prépas BCPST, sur concours très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sélectif.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marL="444500" lvl="2" defTabSz="809625"/>
            <a:r>
              <a:rPr lang="fr-FR" sz="2000" b="1" dirty="0" smtClean="0">
                <a:solidFill>
                  <a:srgbClr val="B1C800"/>
                </a:solidFill>
              </a:rPr>
              <a:t>NB </a:t>
            </a:r>
            <a:r>
              <a:rPr lang="fr-FR" sz="2000" b="1" dirty="0">
                <a:solidFill>
                  <a:srgbClr val="B1C800"/>
                </a:solidFill>
              </a:rPr>
              <a:t>: PACES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(première année commune aux études de santé), à 	l’université : choix de 20 % des bacs S.</a:t>
            </a:r>
          </a:p>
          <a:p>
            <a:pPr marL="787400" lvl="2" indent="-342900" defTabSz="809625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médecine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pharmacie, maïeutique, dentaire, kiné. </a:t>
            </a:r>
          </a:p>
          <a:p>
            <a:pPr marL="787400" lvl="2" indent="-342900" defTabSz="809625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Puis concours spécifique à la filière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choisie.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87400" lvl="2" indent="-342900" defTabSz="809625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études durent de 4 à 11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ans.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87400" lvl="2" indent="-342900" defTabSz="809625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Passerelles de réorientation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 d’échec aux concours et parcours d’études expérimentaux dans plusieurs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universités.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écoles spécialisées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4D43-B26C-40ED-B416-E141A8DFCB8D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62072" y="986508"/>
            <a:ext cx="742949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fr-FR" sz="2000" b="1" dirty="0"/>
          </a:p>
          <a:p>
            <a:pPr marL="449263" lvl="2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COMMERCE, GESTION, COMPTABILITÉ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B1C800"/>
                </a:solidFill>
              </a:rPr>
              <a:t>Bac + 4 ou 5 ans d’études,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une trentaine de formation visées par l’État).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B1C800"/>
                </a:solidFill>
              </a:rPr>
              <a:t>Prépa éco + concours + 3 ans,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les écoles supérieures de commerce, notamment les plus prestigieuses.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B1C800"/>
                </a:solidFill>
              </a:rPr>
              <a:t>Bac + 1, 2 ou 3 ans,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formations à la vente, au commerce et à la gestion (réseaux </a:t>
            </a:r>
            <a:r>
              <a:rPr lang="fr-FR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Negoventis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EGC…).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>
                <a:solidFill>
                  <a:srgbClr val="B1C800"/>
                </a:solidFill>
              </a:rPr>
              <a:t>Filière comptable :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3, 5 ou 8 ans après le bac, nombreuses passerelles avec les études de gestion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schéma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p. suivante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449263" lvl="2"/>
            <a:endParaRPr lang="fr-FR" sz="2400" b="1" dirty="0">
              <a:solidFill>
                <a:srgbClr val="B1C800"/>
              </a:solidFill>
            </a:endParaRPr>
          </a:p>
          <a:p>
            <a:pPr marL="449263" lvl="2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ARCHITECTURE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 + 5 ans, sur dossier. 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bacs S représentent plus de la moitié des effectifs. 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fr-FR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pour exercer en son nom propre. </a:t>
            </a:r>
            <a:endParaRPr lang="fr-FR" sz="2000" b="1" dirty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La filière comptable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B64-4EBD-4E17-BF86-94D88CCD975B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62072" y="986508"/>
            <a:ext cx="7429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fr-FR" sz="2000" b="1" dirty="0"/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5AF79-3A2A-0A41-98EA-E9C0B58A780B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60363" y="862013"/>
            <a:ext cx="8423621" cy="25545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fr-FR" sz="2000" b="1" dirty="0" smtClean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pPr marL="800100" lvl="1" indent="-342900">
              <a:buFont typeface="Arial"/>
              <a:buChar char="•"/>
            </a:pP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b="1" dirty="0" smtClean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endParaRPr lang="fr-FR" sz="2000" b="1" dirty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endParaRPr lang="fr-FR" sz="2000" b="1" dirty="0" smtClean="0">
              <a:solidFill>
                <a:srgbClr val="B80868"/>
              </a:solidFill>
              <a:cs typeface="Aharoni" panose="02010803020104030203" pitchFamily="2" charset="-79"/>
            </a:endParaRPr>
          </a:p>
          <a:p>
            <a:pPr lvl="1"/>
            <a:endParaRPr lang="fr-FR" sz="2000" b="1" dirty="0" smtClean="0">
              <a:solidFill>
                <a:srgbClr val="7F7F7F"/>
              </a:solidFill>
              <a:cs typeface="Times New Roman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D6B09"/>
              </a:solidFill>
              <a:cs typeface="Times New Roman" charset="0"/>
            </a:endParaRPr>
          </a:p>
          <a:p>
            <a:r>
              <a:rPr lang="fr-FR" sz="2000" b="1" dirty="0">
                <a:solidFill>
                  <a:srgbClr val="B1C800"/>
                </a:solidFill>
                <a:cs typeface="Times New Roman" charset="0"/>
              </a:rPr>
              <a:t>	</a:t>
            </a:r>
            <a:endParaRPr lang="fr-FR" sz="2000" b="1" kern="1200" dirty="0">
              <a:solidFill>
                <a:schemeClr val="tx1">
                  <a:lumMod val="50000"/>
                  <a:lumOff val="50000"/>
                </a:schemeClr>
              </a:solidFill>
              <a:cs typeface="Times New Roman" charset="0"/>
            </a:endParaRPr>
          </a:p>
        </p:txBody>
      </p:sp>
      <p:sp>
        <p:nvSpPr>
          <p:cNvPr id="16" name="Espace réservé du titre 1"/>
          <p:cNvSpPr txBox="1">
            <a:spLocks/>
          </p:cNvSpPr>
          <p:nvPr/>
        </p:nvSpPr>
        <p:spPr bwMode="auto">
          <a:xfrm>
            <a:off x="2219321" y="1050147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Après S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►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old"/>
                <a:cs typeface="Arial Bold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cs typeface="Arial Bold"/>
              </a:rPr>
              <a:t>La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B6615"/>
                </a:solidFill>
                <a:effectLst/>
                <a:uLnTx/>
                <a:uFillTx/>
                <a:latin typeface="Arial Bold"/>
                <a:cs typeface="Arial Bold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cs typeface="Arial Bold"/>
              </a:rPr>
              <a:t>filière comptable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cs typeface="Arial Bold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/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Espace réservé du titre 1"/>
          <p:cNvSpPr txBox="1">
            <a:spLocks/>
          </p:cNvSpPr>
          <p:nvPr/>
        </p:nvSpPr>
        <p:spPr bwMode="auto">
          <a:xfrm>
            <a:off x="2357965" y="862013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rgbClr val="EB6615"/>
                </a:solidFill>
                <a:latin typeface="Arial Bold"/>
                <a:cs typeface="Arial Bold"/>
              </a:rPr>
              <a:t>5/3 </a:t>
            </a:r>
            <a:r>
              <a:rPr lang="mr-IN" sz="2400" dirty="0" smtClean="0">
                <a:solidFill>
                  <a:srgbClr val="EB6615"/>
                </a:solidFill>
                <a:latin typeface="Arial Bold"/>
                <a:cs typeface="Arial Bold"/>
              </a:rPr>
              <a:t>–</a:t>
            </a:r>
            <a:r>
              <a:rPr lang="fr-FR" sz="2400" dirty="0" smtClean="0">
                <a:solidFill>
                  <a:srgbClr val="EB6615"/>
                </a:solidFill>
                <a:latin typeface="Arial Bold"/>
                <a:cs typeface="Arial Bold"/>
              </a:rPr>
              <a:t> </a:t>
            </a:r>
            <a:r>
              <a:rPr lang="fr-FR" sz="2400" dirty="0" err="1" smtClean="0">
                <a:solidFill>
                  <a:srgbClr val="EB6615"/>
                </a:solidFill>
                <a:latin typeface="Arial Bold"/>
                <a:cs typeface="Arial Bold"/>
              </a:rPr>
              <a:t>ll</a:t>
            </a:r>
            <a:r>
              <a:rPr lang="fr-FR" sz="2400" dirty="0" err="1" smtClean="0">
                <a:solidFill>
                  <a:srgbClr val="FFFFFF"/>
                </a:solidFill>
                <a:latin typeface="Arial Bold"/>
                <a:cs typeface="Arial Bold"/>
              </a:rPr>
              <a:t>a</a:t>
            </a:r>
            <a:r>
              <a:rPr lang="fr-FR" sz="2400" dirty="0" smtClean="0">
                <a:solidFill>
                  <a:srgbClr val="FFFFFF"/>
                </a:solidFill>
                <a:latin typeface="Arial Bold"/>
                <a:cs typeface="Arial Bold"/>
              </a:rPr>
              <a:t> filière comptable</a:t>
            </a:r>
            <a:endParaRPr lang="fr-FR" sz="2400" dirty="0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79" name="Espace réservé du numéro de diapositive 5"/>
          <p:cNvSpPr txBox="1">
            <a:spLocks/>
          </p:cNvSpPr>
          <p:nvPr/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5AF79-3A2A-0A41-98EA-E9C0B58A78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360363" y="862013"/>
            <a:ext cx="8423621" cy="25545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88" name="Picture 2" descr="http://www.onisep.fr/var/onisep/storage/images/media/images/toute-l-actualite-nationale/images-2013/novembre-2013/le-diplome-de-comptabilite-et-de-gestion-dcg-bac-3-schema/13129891-4-fre-FR/Le-diplome-de-comptabilite-et-de-gestion-DCG-Bac-3-sch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08" y="986508"/>
            <a:ext cx="5718687" cy="61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357965" y="188640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Après le bac S ► </a:t>
            </a:r>
            <a:r>
              <a:rPr lang="fr-FR" sz="2400" dirty="0" smtClean="0">
                <a:solidFill>
                  <a:srgbClr val="FFFFFF"/>
                </a:solidFill>
                <a:ea typeface="+mj-ea"/>
                <a:cs typeface="Arial Bold"/>
              </a:rPr>
              <a:t>Les écoles d’art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2DF5-B234-4706-90FC-49AFB6E8EB4A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5AF79-3A2A-0A41-98EA-E9C0B58A78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60363" y="862013"/>
            <a:ext cx="8423621" cy="25545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B80868"/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Times New Roman" charset="0"/>
            </a:endParaRP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CD6B09"/>
              </a:solidFill>
              <a:effectLst/>
              <a:uLnTx/>
              <a:uFillTx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cs typeface="Times New Roman" charset="0"/>
              </a:rPr>
              <a:t>	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Times New Roman" charset="0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/>
        </p:nvSpPr>
        <p:spPr>
          <a:xfrm>
            <a:off x="7016512" y="65257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5AF79-3A2A-0A41-98EA-E9C0B58A78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8641" y="3680808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B1C800">
                  <a:shade val="30000"/>
                  <a:satMod val="115000"/>
                </a:srgbClr>
              </a:gs>
              <a:gs pos="50000">
                <a:srgbClr val="B1C800">
                  <a:shade val="67500"/>
                  <a:satMod val="115000"/>
                </a:srgbClr>
              </a:gs>
              <a:gs pos="100000">
                <a:srgbClr val="B1C8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8641" y="3227235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B1C800">
                  <a:shade val="30000"/>
                  <a:satMod val="115000"/>
                </a:srgbClr>
              </a:gs>
              <a:gs pos="50000">
                <a:srgbClr val="B1C800">
                  <a:shade val="67500"/>
                  <a:satMod val="115000"/>
                </a:srgbClr>
              </a:gs>
              <a:gs pos="100000">
                <a:srgbClr val="B1C8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8641" y="4134381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B1C800">
                  <a:shade val="30000"/>
                  <a:satMod val="115000"/>
                </a:srgbClr>
              </a:gs>
              <a:gs pos="50000">
                <a:srgbClr val="B1C800">
                  <a:shade val="67500"/>
                  <a:satMod val="115000"/>
                </a:srgbClr>
              </a:gs>
              <a:gs pos="100000">
                <a:srgbClr val="B1C8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8641" y="4587954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B1C800">
                  <a:shade val="30000"/>
                  <a:satMod val="115000"/>
                </a:srgbClr>
              </a:gs>
              <a:gs pos="50000">
                <a:srgbClr val="B1C800">
                  <a:shade val="67500"/>
                  <a:satMod val="115000"/>
                </a:srgbClr>
              </a:gs>
              <a:gs pos="100000">
                <a:srgbClr val="B1C8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8641" y="5041527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B1C800">
                  <a:shade val="30000"/>
                  <a:satMod val="115000"/>
                </a:srgbClr>
              </a:gs>
              <a:gs pos="50000">
                <a:srgbClr val="B1C800">
                  <a:shade val="67500"/>
                  <a:satMod val="115000"/>
                </a:srgbClr>
              </a:gs>
              <a:gs pos="100000">
                <a:srgbClr val="B1C8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3782" y="4559196"/>
            <a:ext cx="830440" cy="362315"/>
          </a:xfrm>
          <a:prstGeom prst="rect">
            <a:avLst/>
          </a:prstGeom>
          <a:solidFill>
            <a:srgbClr val="6565C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Prépas arts &amp; design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93782" y="5012769"/>
            <a:ext cx="830440" cy="362315"/>
          </a:xfrm>
          <a:prstGeom prst="rect">
            <a:avLst/>
          </a:prstGeom>
          <a:solidFill>
            <a:srgbClr val="6565C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Prépas arts &amp; design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45195" y="2732693"/>
            <a:ext cx="830440" cy="362315"/>
          </a:xfrm>
          <a:prstGeom prst="rect">
            <a:avLst/>
          </a:prstGeom>
          <a:solidFill>
            <a:srgbClr val="FFCC00">
              <a:lumMod val="75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45195" y="3639839"/>
            <a:ext cx="830440" cy="362315"/>
          </a:xfrm>
          <a:prstGeom prst="rect">
            <a:avLst/>
          </a:prstGeom>
          <a:solidFill>
            <a:srgbClr val="FFCC00">
              <a:lumMod val="75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45195" y="3186266"/>
            <a:ext cx="830440" cy="362315"/>
          </a:xfrm>
          <a:prstGeom prst="rect">
            <a:avLst/>
          </a:prstGeom>
          <a:solidFill>
            <a:srgbClr val="FFCC00">
              <a:lumMod val="75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45195" y="4093412"/>
            <a:ext cx="1453440" cy="362315"/>
          </a:xfrm>
          <a:prstGeom prst="rect">
            <a:avLst/>
          </a:prstGeom>
          <a:solidFill>
            <a:srgbClr val="FFCC00">
              <a:lumMod val="75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45195" y="4546985"/>
            <a:ext cx="830440" cy="362315"/>
          </a:xfrm>
          <a:prstGeom prst="rect">
            <a:avLst/>
          </a:prstGeom>
          <a:solidFill>
            <a:srgbClr val="FFCC00">
              <a:lumMod val="75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45195" y="5000558"/>
            <a:ext cx="830440" cy="362315"/>
          </a:xfrm>
          <a:prstGeom prst="rect">
            <a:avLst/>
          </a:prstGeom>
          <a:solidFill>
            <a:srgbClr val="FFCC00">
              <a:lumMod val="75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28035" y="4546985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28035" y="5000558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68387" y="4547465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68387" y="5001038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53167" y="3638173"/>
            <a:ext cx="830440" cy="36231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53167" y="4091746"/>
            <a:ext cx="830440" cy="36231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15099" y="2270769"/>
            <a:ext cx="830440" cy="362315"/>
          </a:xfrm>
          <a:prstGeom prst="rect">
            <a:avLst/>
          </a:prstGeom>
          <a:solidFill>
            <a:srgbClr val="E26BE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15099" y="2724342"/>
            <a:ext cx="830440" cy="362315"/>
          </a:xfrm>
          <a:prstGeom prst="rect">
            <a:avLst/>
          </a:prstGeom>
          <a:solidFill>
            <a:srgbClr val="E26BE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15099" y="3631488"/>
            <a:ext cx="830440" cy="362315"/>
          </a:xfrm>
          <a:prstGeom prst="rect">
            <a:avLst/>
          </a:prstGeom>
          <a:solidFill>
            <a:srgbClr val="E26BE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5099" y="3177915"/>
            <a:ext cx="830440" cy="362315"/>
          </a:xfrm>
          <a:prstGeom prst="rect">
            <a:avLst/>
          </a:prstGeom>
          <a:solidFill>
            <a:srgbClr val="E26BE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5099" y="4085061"/>
            <a:ext cx="830440" cy="362315"/>
          </a:xfrm>
          <a:prstGeom prst="rect">
            <a:avLst/>
          </a:prstGeom>
          <a:solidFill>
            <a:srgbClr val="E26BE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15099" y="4538634"/>
            <a:ext cx="830440" cy="362315"/>
          </a:xfrm>
          <a:prstGeom prst="rect">
            <a:avLst/>
          </a:prstGeom>
          <a:solidFill>
            <a:srgbClr val="B523B4">
              <a:lumMod val="60000"/>
              <a:lumOff val="40000"/>
            </a:srgbClr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5099" y="4992207"/>
            <a:ext cx="830440" cy="362315"/>
          </a:xfrm>
          <a:prstGeom prst="rect">
            <a:avLst/>
          </a:prstGeom>
          <a:solidFill>
            <a:srgbClr val="E26BE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16512" y="2270769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6512" y="2724342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16512" y="3631488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6512" y="3177915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16512" y="4085061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6512" y="4538634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6512" y="4992207"/>
            <a:ext cx="830440" cy="362315"/>
          </a:xfrm>
          <a:prstGeom prst="rect">
            <a:avLst/>
          </a:prstGeom>
          <a:gradFill flip="none" rotWithShape="1">
            <a:gsLst>
              <a:gs pos="0">
                <a:srgbClr val="EB6615">
                  <a:shade val="30000"/>
                  <a:satMod val="115000"/>
                </a:srgbClr>
              </a:gs>
              <a:gs pos="50000">
                <a:srgbClr val="EB6615">
                  <a:shade val="67500"/>
                  <a:satMod val="115000"/>
                </a:srgbClr>
              </a:gs>
              <a:gs pos="100000">
                <a:srgbClr val="EB6615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15418" y="4136791"/>
            <a:ext cx="195397" cy="36231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16187" y="4589160"/>
            <a:ext cx="195397" cy="36231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09566" y="3684422"/>
            <a:ext cx="195397" cy="36231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09566" y="3232053"/>
            <a:ext cx="195397" cy="36231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09565" y="5041527"/>
            <a:ext cx="195397" cy="36231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202916" y="2855824"/>
            <a:ext cx="92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Diplômes d’école</a:t>
            </a:r>
            <a:endParaRPr lang="fr-FR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968116" y="1861240"/>
            <a:ext cx="92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Diplômes d’école</a:t>
            </a:r>
            <a:endParaRPr lang="fr-FR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562926" y="3422292"/>
            <a:ext cx="92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DSAA</a:t>
            </a:r>
            <a:endParaRPr lang="fr-FR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037794" y="4375995"/>
            <a:ext cx="920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BTS</a:t>
            </a:r>
            <a:endParaRPr lang="fr-FR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023266" y="4370526"/>
            <a:ext cx="920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DMA</a:t>
            </a:r>
            <a:endParaRPr lang="fr-FR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117113" y="2506183"/>
            <a:ext cx="92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Master</a:t>
            </a:r>
            <a:endParaRPr lang="fr-FR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153038" y="3896128"/>
            <a:ext cx="120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Licence ou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  <a:cs typeface="Arial Narrow"/>
              </a:rPr>
              <a:t>lic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. pro</a:t>
            </a:r>
            <a:endParaRPr lang="fr-FR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153734" y="2397852"/>
            <a:ext cx="104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Agrégation ou doctorat</a:t>
            </a:r>
            <a:endParaRPr lang="fr-FR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961948" y="2025045"/>
            <a:ext cx="920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DNSEP</a:t>
            </a:r>
            <a:endParaRPr lang="fr-FR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015099" y="3476912"/>
            <a:ext cx="920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DNA</a:t>
            </a:r>
            <a:endParaRPr lang="fr-FR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353547" y="5671250"/>
            <a:ext cx="1545280" cy="276999"/>
          </a:xfrm>
          <a:prstGeom prst="rect">
            <a:avLst/>
          </a:prstGeom>
          <a:solidFill>
            <a:srgbClr val="EB6615">
              <a:lumMod val="40000"/>
              <a:lumOff val="60000"/>
            </a:srgb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Mise à niveau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4653167" y="5403842"/>
            <a:ext cx="0" cy="267408"/>
          </a:xfrm>
          <a:prstGeom prst="straightConnector1">
            <a:avLst/>
          </a:prstGeom>
          <a:noFill/>
          <a:ln w="9525" cap="flat" cmpd="sng" algn="ctr">
            <a:solidFill>
              <a:srgbClr val="7C86B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0" name="Connecteur droit avec flèche 69"/>
          <p:cNvCxnSpPr/>
          <p:nvPr/>
        </p:nvCxnSpPr>
        <p:spPr>
          <a:xfrm flipV="1">
            <a:off x="5487746" y="5403842"/>
            <a:ext cx="0" cy="267408"/>
          </a:xfrm>
          <a:prstGeom prst="straightConnector1">
            <a:avLst/>
          </a:prstGeom>
          <a:noFill/>
          <a:ln w="9525" cap="flat" cmpd="sng" algn="ctr">
            <a:solidFill>
              <a:srgbClr val="7C86B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1" name="ZoneTexte 70"/>
          <p:cNvSpPr txBox="1"/>
          <p:nvPr/>
        </p:nvSpPr>
        <p:spPr>
          <a:xfrm>
            <a:off x="1273192" y="6044180"/>
            <a:ext cx="1565708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Grandes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écoles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117113" y="6071360"/>
            <a:ext cx="920681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Université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128035" y="6066436"/>
            <a:ext cx="1770792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Lycées et ESAA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015099" y="6071359"/>
            <a:ext cx="1831853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Écoles d’art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141555" y="1053698"/>
            <a:ext cx="3504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DMA : diplôme des métiers d’art</a:t>
            </a:r>
          </a:p>
          <a:p>
            <a:r>
              <a:rPr lang="fr-FR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DNA : diplôme national d’art</a:t>
            </a:r>
          </a:p>
          <a:p>
            <a:r>
              <a:rPr lang="fr-FR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DNSEP : diplôme national supérieur d’expression plastique</a:t>
            </a:r>
          </a:p>
          <a:p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DSAA : diplôme supérieur d’arts appliqués</a:t>
            </a:r>
          </a:p>
          <a:p>
            <a:endParaRPr lang="fr-FR" sz="1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fr-FR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fr-FR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 rot="16200000">
            <a:off x="6264574" y="3371100"/>
            <a:ext cx="23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Écoles spécialisées</a:t>
            </a:r>
          </a:p>
        </p:txBody>
      </p:sp>
      <p:sp>
        <p:nvSpPr>
          <p:cNvPr id="77" name="ZoneTexte 76"/>
          <p:cNvSpPr txBox="1"/>
          <p:nvPr/>
        </p:nvSpPr>
        <p:spPr>
          <a:xfrm rot="16200000">
            <a:off x="5339873" y="3771211"/>
            <a:ext cx="23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Beaux Arts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206905" y="2806791"/>
            <a:ext cx="830440" cy="362315"/>
          </a:xfrm>
          <a:prstGeom prst="rect">
            <a:avLst/>
          </a:prstGeom>
          <a:solidFill>
            <a:srgbClr val="6565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193782" y="3689271"/>
            <a:ext cx="830440" cy="362315"/>
          </a:xfrm>
          <a:prstGeom prst="rect">
            <a:avLst/>
          </a:prstGeom>
          <a:solidFill>
            <a:srgbClr val="6565C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93782" y="3223914"/>
            <a:ext cx="830440" cy="362315"/>
          </a:xfrm>
          <a:prstGeom prst="rect">
            <a:avLst/>
          </a:prstGeom>
          <a:solidFill>
            <a:srgbClr val="6565C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193141" y="4105915"/>
            <a:ext cx="830440" cy="362315"/>
          </a:xfrm>
          <a:prstGeom prst="rect">
            <a:avLst/>
          </a:prstGeom>
          <a:solidFill>
            <a:srgbClr val="6565C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ZoneTexte 81"/>
          <p:cNvSpPr txBox="1"/>
          <p:nvPr/>
        </p:nvSpPr>
        <p:spPr>
          <a:xfrm rot="16200000">
            <a:off x="2014628" y="3444136"/>
            <a:ext cx="1217180" cy="34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ENS Cachan</a:t>
            </a:r>
          </a:p>
        </p:txBody>
      </p:sp>
      <p:sp>
        <p:nvSpPr>
          <p:cNvPr id="83" name="ZoneTexte 82"/>
          <p:cNvSpPr txBox="1"/>
          <p:nvPr/>
        </p:nvSpPr>
        <p:spPr>
          <a:xfrm rot="16200000">
            <a:off x="451629" y="4148280"/>
            <a:ext cx="244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Écoles nationales supérieures d’art</a:t>
            </a:r>
          </a:p>
        </p:txBody>
      </p:sp>
      <p:cxnSp>
        <p:nvCxnSpPr>
          <p:cNvPr id="84" name="Connecteur droit 83"/>
          <p:cNvCxnSpPr/>
          <p:nvPr/>
        </p:nvCxnSpPr>
        <p:spPr>
          <a:xfrm>
            <a:off x="6015099" y="2271266"/>
            <a:ext cx="830440" cy="0"/>
          </a:xfrm>
          <a:prstGeom prst="line">
            <a:avLst/>
          </a:prstGeom>
          <a:noFill/>
          <a:ln w="25400" cap="flat" cmpd="sng" algn="ctr">
            <a:solidFill>
              <a:srgbClr val="7030A0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Connecteur droit 84"/>
          <p:cNvCxnSpPr/>
          <p:nvPr/>
        </p:nvCxnSpPr>
        <p:spPr>
          <a:xfrm>
            <a:off x="5969978" y="3680381"/>
            <a:ext cx="875561" cy="4041"/>
          </a:xfrm>
          <a:prstGeom prst="line">
            <a:avLst/>
          </a:prstGeom>
          <a:noFill/>
          <a:ln w="25400" cap="flat" cmpd="sng" algn="ctr">
            <a:solidFill>
              <a:srgbClr val="7030A0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Connecteur droit 85"/>
          <p:cNvCxnSpPr/>
          <p:nvPr/>
        </p:nvCxnSpPr>
        <p:spPr>
          <a:xfrm>
            <a:off x="3162035" y="4131143"/>
            <a:ext cx="1427603" cy="49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7" name="Connecteur droit 86"/>
          <p:cNvCxnSpPr/>
          <p:nvPr/>
        </p:nvCxnSpPr>
        <p:spPr>
          <a:xfrm>
            <a:off x="4667806" y="3630991"/>
            <a:ext cx="830440" cy="497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8" name="Connecteur droit 87"/>
          <p:cNvCxnSpPr/>
          <p:nvPr/>
        </p:nvCxnSpPr>
        <p:spPr>
          <a:xfrm>
            <a:off x="7016512" y="2306882"/>
            <a:ext cx="830440" cy="497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9" name="Connecteur droit 88"/>
          <p:cNvCxnSpPr/>
          <p:nvPr/>
        </p:nvCxnSpPr>
        <p:spPr>
          <a:xfrm>
            <a:off x="5083026" y="4559799"/>
            <a:ext cx="830440" cy="497"/>
          </a:xfrm>
          <a:prstGeom prst="line">
            <a:avLst/>
          </a:prstGeom>
          <a:noFill/>
          <a:ln w="25400" cap="flat" cmpd="sng" algn="ctr">
            <a:solidFill>
              <a:srgbClr val="62BCE9">
                <a:lumMod val="7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0" name="Connecteur droit 89"/>
          <p:cNvCxnSpPr/>
          <p:nvPr/>
        </p:nvCxnSpPr>
        <p:spPr>
          <a:xfrm>
            <a:off x="4159408" y="4546968"/>
            <a:ext cx="830440" cy="497"/>
          </a:xfrm>
          <a:prstGeom prst="line">
            <a:avLst/>
          </a:prstGeom>
          <a:noFill/>
          <a:ln w="25400" cap="flat" cmpd="sng" algn="ctr">
            <a:solidFill>
              <a:srgbClr val="62BCE9">
                <a:lumMod val="7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1" name="Connecteur droit 90"/>
          <p:cNvCxnSpPr/>
          <p:nvPr/>
        </p:nvCxnSpPr>
        <p:spPr>
          <a:xfrm>
            <a:off x="3145785" y="2732196"/>
            <a:ext cx="830440" cy="497"/>
          </a:xfrm>
          <a:prstGeom prst="line">
            <a:avLst/>
          </a:prstGeom>
          <a:noFill/>
          <a:ln w="25400" cap="flat" cmpd="sng" algn="ctr">
            <a:solidFill>
              <a:srgbClr val="62BCE9">
                <a:lumMod val="7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2" name="Connecteur droit 91"/>
          <p:cNvCxnSpPr/>
          <p:nvPr/>
        </p:nvCxnSpPr>
        <p:spPr>
          <a:xfrm>
            <a:off x="2189244" y="2801631"/>
            <a:ext cx="830440" cy="497"/>
          </a:xfrm>
          <a:prstGeom prst="line">
            <a:avLst/>
          </a:prstGeom>
          <a:noFill/>
          <a:ln w="25400" cap="flat" cmpd="sng" algn="ctr">
            <a:solidFill>
              <a:srgbClr val="62BCE9">
                <a:lumMod val="7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3" name="Connecteur droit 92"/>
          <p:cNvCxnSpPr/>
          <p:nvPr/>
        </p:nvCxnSpPr>
        <p:spPr>
          <a:xfrm>
            <a:off x="1259338" y="3232053"/>
            <a:ext cx="830440" cy="497"/>
          </a:xfrm>
          <a:prstGeom prst="line">
            <a:avLst/>
          </a:prstGeom>
          <a:noFill/>
          <a:ln w="25400" cap="flat" cmpd="sng" algn="ctr">
            <a:solidFill>
              <a:srgbClr val="62BCE9">
                <a:lumMod val="75000"/>
              </a:srgbClr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Connecteur en angle 93"/>
          <p:cNvCxnSpPr>
            <a:stCxn id="68" idx="1"/>
            <a:endCxn id="26" idx="2"/>
          </p:cNvCxnSpPr>
          <p:nvPr/>
        </p:nvCxnSpPr>
        <p:spPr>
          <a:xfrm rot="10800000">
            <a:off x="2609003" y="5375084"/>
            <a:ext cx="1744545" cy="434666"/>
          </a:xfrm>
          <a:prstGeom prst="bentConnector2">
            <a:avLst/>
          </a:prstGeom>
          <a:noFill/>
          <a:ln w="9525" cap="flat" cmpd="sng" algn="ctr">
            <a:solidFill>
              <a:srgbClr val="073779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184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1235277" y="307861"/>
            <a:ext cx="7670583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Des questions ?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9905" y="4531031"/>
            <a:ext cx="749897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►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Vos professeurs principaux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►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Votre psychologue de l’Education nationale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► Le CIO auquel votre établissement est rattaché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►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site de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l’Onisep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646985" y="63939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8A82B-8F97-FE4A-B5D9-C83A6F6A9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-26895" y="6530088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06-12-2018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6" y="1146123"/>
            <a:ext cx="2277891" cy="32725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34" y="1146122"/>
            <a:ext cx="2283189" cy="32725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" y="1146123"/>
            <a:ext cx="2281672" cy="32725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45" y="1146123"/>
            <a:ext cx="2282618" cy="32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553604" y="1165745"/>
            <a:ext cx="8372763" cy="5061528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lvl="0" indent="-514350">
              <a:buAutoNum type="arabicPlain"/>
            </a:pPr>
            <a:endParaRPr lang="fr-FR" dirty="0" smtClean="0">
              <a:solidFill>
                <a:srgbClr val="669900"/>
              </a:solidFill>
            </a:endParaRPr>
          </a:p>
          <a:p>
            <a:pPr marL="514350" lvl="0" indent="-514350">
              <a:buAutoNum type="arabicPlain"/>
            </a:pPr>
            <a:endParaRPr lang="fr-F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-514350">
              <a:buAutoNum type="arabicPlain"/>
            </a:pP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►  Novembre-janvier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: je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m’informe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C00000"/>
                </a:solidFill>
              </a:rPr>
              <a:t> 1</a:t>
            </a:r>
            <a:r>
              <a:rPr lang="fr-FR" sz="2800" baseline="30000" dirty="0" smtClean="0">
                <a:solidFill>
                  <a:srgbClr val="C00000"/>
                </a:solidFill>
              </a:rPr>
              <a:t>re</a:t>
            </a:r>
            <a:r>
              <a:rPr lang="fr-FR" sz="2800" dirty="0" smtClean="0">
                <a:solidFill>
                  <a:srgbClr val="C00000"/>
                </a:solidFill>
              </a:rPr>
              <a:t> semaine d’orientation.</a:t>
            </a: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C00000"/>
                </a:solidFill>
              </a:rPr>
              <a:t> 1</a:t>
            </a:r>
            <a:r>
              <a:rPr lang="fr-FR" sz="2800" baseline="30000" dirty="0" smtClean="0">
                <a:solidFill>
                  <a:srgbClr val="C00000"/>
                </a:solidFill>
              </a:rPr>
              <a:t>er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>
                <a:solidFill>
                  <a:srgbClr val="C00000"/>
                </a:solidFill>
              </a:rPr>
              <a:t>conseil de classe </a:t>
            </a:r>
            <a:r>
              <a:rPr lang="fr-FR" sz="2800" dirty="0">
                <a:solidFill>
                  <a:srgbClr val="7030A0"/>
                </a:solidFill>
              </a:rPr>
              <a:t>et </a:t>
            </a:r>
            <a:r>
              <a:rPr lang="fr-FR" sz="2800" dirty="0" smtClean="0">
                <a:solidFill>
                  <a:srgbClr val="7030A0"/>
                </a:solidFill>
              </a:rPr>
              <a:t>ses recommandations</a:t>
            </a: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7030A0"/>
                </a:solidFill>
              </a:rPr>
              <a:t> début décembre : </a:t>
            </a:r>
            <a:r>
              <a:rPr lang="fr-FR" sz="2800" dirty="0">
                <a:solidFill>
                  <a:srgbClr val="7030A0"/>
                </a:solidFill>
              </a:rPr>
              <a:t>f</a:t>
            </a:r>
            <a:r>
              <a:rPr lang="fr-FR" sz="2800" dirty="0" smtClean="0">
                <a:solidFill>
                  <a:srgbClr val="7030A0"/>
                </a:solidFill>
              </a:rPr>
              <a:t>iche </a:t>
            </a:r>
            <a:r>
              <a:rPr lang="fr-FR" sz="2800" dirty="0">
                <a:solidFill>
                  <a:srgbClr val="7030A0"/>
                </a:solidFill>
              </a:rPr>
              <a:t>de </a:t>
            </a:r>
            <a:r>
              <a:rPr lang="fr-FR" sz="2800" dirty="0" smtClean="0">
                <a:solidFill>
                  <a:srgbClr val="7030A0"/>
                </a:solidFill>
              </a:rPr>
              <a:t>dialogue. </a:t>
            </a:r>
          </a:p>
          <a:p>
            <a:pPr marL="711200" lvl="2" indent="-3556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2800" dirty="0" smtClean="0">
                <a:solidFill>
                  <a:srgbClr val="7030A0"/>
                </a:solidFill>
              </a:rPr>
              <a:t> 20 </a:t>
            </a:r>
            <a:r>
              <a:rPr lang="fr-FR" sz="2800" dirty="0">
                <a:solidFill>
                  <a:srgbClr val="7030A0"/>
                </a:solidFill>
              </a:rPr>
              <a:t>décembre : </a:t>
            </a:r>
            <a:r>
              <a:rPr lang="fr-FR" sz="2800" dirty="0" smtClean="0">
                <a:solidFill>
                  <a:srgbClr val="7030A0"/>
                </a:solidFill>
              </a:rPr>
              <a:t>ouverture du site </a:t>
            </a:r>
            <a:r>
              <a:rPr lang="fr-FR" sz="2800" dirty="0" err="1" smtClean="0">
                <a:solidFill>
                  <a:srgbClr val="7030A0"/>
                </a:solidFill>
              </a:rPr>
              <a:t>Parcoursup</a:t>
            </a:r>
            <a:r>
              <a:rPr lang="fr-FR" sz="2800" dirty="0" smtClean="0">
                <a:solidFill>
                  <a:srgbClr val="7030A0"/>
                </a:solidFill>
              </a:rPr>
              <a:t>. </a:t>
            </a:r>
          </a:p>
          <a:p>
            <a:pPr marL="812800" lvl="0" indent="-457200">
              <a:lnSpc>
                <a:spcPct val="120000"/>
              </a:lnSpc>
            </a:pPr>
            <a:endParaRPr lang="fr-FR" dirty="0" smtClean="0"/>
          </a:p>
          <a:p>
            <a:endParaRPr lang="fr-FR" sz="28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63636" y="290196"/>
            <a:ext cx="559117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2" y="6047092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EEF-90A5-4A09-9F19-9DF9574DCF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902391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1235277" y="307861"/>
            <a:ext cx="7670583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Des questions ?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1317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07-12-2018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8A82B-8F97-FE4A-B5D9-C83A6F6A9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4" y="1109922"/>
            <a:ext cx="8510868" cy="52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457201" y="1107440"/>
            <a:ext cx="8473439" cy="5210857"/>
          </a:xfr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lvl="0" indent="0">
              <a:lnSpc>
                <a:spcPct val="90000"/>
              </a:lnSpc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26988">
              <a:lnSpc>
                <a:spcPct val="90000"/>
              </a:lnSpc>
              <a:buAutoNum type="arabicPlain" startAt="2"/>
            </a:pPr>
            <a:endParaRPr lang="fr-F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lvl="0" indent="26988">
              <a:lnSpc>
                <a:spcPct val="90000"/>
              </a:lnSpc>
              <a:buAutoNum type="arabicPlain" startAt="2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►  22 janvier </a:t>
            </a:r>
            <a:r>
              <a:rPr lang="mr-IN" b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3 avril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		vœux et finalisation de mon dossier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3500" dirty="0">
                <a:solidFill>
                  <a:schemeClr val="tx1"/>
                </a:solidFill>
              </a:rPr>
              <a:t> </a:t>
            </a:r>
          </a:p>
          <a:p>
            <a:pPr marL="1371600" lvl="2" indent="-457200">
              <a:lnSpc>
                <a:spcPct val="90000"/>
              </a:lnSpc>
              <a:buFont typeface="Calibri" panose="020F0502020204030204" pitchFamily="34" charset="0"/>
              <a:buChar char="↘"/>
            </a:pPr>
            <a:r>
              <a:rPr lang="fr-FR" sz="3200" dirty="0">
                <a:solidFill>
                  <a:srgbClr val="C00000"/>
                </a:solidFill>
              </a:rPr>
              <a:t>2</a:t>
            </a:r>
            <a:r>
              <a:rPr lang="fr-FR" sz="3200" baseline="30000" dirty="0">
                <a:solidFill>
                  <a:srgbClr val="C00000"/>
                </a:solidFill>
              </a:rPr>
              <a:t>e</a:t>
            </a:r>
            <a:r>
              <a:rPr lang="fr-FR" sz="3200" dirty="0">
                <a:solidFill>
                  <a:srgbClr val="C00000"/>
                </a:solidFill>
              </a:rPr>
              <a:t> semaine d’orientation </a:t>
            </a:r>
            <a:r>
              <a:rPr lang="fr-FR" sz="3200" dirty="0">
                <a:solidFill>
                  <a:srgbClr val="7030A0"/>
                </a:solidFill>
              </a:rPr>
              <a:t>+ JPO dans les établissements du </a:t>
            </a:r>
            <a:r>
              <a:rPr lang="fr-FR" sz="3200" dirty="0" smtClean="0">
                <a:solidFill>
                  <a:srgbClr val="7030A0"/>
                </a:solidFill>
              </a:rPr>
              <a:t>supérieur.</a:t>
            </a:r>
            <a:endParaRPr lang="fr-FR" sz="3200" dirty="0">
              <a:solidFill>
                <a:srgbClr val="7030A0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fr-FR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  <a:buFont typeface="Calibri" panose="020F0502020204030204" pitchFamily="34" charset="0"/>
              <a:buChar char="↘"/>
            </a:pPr>
            <a:r>
              <a:rPr lang="fr-FR" sz="3200" u="sng" dirty="0" smtClean="0">
                <a:solidFill>
                  <a:srgbClr val="7030A0"/>
                </a:solidFill>
              </a:rPr>
              <a:t>14 mars</a:t>
            </a:r>
            <a:r>
              <a:rPr lang="fr-FR" sz="3200" dirty="0" smtClean="0">
                <a:solidFill>
                  <a:srgbClr val="7030A0"/>
                </a:solidFill>
              </a:rPr>
              <a:t>: dernier jour pour formuler 10 </a:t>
            </a:r>
            <a:r>
              <a:rPr lang="fr-FR" sz="3200" dirty="0">
                <a:solidFill>
                  <a:srgbClr val="7030A0"/>
                </a:solidFill>
              </a:rPr>
              <a:t>vœux sans </a:t>
            </a:r>
            <a:r>
              <a:rPr lang="fr-FR" sz="3200" dirty="0" smtClean="0">
                <a:solidFill>
                  <a:srgbClr val="7030A0"/>
                </a:solidFill>
              </a:rPr>
              <a:t>classement.</a:t>
            </a:r>
            <a:endParaRPr lang="fr-FR" sz="3200" dirty="0">
              <a:solidFill>
                <a:srgbClr val="7030A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fr-FR" sz="3200" dirty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90000"/>
              </a:lnSpc>
              <a:buFont typeface="Calibri" panose="020F0502020204030204" pitchFamily="34" charset="0"/>
              <a:buChar char="↘"/>
            </a:pPr>
            <a:r>
              <a:rPr lang="fr-FR" sz="3200" dirty="0">
                <a:solidFill>
                  <a:srgbClr val="C00000"/>
                </a:solidFill>
              </a:rPr>
              <a:t>2</a:t>
            </a:r>
            <a:r>
              <a:rPr lang="fr-FR" sz="3200" baseline="30000" dirty="0">
                <a:solidFill>
                  <a:srgbClr val="C00000"/>
                </a:solidFill>
              </a:rPr>
              <a:t>e</a:t>
            </a:r>
            <a:r>
              <a:rPr lang="fr-FR" sz="3200" dirty="0">
                <a:solidFill>
                  <a:srgbClr val="C00000"/>
                </a:solidFill>
              </a:rPr>
              <a:t> conseil de classe : </a:t>
            </a:r>
            <a:r>
              <a:rPr lang="fr-FR" sz="3200" dirty="0" smtClean="0">
                <a:solidFill>
                  <a:srgbClr val="7030A0"/>
                </a:solidFill>
              </a:rPr>
              <a:t>1 avis</a:t>
            </a:r>
            <a:r>
              <a:rPr lang="fr-FR" sz="3200" dirty="0">
                <a:solidFill>
                  <a:srgbClr val="7030A0"/>
                </a:solidFill>
              </a:rPr>
              <a:t> </a:t>
            </a:r>
            <a:r>
              <a:rPr lang="fr-FR" sz="3200" dirty="0" smtClean="0">
                <a:solidFill>
                  <a:srgbClr val="7030A0"/>
                </a:solidFill>
              </a:rPr>
              <a:t>et 1 fiche Avenir par vœu. </a:t>
            </a:r>
            <a:endParaRPr lang="fr-FR" sz="3200" dirty="0">
              <a:solidFill>
                <a:srgbClr val="7030A0"/>
              </a:solidFill>
            </a:endParaRPr>
          </a:p>
          <a:p>
            <a:endParaRPr lang="fr-FR" sz="2800" i="1" dirty="0"/>
          </a:p>
        </p:txBody>
      </p:sp>
      <p:sp>
        <p:nvSpPr>
          <p:cNvPr id="2" name="Rectangle 1"/>
          <p:cNvSpPr/>
          <p:nvPr/>
        </p:nvSpPr>
        <p:spPr>
          <a:xfrm>
            <a:off x="3911601" y="344116"/>
            <a:ext cx="488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363" y="6454029"/>
            <a:ext cx="2230437" cy="365125"/>
          </a:xfrm>
        </p:spPr>
        <p:txBody>
          <a:bodyPr/>
          <a:lstStyle/>
          <a:p>
            <a:fld id="{3DC7C5F5-D53D-455C-8994-D288C1C481C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54029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0" y="788352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6148" y="344116"/>
            <a:ext cx="144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3811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60205"/>
            <a:ext cx="2133600" cy="365125"/>
          </a:xfrm>
        </p:spPr>
        <p:txBody>
          <a:bodyPr/>
          <a:lstStyle/>
          <a:p>
            <a:fld id="{3957DBE6-B122-4BC8-9444-9FE1169C16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77139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40077"/>
            <a:ext cx="8498379" cy="538609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4BACC6">
                  <a:lumMod val="75000"/>
                </a:srgbClr>
              </a:solidFill>
            </a:endParaRPr>
          </a:p>
          <a:p>
            <a:r>
              <a:rPr lang="fr-FR" sz="2800" b="1" dirty="0" smtClean="0">
                <a:solidFill>
                  <a:srgbClr val="4BACC6">
                    <a:lumMod val="75000"/>
                  </a:srgbClr>
                </a:solidFill>
              </a:rPr>
              <a:t>3 ► Mai 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</a:rPr>
              <a:t>à </a:t>
            </a:r>
            <a:r>
              <a:rPr lang="fr-FR" sz="2800" b="1" dirty="0" smtClean="0">
                <a:solidFill>
                  <a:srgbClr val="4BACC6">
                    <a:lumMod val="75000"/>
                  </a:srgbClr>
                </a:solidFill>
              </a:rPr>
              <a:t>juillet </a:t>
            </a:r>
            <a:r>
              <a:rPr lang="fr-FR" sz="2800" b="1" dirty="0">
                <a:solidFill>
                  <a:srgbClr val="4BACC6">
                    <a:lumMod val="75000"/>
                  </a:srgbClr>
                </a:solidFill>
              </a:rPr>
              <a:t>: je reçois des </a:t>
            </a:r>
            <a:r>
              <a:rPr lang="fr-FR" sz="2800" b="1" dirty="0" smtClean="0">
                <a:solidFill>
                  <a:srgbClr val="4BACC6">
                    <a:lumMod val="75000"/>
                  </a:srgbClr>
                </a:solidFill>
              </a:rPr>
              <a:t>réponses</a:t>
            </a:r>
            <a:endParaRPr lang="fr-FR" sz="2800" b="1" dirty="0">
              <a:solidFill>
                <a:srgbClr val="4BACC6">
                  <a:lumMod val="75000"/>
                </a:srgbClr>
              </a:solidFill>
            </a:endParaRP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800" u="sng" dirty="0">
                <a:solidFill>
                  <a:srgbClr val="7030A0"/>
                </a:solidFill>
              </a:rPr>
              <a:t>m</a:t>
            </a:r>
            <a:r>
              <a:rPr lang="fr-FR" sz="2800" u="sng" dirty="0" smtClean="0">
                <a:solidFill>
                  <a:srgbClr val="7030A0"/>
                </a:solidFill>
              </a:rPr>
              <a:t>i- </a:t>
            </a:r>
            <a:r>
              <a:rPr lang="fr-FR" sz="2800" u="sng" dirty="0">
                <a:solidFill>
                  <a:srgbClr val="7030A0"/>
                </a:solidFill>
              </a:rPr>
              <a:t>mai, </a:t>
            </a:r>
            <a:r>
              <a:rPr lang="fr-FR" sz="2800" dirty="0">
                <a:solidFill>
                  <a:srgbClr val="7030A0"/>
                </a:solidFill>
              </a:rPr>
              <a:t>je reçois des propositions </a:t>
            </a:r>
            <a:r>
              <a:rPr lang="fr-FR" sz="2800" dirty="0" smtClean="0">
                <a:solidFill>
                  <a:srgbClr val="7030A0"/>
                </a:solidFill>
              </a:rPr>
              <a:t>et y réponds dans </a:t>
            </a:r>
            <a:r>
              <a:rPr lang="fr-FR" sz="2800" dirty="0">
                <a:solidFill>
                  <a:srgbClr val="7030A0"/>
                </a:solidFill>
              </a:rPr>
              <a:t>les délais </a:t>
            </a:r>
            <a:r>
              <a:rPr lang="fr-FR" sz="2800" dirty="0" smtClean="0">
                <a:solidFill>
                  <a:srgbClr val="7030A0"/>
                </a:solidFill>
              </a:rPr>
              <a:t>indiqués</a:t>
            </a:r>
            <a:endParaRPr lang="fr-FR" sz="2800" dirty="0">
              <a:solidFill>
                <a:srgbClr val="7030A0"/>
              </a:solidFill>
            </a:endParaRP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800" u="sng" dirty="0" smtClean="0">
                <a:solidFill>
                  <a:srgbClr val="7030A0"/>
                </a:solidFill>
              </a:rPr>
              <a:t>17-24juin,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>
                <a:solidFill>
                  <a:srgbClr val="7030A0"/>
                </a:solidFill>
              </a:rPr>
              <a:t>la procédure est </a:t>
            </a:r>
            <a:r>
              <a:rPr lang="fr-FR" sz="2800" dirty="0" smtClean="0">
                <a:solidFill>
                  <a:srgbClr val="7030A0"/>
                </a:solidFill>
              </a:rPr>
              <a:t>suspendue : </a:t>
            </a:r>
            <a:r>
              <a:rPr lang="fr-FR" sz="2800" dirty="0">
                <a:solidFill>
                  <a:srgbClr val="7030A0"/>
                </a:solidFill>
              </a:rPr>
              <a:t>je passe le </a:t>
            </a:r>
            <a:r>
              <a:rPr lang="fr-FR" sz="2800" dirty="0" smtClean="0">
                <a:solidFill>
                  <a:srgbClr val="7030A0"/>
                </a:solidFill>
              </a:rPr>
              <a:t>bac</a:t>
            </a: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800" u="sng" dirty="0" smtClean="0">
                <a:solidFill>
                  <a:srgbClr val="7030A0"/>
                </a:solidFill>
              </a:rPr>
              <a:t>5 juillet, </a:t>
            </a:r>
            <a:r>
              <a:rPr lang="fr-FR" sz="2800" dirty="0" smtClean="0">
                <a:solidFill>
                  <a:srgbClr val="7030A0"/>
                </a:solidFill>
              </a:rPr>
              <a:t>résultats du bac</a:t>
            </a:r>
          </a:p>
          <a:p>
            <a:pPr marL="1371600" lvl="2" indent="-457200">
              <a:spcAft>
                <a:spcPts val="1200"/>
              </a:spcAft>
              <a:buFont typeface="Calibri" panose="020F0502020204030204" pitchFamily="34" charset="0"/>
              <a:buChar char="↘"/>
            </a:pPr>
            <a:r>
              <a:rPr lang="fr-FR" sz="2800" u="sng" dirty="0">
                <a:solidFill>
                  <a:srgbClr val="7030A0"/>
                </a:solidFill>
              </a:rPr>
              <a:t>a</a:t>
            </a:r>
            <a:r>
              <a:rPr lang="fr-FR" sz="2800" u="sng" dirty="0" smtClean="0">
                <a:solidFill>
                  <a:srgbClr val="7030A0"/>
                </a:solidFill>
              </a:rPr>
              <a:t>vant fin juillet, </a:t>
            </a:r>
            <a:r>
              <a:rPr lang="fr-FR" sz="2800" dirty="0" smtClean="0">
                <a:solidFill>
                  <a:srgbClr val="7030A0"/>
                </a:solidFill>
              </a:rPr>
              <a:t>je confirme mon inscription dans la formation de mon choix</a:t>
            </a:r>
          </a:p>
          <a:p>
            <a:pPr marL="84138" lvl="2"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953735"/>
                </a:solidFill>
              </a:rPr>
              <a:t>►</a:t>
            </a:r>
            <a:r>
              <a:rPr lang="fr-FR" sz="2400" b="1" dirty="0" smtClean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fr-FR" sz="2400" dirty="0" smtClean="0">
                <a:solidFill>
                  <a:srgbClr val="953735"/>
                </a:solidFill>
              </a:rPr>
              <a:t>de mai à septembre, si je n’ai pas de proposition, je demande une aide de mon lycée</a:t>
            </a:r>
            <a:r>
              <a:rPr lang="fr-FR" sz="2400" dirty="0">
                <a:solidFill>
                  <a:srgbClr val="953735"/>
                </a:solidFill>
              </a:rPr>
              <a:t> </a:t>
            </a:r>
            <a:r>
              <a:rPr lang="fr-FR" sz="2400" dirty="0" smtClean="0">
                <a:solidFill>
                  <a:srgbClr val="953735"/>
                </a:solidFill>
              </a:rPr>
              <a:t>ou du rectorat</a:t>
            </a:r>
            <a:endParaRPr lang="fr-FR" sz="2400" dirty="0">
              <a:solidFill>
                <a:srgbClr val="953735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50" y="754671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277018" y="1106020"/>
            <a:ext cx="8643462" cy="5250330"/>
          </a:xfr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rgbClr val="00B0F0"/>
                </a:solidFill>
              </a:rPr>
              <a:t>	</a:t>
            </a:r>
          </a:p>
          <a:p>
            <a:pPr marL="0" indent="0">
              <a:buNone/>
            </a:pPr>
            <a:endParaRPr lang="fr-FR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11200" b="1" dirty="0" smtClean="0">
                <a:solidFill>
                  <a:schemeClr val="accent5">
                    <a:lumMod val="75000"/>
                  </a:schemeClr>
                </a:solidFill>
              </a:rPr>
              <a:t>►  fin juin à mi-septembre : phase complémentaire</a:t>
            </a:r>
            <a:endParaRPr lang="fr-FR" sz="1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fr-FR" sz="11200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fr-FR" sz="11200" b="1" dirty="0"/>
          </a:p>
          <a:p>
            <a:pPr marL="1371600" lvl="2" indent="-4572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11200" dirty="0" smtClean="0">
                <a:solidFill>
                  <a:srgbClr val="7030A0"/>
                </a:solidFill>
              </a:rPr>
              <a:t>Si je n’ai pas reçu de proposition, je peux formuler de nouveaux</a:t>
            </a:r>
            <a:r>
              <a:rPr lang="fr-FR" sz="11200" b="1" dirty="0">
                <a:solidFill>
                  <a:srgbClr val="7030A0"/>
                </a:solidFill>
              </a:rPr>
              <a:t> </a:t>
            </a:r>
            <a:r>
              <a:rPr lang="fr-FR" sz="11200" b="1" dirty="0" smtClean="0">
                <a:solidFill>
                  <a:srgbClr val="7030A0"/>
                </a:solidFill>
              </a:rPr>
              <a:t> </a:t>
            </a:r>
            <a:r>
              <a:rPr lang="fr-FR" sz="11200" dirty="0" smtClean="0">
                <a:solidFill>
                  <a:srgbClr val="7030A0"/>
                </a:solidFill>
              </a:rPr>
              <a:t>vœux. 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fr-FR" sz="11200" dirty="0" smtClean="0">
              <a:solidFill>
                <a:srgbClr val="7030A0"/>
              </a:solidFill>
            </a:endParaRPr>
          </a:p>
          <a:p>
            <a:pPr marL="1371600" lvl="2" indent="-457200">
              <a:lnSpc>
                <a:spcPct val="120000"/>
              </a:lnSpc>
              <a:buFont typeface="Calibri" panose="020F0502020204030204" pitchFamily="34" charset="0"/>
              <a:buChar char="↘"/>
            </a:pPr>
            <a:r>
              <a:rPr lang="fr-FR" sz="11200" dirty="0" smtClean="0">
                <a:solidFill>
                  <a:srgbClr val="7030A0"/>
                </a:solidFill>
              </a:rPr>
              <a:t>Je peux bénéficier de l’accompagnement de la commission d’accès à l’enseignement supérieur de mon </a:t>
            </a:r>
            <a:r>
              <a:rPr lang="fr-FR" sz="11200" dirty="0" err="1" smtClean="0">
                <a:solidFill>
                  <a:srgbClr val="7030A0"/>
                </a:solidFill>
              </a:rPr>
              <a:t>académie.</a:t>
            </a:r>
            <a:r>
              <a:rPr lang="fr-FR" sz="800" dirty="0" err="1" smtClean="0"/>
              <a:t>personnalisé</a:t>
            </a:r>
            <a:endParaRPr lang="fr-FR" sz="11200" dirty="0" smtClean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20000"/>
              </a:lnSpc>
              <a:buFont typeface="Calibri" panose="020F0502020204030204" pitchFamily="34" charset="0"/>
              <a:buChar char="↘"/>
            </a:pPr>
            <a:endParaRPr lang="fr-FR" sz="11200" dirty="0"/>
          </a:p>
          <a:p>
            <a:pPr lvl="0">
              <a:lnSpc>
                <a:spcPct val="120000"/>
              </a:lnSpc>
            </a:pPr>
            <a:endParaRPr lang="fr-FR" sz="11200" dirty="0"/>
          </a:p>
          <a:p>
            <a:pPr marL="1371600" lvl="2" indent="-457200">
              <a:buFont typeface="Calibri" panose="020F0502020204030204" pitchFamily="34" charset="0"/>
              <a:buChar char="↘"/>
            </a:pPr>
            <a:endParaRPr lang="fr-FR" sz="11200" dirty="0"/>
          </a:p>
          <a:p>
            <a:pPr marL="914400" lvl="2" indent="0">
              <a:buNone/>
            </a:pPr>
            <a:r>
              <a:rPr lang="fr-FR" sz="11200" dirty="0"/>
              <a:t>												</a:t>
            </a:r>
          </a:p>
          <a:p>
            <a:endParaRPr lang="fr-FR" sz="11200" i="1" dirty="0"/>
          </a:p>
        </p:txBody>
      </p:sp>
      <p:sp>
        <p:nvSpPr>
          <p:cNvPr id="2" name="Rectangle 1"/>
          <p:cNvSpPr/>
          <p:nvPr/>
        </p:nvSpPr>
        <p:spPr>
          <a:xfrm>
            <a:off x="7092013" y="224119"/>
            <a:ext cx="144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2400" dirty="0" smtClean="0">
                <a:solidFill>
                  <a:prstClr val="white"/>
                </a:solidFill>
              </a:rPr>
              <a:t>calendrier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37" y="5995987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B813-3BA4-4556-8DE1-70EC33C0A2F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786932"/>
            <a:ext cx="2552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95986"/>
            <a:ext cx="360363" cy="360363"/>
          </a:xfrm>
          <a:prstGeom prst="rect">
            <a:avLst/>
          </a:prstGeom>
          <a:solidFill>
            <a:srgbClr val="EB6A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363" y="6492875"/>
            <a:ext cx="2133600" cy="365125"/>
          </a:xfrm>
        </p:spPr>
        <p:txBody>
          <a:bodyPr/>
          <a:lstStyle/>
          <a:p>
            <a:fld id="{A5A5915B-9612-43E4-8A4F-21D72BF5C6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13/12/2018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624319" y="6468745"/>
            <a:ext cx="2133600" cy="365125"/>
          </a:xfrm>
        </p:spPr>
        <p:txBody>
          <a:bodyPr/>
          <a:lstStyle/>
          <a:p>
            <a:fld id="{AC08A82B-8F97-FE4A-B5D9-C83A6F6A90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704578" y="454952"/>
            <a:ext cx="8053341" cy="5793448"/>
            <a:chOff x="704578" y="454952"/>
            <a:chExt cx="8053341" cy="5793448"/>
          </a:xfrm>
        </p:grpSpPr>
        <p:sp>
          <p:nvSpPr>
            <p:cNvPr id="2" name="Rectangle 1"/>
            <p:cNvSpPr/>
            <p:nvPr/>
          </p:nvSpPr>
          <p:spPr>
            <a:xfrm>
              <a:off x="2682240" y="454952"/>
              <a:ext cx="60756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2400" i="1" dirty="0" smtClean="0">
                  <a:solidFill>
                    <a:prstClr val="white"/>
                  </a:solidFill>
                </a:rPr>
                <a:t>5 </a:t>
              </a:r>
              <a:r>
                <a:rPr lang="fr-FR" sz="2400" i="1" cap="all" dirty="0" smtClean="0">
                  <a:solidFill>
                    <a:prstClr val="white"/>
                  </a:solidFill>
                </a:rPr>
                <a:t>étapes pour préparer son orientation</a:t>
              </a:r>
              <a:endParaRPr lang="fr-FR" sz="2400" i="1" cap="all" dirty="0">
                <a:solidFill>
                  <a:prstClr val="white"/>
                </a:solidFill>
              </a:endParaRPr>
            </a:p>
          </p:txBody>
        </p:sp>
        <p:pic>
          <p:nvPicPr>
            <p:cNvPr id="3074" name="Picture 2" descr="C:\Users\faveur\Desktop\terminal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78" y="1085014"/>
              <a:ext cx="8053341" cy="516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2682240" y="6398498"/>
            <a:ext cx="6075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hlinkClick r:id="rId4"/>
              </a:rPr>
              <a:t>www.Terminales2018-2019.fr</a:t>
            </a:r>
            <a:endParaRPr lang="fr-FR" sz="2400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/>
        </p:nvSpPr>
        <p:spPr bwMode="auto">
          <a:xfrm>
            <a:off x="2015743" y="208082"/>
            <a:ext cx="6572250" cy="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Où vont les bacs S  ?</a:t>
            </a:r>
            <a:endParaRPr kumimoji="0" lang="fr-FR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 Bold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FFDA-2896-404B-8AB7-A2AA59828C02}" type="datetime1">
              <a:rPr lang="fr-FR" smtClean="0"/>
              <a:t>13/12/2018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1303"/>
            <a:ext cx="6835393" cy="5394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9251" y="1123121"/>
            <a:ext cx="5033533" cy="576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4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llipse 60"/>
          <p:cNvSpPr/>
          <p:nvPr/>
        </p:nvSpPr>
        <p:spPr>
          <a:xfrm>
            <a:off x="538146" y="3317636"/>
            <a:ext cx="1728797" cy="79886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Autre écoles spécialisées*</a:t>
            </a:r>
            <a:endParaRPr lang="fr-FR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30226" y="152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</a:rPr>
              <a:t>Après le bac S ►  Les filières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39849" y="3338557"/>
            <a:ext cx="1205077" cy="329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 b="1" dirty="0" smtClean="0">
              <a:solidFill>
                <a:schemeClr val="bg1"/>
              </a:solidFill>
              <a:latin typeface="Helvetica Neue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37065" y="5085945"/>
            <a:ext cx="1087439" cy="373370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L3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37064" y="3341282"/>
            <a:ext cx="1077915" cy="33178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200000"/>
              </a:lnSpc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D2</a:t>
            </a:r>
            <a:endParaRPr lang="fr-FR" sz="1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sz="1200" dirty="0" smtClean="0">
                <a:solidFill>
                  <a:schemeClr val="lt1"/>
                </a:solidFill>
                <a:latin typeface="Helvetica Neue"/>
              </a:rPr>
              <a:t> </a:t>
            </a:r>
            <a:endParaRPr lang="fr-FR" sz="1200" dirty="0">
              <a:solidFill>
                <a:schemeClr val="lt1"/>
              </a:solidFill>
              <a:latin typeface="Helvetica Neue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37066" y="3755620"/>
            <a:ext cx="1073151" cy="346075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0" algn="ctr">
              <a:lnSpc>
                <a:spcPct val="250000"/>
              </a:lnSpc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D1</a:t>
            </a:r>
            <a:endParaRPr lang="fr-FR" sz="1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sz="1200" dirty="0">
              <a:solidFill>
                <a:schemeClr val="lt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37066" y="4202873"/>
            <a:ext cx="1073151" cy="344553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M2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37065" y="4648260"/>
            <a:ext cx="1074930" cy="324465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</a:rPr>
              <a:t>M1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37064" y="2939079"/>
            <a:ext cx="1073154" cy="319654"/>
          </a:xfrm>
          <a:prstGeom prst="rect">
            <a:avLst/>
          </a:prstGeom>
          <a:solidFill>
            <a:srgbClr val="EF7D0B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lt1"/>
                </a:solidFill>
                <a:latin typeface="Helvetica Neue"/>
              </a:rPr>
              <a:t>D3</a:t>
            </a:r>
          </a:p>
          <a:p>
            <a:pPr algn="ctr" eaLnBrk="1" hangingPunct="1">
              <a:defRPr/>
            </a:pPr>
            <a:endParaRPr lang="fr-FR" sz="1100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sz="110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fr-FR" sz="1100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sz="110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fr-FR" sz="1100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sz="110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fr-FR" sz="1100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sz="110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fr-FR" sz="1100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endParaRPr lang="fr-FR" sz="110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fr-FR" sz="1100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 eaLnBrk="1" hangingPunct="1">
              <a:defRPr/>
            </a:pPr>
            <a:r>
              <a:rPr lang="fr-FR" sz="1100" dirty="0" smtClean="0">
                <a:solidFill>
                  <a:schemeClr val="lt1"/>
                </a:solidFill>
                <a:latin typeface="+mn-lt"/>
                <a:ea typeface="+mn-ea"/>
              </a:rPr>
              <a:t>D3</a:t>
            </a:r>
            <a:endParaRPr lang="fr-FR" sz="11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880990" y="4045726"/>
            <a:ext cx="563563" cy="211137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>
                <a:solidFill>
                  <a:schemeClr val="accent1"/>
                </a:solidFill>
                <a:latin typeface="Arial Narrow"/>
                <a:ea typeface="+mn-ea"/>
              </a:rPr>
              <a:t>Master</a:t>
            </a:r>
          </a:p>
        </p:txBody>
      </p:sp>
      <p:sp>
        <p:nvSpPr>
          <p:cNvPr id="25" name="Ellipse 24"/>
          <p:cNvSpPr/>
          <p:nvPr/>
        </p:nvSpPr>
        <p:spPr>
          <a:xfrm>
            <a:off x="6091206" y="3917994"/>
            <a:ext cx="133350" cy="177800"/>
          </a:xfrm>
          <a:prstGeom prst="ellipse">
            <a:avLst/>
          </a:prstGeom>
          <a:noFill/>
          <a:ln w="31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479466" y="4471888"/>
            <a:ext cx="503237" cy="0"/>
          </a:xfrm>
          <a:prstGeom prst="straightConnector1">
            <a:avLst/>
          </a:prstGeom>
          <a:ln w="31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965794" y="4006894"/>
            <a:ext cx="504825" cy="0"/>
          </a:xfrm>
          <a:prstGeom prst="straightConnector1">
            <a:avLst/>
          </a:prstGeom>
          <a:ln w="31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8511" y="5117322"/>
            <a:ext cx="323850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0099" y="5600715"/>
            <a:ext cx="322262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8511" y="3793284"/>
            <a:ext cx="323850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8511" y="4653464"/>
            <a:ext cx="323850" cy="220663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8511" y="4217278"/>
            <a:ext cx="323850" cy="220662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5197" y="3366146"/>
            <a:ext cx="323850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7247" y="2978935"/>
            <a:ext cx="323850" cy="220662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69141" y="4901920"/>
            <a:ext cx="786442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accent1"/>
                </a:solidFill>
                <a:latin typeface="Arial Narrow"/>
                <a:ea typeface="+mn-ea"/>
              </a:rPr>
              <a:t>Licence</a:t>
            </a:r>
            <a:endParaRPr lang="fr-FR" sz="1000" b="1" dirty="0">
              <a:solidFill>
                <a:schemeClr val="accent1"/>
              </a:solidFill>
              <a:latin typeface="Arial Narrow"/>
              <a:ea typeface="+mn-e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637066" y="5555812"/>
            <a:ext cx="1090614" cy="334995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L2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37066" y="5987304"/>
            <a:ext cx="1090613" cy="31307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L1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8041" y="6089801"/>
            <a:ext cx="322262" cy="222250"/>
          </a:xfrm>
          <a:prstGeom prst="rect">
            <a:avLst/>
          </a:prstGeom>
          <a:solidFill>
            <a:srgbClr val="BC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69504" y="5105300"/>
            <a:ext cx="1116680" cy="323413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endParaRPr lang="fr-FR" sz="1400" dirty="0">
              <a:solidFill>
                <a:schemeClr val="lt1"/>
              </a:solidFill>
              <a:latin typeface="Helvetica Neue"/>
              <a:ea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58691" y="4921701"/>
            <a:ext cx="647700" cy="27622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accent1"/>
                </a:solidFill>
                <a:latin typeface="Arial Narrow"/>
                <a:ea typeface="+mn-ea"/>
              </a:rPr>
              <a:t>L pro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626195" y="2007563"/>
            <a:ext cx="1073154" cy="33178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D5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637064" y="2431160"/>
            <a:ext cx="1073154" cy="331788"/>
          </a:xfrm>
          <a:prstGeom prst="rect">
            <a:avLst/>
          </a:prstGeom>
          <a:solidFill>
            <a:srgbClr val="EF7D0B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D4</a:t>
            </a:r>
            <a:endParaRPr lang="fr-FR" sz="1000" b="1" dirty="0">
              <a:solidFill>
                <a:schemeClr val="l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855546" y="2718615"/>
            <a:ext cx="641350" cy="263780"/>
          </a:xfrm>
          <a:prstGeom prst="rect">
            <a:avLst/>
          </a:prstGeom>
          <a:solidFill>
            <a:srgbClr val="BFBFBF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>
                <a:solidFill>
                  <a:schemeClr val="accent1"/>
                </a:solidFill>
                <a:latin typeface="Arial Narrow"/>
                <a:ea typeface="+mn-ea"/>
              </a:rPr>
              <a:t>Doctorat</a:t>
            </a:r>
          </a:p>
        </p:txBody>
      </p:sp>
      <p:sp>
        <p:nvSpPr>
          <p:cNvPr id="44" name="Triangle isocèle 43"/>
          <p:cNvSpPr/>
          <p:nvPr/>
        </p:nvSpPr>
        <p:spPr>
          <a:xfrm>
            <a:off x="277247" y="2679090"/>
            <a:ext cx="308947" cy="210572"/>
          </a:xfrm>
          <a:prstGeom prst="triangle">
            <a:avLst/>
          </a:prstGeom>
          <a:solidFill>
            <a:srgbClr val="BC90B0"/>
          </a:solidFill>
          <a:ln>
            <a:solidFill>
              <a:srgbClr val="91AB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Triangle isocèle 44"/>
          <p:cNvSpPr/>
          <p:nvPr/>
        </p:nvSpPr>
        <p:spPr>
          <a:xfrm>
            <a:off x="288511" y="2367458"/>
            <a:ext cx="308947" cy="210572"/>
          </a:xfrm>
          <a:prstGeom prst="triangle">
            <a:avLst/>
          </a:prstGeom>
          <a:solidFill>
            <a:srgbClr val="BC90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24838" y="3753149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sz="1800" dirty="0">
              <a:solidFill>
                <a:srgbClr val="FFFFF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24838" y="4205157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738770" y="4677960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4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738770" y="5120567"/>
            <a:ext cx="1206157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3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396900" y="5577197"/>
            <a:ext cx="543940" cy="331967"/>
          </a:xfrm>
          <a:prstGeom prst="rect">
            <a:avLst/>
          </a:prstGeom>
          <a:solidFill>
            <a:srgbClr val="FFFF0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395770" y="6024383"/>
            <a:ext cx="545070" cy="331967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1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79452" y="5955134"/>
            <a:ext cx="506058" cy="336654"/>
          </a:xfrm>
          <a:prstGeom prst="rect">
            <a:avLst/>
          </a:prstGeom>
          <a:solidFill>
            <a:srgbClr val="FFFF0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1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58398" y="4626293"/>
            <a:ext cx="1200305" cy="3373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55472" y="4180974"/>
            <a:ext cx="1206157" cy="3366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5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52546" y="5071612"/>
            <a:ext cx="1206157" cy="3358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52547" y="5508652"/>
            <a:ext cx="559868" cy="336654"/>
          </a:xfrm>
          <a:prstGeom prst="rect">
            <a:avLst/>
          </a:prstGeom>
          <a:solidFill>
            <a:srgbClr val="FFFF0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2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976722" y="3972515"/>
            <a:ext cx="764145" cy="290207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chemeClr val="accent1"/>
                </a:solidFill>
                <a:latin typeface="Arial Narrow" pitchFamily="34" charset="0"/>
              </a:rPr>
              <a:t>Diplôme d’ingénieur</a:t>
            </a:r>
          </a:p>
        </p:txBody>
      </p:sp>
      <p:sp>
        <p:nvSpPr>
          <p:cNvPr id="62" name="Ellipse 61"/>
          <p:cNvSpPr/>
          <p:nvPr/>
        </p:nvSpPr>
        <p:spPr>
          <a:xfrm>
            <a:off x="3884271" y="4245726"/>
            <a:ext cx="1396539" cy="636961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dirty="0">
                <a:solidFill>
                  <a:srgbClr val="FFFFFF"/>
                </a:solidFill>
                <a:latin typeface="Arial Narrow" panose="020B0606020202030204" pitchFamily="34" charset="0"/>
              </a:rPr>
              <a:t>BTS </a:t>
            </a:r>
            <a:r>
              <a:rPr lang="fr-FR" altLang="fr-FR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DUT</a:t>
            </a:r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5569898" y="2560094"/>
            <a:ext cx="1508499" cy="63696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Bold"/>
              </a:rPr>
              <a:t>École </a:t>
            </a:r>
            <a:r>
              <a:rPr lang="fr-FR" sz="1400" dirty="0" smtClean="0">
                <a:solidFill>
                  <a:schemeClr val="bg1"/>
                </a:solidFill>
                <a:latin typeface="Arial Bold"/>
              </a:rPr>
              <a:t>d’ingénieur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738721" y="5577197"/>
            <a:ext cx="558910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2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757307" y="6013534"/>
            <a:ext cx="540324" cy="3366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1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420913" y="5510240"/>
            <a:ext cx="523264" cy="3366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fr-FR" altLang="fr-FR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402545" y="5958524"/>
            <a:ext cx="541631" cy="3366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1</a:t>
            </a:r>
            <a:endParaRPr lang="fr-FR" altLang="fr-FR" sz="1000" b="1" dirty="0">
              <a:solidFill>
                <a:schemeClr val="bg1"/>
              </a:solidFill>
              <a:latin typeface="Arial Narrow" panose="020B0606020202030204" pitchFamily="34" charset="0"/>
              <a:ea typeface="+mn-ea"/>
            </a:endParaRPr>
          </a:p>
        </p:txBody>
      </p:sp>
      <p:cxnSp>
        <p:nvCxnSpPr>
          <p:cNvPr id="68" name="Connecteur en angle 67"/>
          <p:cNvCxnSpPr>
            <a:stCxn id="50" idx="3"/>
          </p:cNvCxnSpPr>
          <p:nvPr/>
        </p:nvCxnSpPr>
        <p:spPr>
          <a:xfrm flipV="1">
            <a:off x="6940840" y="5278199"/>
            <a:ext cx="701148" cy="464982"/>
          </a:xfrm>
          <a:prstGeom prst="bentConnector3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>
            <a:stCxn id="50" idx="3"/>
          </p:cNvCxnSpPr>
          <p:nvPr/>
        </p:nvCxnSpPr>
        <p:spPr>
          <a:xfrm>
            <a:off x="6940840" y="5743181"/>
            <a:ext cx="695713" cy="109891"/>
          </a:xfrm>
          <a:prstGeom prst="bentConnector3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150392" y="5156900"/>
            <a:ext cx="545070" cy="314852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Prépa </a:t>
            </a:r>
            <a:r>
              <a:rPr lang="fr-FR" altLang="fr-FR" sz="11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ATS</a:t>
            </a:r>
            <a:endParaRPr lang="fr-FR" altLang="fr-FR" sz="1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3" name="Connecteur en angle 99"/>
          <p:cNvCxnSpPr/>
          <p:nvPr/>
        </p:nvCxnSpPr>
        <p:spPr>
          <a:xfrm>
            <a:off x="5086184" y="5134654"/>
            <a:ext cx="724006" cy="0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99"/>
          <p:cNvCxnSpPr/>
          <p:nvPr/>
        </p:nvCxnSpPr>
        <p:spPr>
          <a:xfrm flipH="1">
            <a:off x="6811529" y="5142344"/>
            <a:ext cx="814666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74"/>
          <p:cNvCxnSpPr/>
          <p:nvPr/>
        </p:nvCxnSpPr>
        <p:spPr>
          <a:xfrm rot="5400000" flipH="1" flipV="1">
            <a:off x="5008072" y="5442958"/>
            <a:ext cx="288924" cy="13269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9-8B66-4E87-81F4-2753D1A2D8B3}" type="datetime1">
              <a:rPr lang="fr-FR" smtClean="0"/>
              <a:t>13/12/2018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A82B-8F97-FE4A-B5D9-C83A6F6A901E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en angle 4"/>
          <p:cNvCxnSpPr>
            <a:stCxn id="99" idx="3"/>
          </p:cNvCxnSpPr>
          <p:nvPr/>
        </p:nvCxnSpPr>
        <p:spPr>
          <a:xfrm flipV="1">
            <a:off x="5073025" y="5523317"/>
            <a:ext cx="848247" cy="319646"/>
          </a:xfrm>
          <a:prstGeom prst="bentConnector3">
            <a:avLst>
              <a:gd name="adj1" fmla="val 50000"/>
            </a:avLst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609647" y="3302910"/>
            <a:ext cx="1205077" cy="329714"/>
          </a:xfrm>
          <a:prstGeom prst="rect">
            <a:avLst/>
          </a:prstGeom>
          <a:solidFill>
            <a:srgbClr val="62BCE9">
              <a:lumMod val="40000"/>
              <a:lumOff val="6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MS PGothic" pitchFamily="34" charset="-128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2961004" y="3882347"/>
            <a:ext cx="133350" cy="177800"/>
          </a:xfrm>
          <a:prstGeom prst="ellipse">
            <a:avLst/>
          </a:prstGeom>
          <a:noFill/>
          <a:ln w="3175" cap="flat" cmpd="sng" algn="ctr">
            <a:solidFill>
              <a:srgbClr val="00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</a:t>
            </a:r>
          </a:p>
        </p:txBody>
      </p:sp>
      <p:cxnSp>
        <p:nvCxnSpPr>
          <p:cNvPr id="78" name="Connecteur droit avec flèche 77"/>
          <p:cNvCxnSpPr/>
          <p:nvPr/>
        </p:nvCxnSpPr>
        <p:spPr>
          <a:xfrm flipH="1">
            <a:off x="2835592" y="3971247"/>
            <a:ext cx="504825" cy="0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94636" y="3717502"/>
            <a:ext cx="1206157" cy="336654"/>
          </a:xfrm>
          <a:prstGeom prst="rect">
            <a:avLst/>
          </a:prstGeom>
          <a:solidFill>
            <a:srgbClr val="62BCE9">
              <a:lumMod val="40000"/>
              <a:lumOff val="6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MS PGothic" pitchFamily="34" charset="-128"/>
              </a:rPr>
              <a:t>6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94636" y="4169510"/>
            <a:ext cx="1206157" cy="336654"/>
          </a:xfrm>
          <a:prstGeom prst="rect">
            <a:avLst/>
          </a:prstGeom>
          <a:solidFill>
            <a:srgbClr val="62BCE9">
              <a:lumMod val="40000"/>
              <a:lumOff val="6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601253" y="4620986"/>
            <a:ext cx="1206157" cy="336654"/>
          </a:xfrm>
          <a:prstGeom prst="rect">
            <a:avLst/>
          </a:prstGeom>
          <a:solidFill>
            <a:srgbClr val="62BCE9">
              <a:lumMod val="40000"/>
              <a:lumOff val="6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2608568" y="5084920"/>
            <a:ext cx="1206157" cy="336654"/>
          </a:xfrm>
          <a:prstGeom prst="rect">
            <a:avLst/>
          </a:prstGeom>
          <a:solidFill>
            <a:srgbClr val="62BCE9">
              <a:lumMod val="40000"/>
              <a:lumOff val="6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fr-FR" altLang="fr-F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fr-FR" altLang="fr-F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218212" y="5557046"/>
            <a:ext cx="602295" cy="331967"/>
          </a:xfrm>
          <a:prstGeom prst="rect">
            <a:avLst/>
          </a:prstGeom>
          <a:solidFill>
            <a:srgbClr val="1782BF">
              <a:lumMod val="20000"/>
              <a:lumOff val="8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218212" y="5985814"/>
            <a:ext cx="601166" cy="331967"/>
          </a:xfrm>
          <a:prstGeom prst="rect">
            <a:avLst/>
          </a:prstGeom>
          <a:solidFill>
            <a:srgbClr val="073779">
              <a:lumMod val="20000"/>
              <a:lumOff val="80000"/>
            </a:srgbClr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fr-FR" alt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846521" y="3936868"/>
            <a:ext cx="730250" cy="290207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FFFFFF"/>
                </a:solidFill>
                <a:latin typeface="Arial Narrow" pitchFamily="34" charset="0"/>
              </a:rPr>
              <a:t>Commerce*</a:t>
            </a:r>
          </a:p>
        </p:txBody>
      </p:sp>
      <p:sp>
        <p:nvSpPr>
          <p:cNvPr id="86" name="Ellipse 85"/>
          <p:cNvSpPr/>
          <p:nvPr/>
        </p:nvSpPr>
        <p:spPr>
          <a:xfrm>
            <a:off x="2506933" y="2636315"/>
            <a:ext cx="1381562" cy="563282"/>
          </a:xfrm>
          <a:prstGeom prst="ellipse">
            <a:avLst/>
          </a:prstGeom>
          <a:solidFill>
            <a:srgbClr val="1782B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École de commerce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846521" y="3231099"/>
            <a:ext cx="654050" cy="220662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 dirty="0" smtClean="0">
                <a:solidFill>
                  <a:srgbClr val="FFFFFF"/>
                </a:solidFill>
                <a:latin typeface="Arial Narrow" pitchFamily="34" charset="0"/>
              </a:rPr>
              <a:t>MS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2595290" y="5558840"/>
            <a:ext cx="623576" cy="331967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defRPr/>
            </a:pPr>
            <a:r>
              <a:rPr lang="fr-FR" altLang="fr-FR" sz="1100" b="1" kern="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Prépa </a:t>
            </a:r>
            <a:r>
              <a:rPr lang="fr-FR" altLang="fr-FR" sz="1100" b="1" kern="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</a:t>
            </a:r>
            <a:endParaRPr lang="fr-FR" altLang="fr-FR" sz="1100" b="1" kern="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604435" y="5987304"/>
            <a:ext cx="605287" cy="331967"/>
          </a:xfrm>
          <a:prstGeom prst="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defRPr/>
            </a:pPr>
            <a:r>
              <a:rPr lang="fr-FR" altLang="fr-FR" sz="1100" b="1" kern="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Prépa 1</a:t>
            </a:r>
          </a:p>
        </p:txBody>
      </p:sp>
      <p:sp>
        <p:nvSpPr>
          <p:cNvPr id="90" name="Ellipse 89"/>
          <p:cNvSpPr/>
          <p:nvPr/>
        </p:nvSpPr>
        <p:spPr>
          <a:xfrm>
            <a:off x="6256108" y="1049944"/>
            <a:ext cx="2436812" cy="1131785"/>
          </a:xfrm>
          <a:prstGeom prst="ellipse">
            <a:avLst/>
          </a:prstGeom>
          <a:solidFill>
            <a:srgbClr val="EB66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UNIVERSITÉ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/>
            </a:r>
            <a:b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</a:b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biologie,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chimie,informatique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mathématiques,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physique, ingénieur,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staps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843150" y="589250"/>
            <a:ext cx="518533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BT/ </a:t>
            </a:r>
            <a:r>
              <a:rPr lang="fr-FR" altLang="fr-FR" sz="1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BTS 2</a:t>
            </a:r>
            <a:endParaRPr lang="fr-FR" altLang="fr-FR" sz="1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fr-FR" altLang="fr-FR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</a:t>
            </a:r>
            <a:endParaRPr lang="fr-FR" altLang="fr-FR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541335" y="6034942"/>
            <a:ext cx="518533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fr-FR" altLang="fr-FR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1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BTS 1</a:t>
            </a:r>
            <a:endParaRPr lang="fr-FR" altLang="fr-FR" sz="1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endParaRPr lang="fr-FR" altLang="fr-FR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567651" y="5364189"/>
            <a:ext cx="492217" cy="288925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accent1"/>
                </a:solidFill>
                <a:latin typeface="Arial Narrow"/>
                <a:ea typeface="+mn-ea"/>
              </a:rPr>
              <a:t>BTS</a:t>
            </a:r>
            <a:endParaRPr lang="fr-FR" sz="1000" b="1" dirty="0">
              <a:solidFill>
                <a:schemeClr val="accent1"/>
              </a:solidFill>
              <a:latin typeface="Arial Narrow"/>
              <a:ea typeface="+mn-e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974091" y="6034942"/>
            <a:ext cx="518533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fr-FR" altLang="fr-FR" sz="1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DUT 1</a:t>
            </a:r>
            <a:endParaRPr lang="fr-FR" altLang="fr-FR" sz="1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endParaRPr lang="fr-FR" altLang="fr-FR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87250" y="5364843"/>
            <a:ext cx="492217" cy="288925"/>
          </a:xfrm>
          <a:prstGeom prst="rect">
            <a:avLst/>
          </a:prstGeom>
          <a:solidFill>
            <a:srgbClr val="BFBFBF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1000" b="1" dirty="0" smtClean="0">
                <a:solidFill>
                  <a:schemeClr val="accent1"/>
                </a:solidFill>
                <a:latin typeface="Arial Narrow"/>
                <a:ea typeface="+mn-ea"/>
              </a:rPr>
              <a:t>DUT</a:t>
            </a:r>
            <a:endParaRPr lang="fr-FR" sz="1000" b="1" dirty="0">
              <a:solidFill>
                <a:schemeClr val="accent1"/>
              </a:solidFill>
              <a:latin typeface="Arial Narrow"/>
              <a:ea typeface="+mn-e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54492" y="5676979"/>
            <a:ext cx="518533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fr-FR" altLang="fr-FR" sz="1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1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BTS 2</a:t>
            </a:r>
            <a:endParaRPr lang="fr-FR" altLang="fr-FR" sz="1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endParaRPr lang="fr-FR" altLang="fr-FR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969504" y="5689410"/>
            <a:ext cx="518533" cy="331967"/>
          </a:xfrm>
          <a:prstGeom prst="rect">
            <a:avLst/>
          </a:prstGeom>
          <a:solidFill>
            <a:srgbClr val="7C86B0"/>
          </a:solidFill>
          <a:ln w="3175">
            <a:solidFill>
              <a:srgbClr val="00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fr-FR" altLang="fr-FR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fr-FR" altLang="fr-FR" sz="1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DUT 2</a:t>
            </a:r>
            <a:endParaRPr lang="fr-FR" altLang="fr-FR" sz="1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endParaRPr lang="fr-FR" altLang="fr-FR" sz="14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813759" y="5662432"/>
            <a:ext cx="272425" cy="0"/>
          </a:xfrm>
          <a:prstGeom prst="line">
            <a:avLst/>
          </a:prstGeom>
          <a:ln w="63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66" y="5574186"/>
            <a:ext cx="439737" cy="238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Connecteur droit 68"/>
          <p:cNvCxnSpPr>
            <a:stCxn id="1026" idx="1"/>
            <a:endCxn id="1026" idx="1"/>
          </p:cNvCxnSpPr>
          <p:nvPr/>
        </p:nvCxnSpPr>
        <p:spPr>
          <a:xfrm>
            <a:off x="4165066" y="569324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4812701" y="5662955"/>
            <a:ext cx="1058" cy="80768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4209569" y="5665933"/>
            <a:ext cx="0" cy="91814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215612" y="5676979"/>
            <a:ext cx="272425" cy="0"/>
          </a:xfrm>
          <a:prstGeom prst="line">
            <a:avLst/>
          </a:prstGeom>
          <a:ln w="63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4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NISEP_PRESENTATION_2018_IE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ONISEP_PRESENTATION_2018_IEO</Template>
  <TotalTime>1233</TotalTime>
  <Words>1281</Words>
  <Application>Microsoft Office PowerPoint</Application>
  <PresentationFormat>Affichage à l'écran (4:3)</PresentationFormat>
  <Paragraphs>553</Paragraphs>
  <Slides>30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ONISEP_PRESENTATION_2018_IEO</vt:lpstr>
      <vt:lpstr>3_ONISEP_PRESENTATION_2018_IEO</vt:lpstr>
      <vt:lpstr>4_ONISEP_PRESENTATION_2018_IEO</vt:lpstr>
      <vt:lpstr>1_ONISEP_PRESENTATION_2018_IEO</vt:lpstr>
      <vt:lpstr>   Entrer dans le supérieur après un bac 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ONISEP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Entrer dans le supérieur après un bac STI2D</dc:title>
  <dc:creator>Béatrice Faveur</dc:creator>
  <cp:lastModifiedBy>Béatrice Faveur</cp:lastModifiedBy>
  <cp:revision>111</cp:revision>
  <dcterms:created xsi:type="dcterms:W3CDTF">2017-11-27T16:06:45Z</dcterms:created>
  <dcterms:modified xsi:type="dcterms:W3CDTF">2018-12-13T12:17:34Z</dcterms:modified>
</cp:coreProperties>
</file>