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  <p:sldMasterId id="2147483660" r:id="rId2"/>
    <p:sldMasterId id="2147483672" r:id="rId3"/>
  </p:sldMasterIdLst>
  <p:notesMasterIdLst>
    <p:notesMasterId r:id="rId21"/>
  </p:notesMasterIdLst>
  <p:handoutMasterIdLst>
    <p:handoutMasterId r:id="rId22"/>
  </p:handoutMasterIdLst>
  <p:sldIdLst>
    <p:sldId id="256" r:id="rId4"/>
    <p:sldId id="257" r:id="rId5"/>
    <p:sldId id="258" r:id="rId6"/>
    <p:sldId id="259" r:id="rId7"/>
    <p:sldId id="274" r:id="rId8"/>
    <p:sldId id="260" r:id="rId9"/>
    <p:sldId id="272" r:id="rId10"/>
    <p:sldId id="262" r:id="rId11"/>
    <p:sldId id="289" r:id="rId12"/>
    <p:sldId id="275" r:id="rId13"/>
    <p:sldId id="265" r:id="rId14"/>
    <p:sldId id="277" r:id="rId15"/>
    <p:sldId id="278" r:id="rId16"/>
    <p:sldId id="279" r:id="rId17"/>
    <p:sldId id="280" r:id="rId18"/>
    <p:sldId id="281" r:id="rId19"/>
    <p:sldId id="273" r:id="rId20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125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partement Informatique" initials="DI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512" y="72"/>
      </p:cViewPr>
      <p:guideLst>
        <p:guide orient="horz" pos="2160"/>
        <p:guide pos="2880"/>
        <p:guide orient="horz" pos="21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3E800C-C60E-2641-8092-FFA7E0AEA8D8}" type="datetimeFigureOut">
              <a:rPr lang="fr-FR" smtClean="0"/>
              <a:t>01/07/2019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38E51-3F77-F540-8EF5-A088C8C02FD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72651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BF7A77-B03B-C341-83B7-8F2A84ABA291}" type="datetimeFigureOut">
              <a:rPr lang="fr-FR" smtClean="0"/>
              <a:pPr/>
              <a:t>01/07/2019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FEFB8-215F-B443-8A37-FD586D873E95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7945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En cours de suppression, les </a:t>
            </a:r>
            <a:r>
              <a:rPr lang="fr-FR" dirty="0" err="1" smtClean="0"/>
              <a:t>Manaa</a:t>
            </a:r>
            <a:r>
              <a:rPr lang="fr-FR" dirty="0" smtClean="0"/>
              <a:t> auront disparu à</a:t>
            </a:r>
            <a:r>
              <a:rPr lang="fr-FR" baseline="0" dirty="0" smtClean="0"/>
              <a:t> la rentrée 2019.</a:t>
            </a:r>
          </a:p>
          <a:p>
            <a:r>
              <a:rPr lang="fr-FR" baseline="0" dirty="0" smtClean="0"/>
              <a:t>Dès la rentrée 2018, </a:t>
            </a:r>
            <a:r>
              <a:rPr lang="fr-FR" dirty="0" smtClean="0"/>
              <a:t>le DNMADE (diplôme national des métiers d’art et du design) remplacera la MANAA, les DMA et les BTS en arts appliqués</a:t>
            </a:r>
            <a:r>
              <a:rPr lang="fr-FR" baseline="0" dirty="0" smtClean="0"/>
              <a:t> dans 14 académies.</a:t>
            </a:r>
          </a:p>
          <a:p>
            <a:r>
              <a:rPr lang="fr-FR" baseline="0" dirty="0" smtClean="0"/>
              <a:t>L’entrée se fera sur dossier et éventuellement entretien, pour une formation en  3 ans avec grade de licence. (</a:t>
            </a:r>
            <a:r>
              <a:rPr lang="fr-FR" i="1" baseline="0" dirty="0" smtClean="0"/>
              <a:t>Décret en attente </a:t>
            </a:r>
            <a:r>
              <a:rPr lang="fr-FR" i="1" baseline="0" smtClean="0"/>
              <a:t>de publication </a:t>
            </a:r>
            <a:r>
              <a:rPr lang="fr-FR" i="1" baseline="0" dirty="0" smtClean="0"/>
              <a:t>au BO.)</a:t>
            </a:r>
            <a:endParaRPr lang="fr-FR" i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EFB8-215F-B443-8A37-FD586D873E95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5591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EFB8-215F-B443-8A37-FD586D873E95}" type="slidenum">
              <a:rPr lang="fr-FR" smtClean="0"/>
              <a:pPr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5089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EFB8-215F-B443-8A37-FD586D873E95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508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EFB8-215F-B443-8A37-FD586D873E95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508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EFB8-215F-B443-8A37-FD586D873E95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508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EFB8-215F-B443-8A37-FD586D873E95}" type="slidenum">
              <a:rPr lang="fr-FR" smtClean="0"/>
              <a:pPr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5089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EFB8-215F-B443-8A37-FD586D873E95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5089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EFB8-215F-B443-8A37-FD586D873E95}" type="slidenum">
              <a:rPr lang="fr-FR" smtClean="0"/>
              <a:pPr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5089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FEFB8-215F-B443-8A37-FD586D873E95}" type="slidenum">
              <a:rPr lang="fr-FR" smtClean="0"/>
              <a:pPr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75089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29/11/17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29/11/17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29/11/17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29/11/17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25949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29/11/17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285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29/11/17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7804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29/11/17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94675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29/11/17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174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29/11/17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4516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29/11/17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5624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29/11/17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487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29/11/17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29/11/17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04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29/11/17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37225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29/11/17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59374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29/11/17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0131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29/11/17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7486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29/11/17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1672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29/11/17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40561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29/11/17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42844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29/11/17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459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29/11/17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3199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29/11/17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29/11/17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64932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29/11/17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81729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29/11/17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866992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29/11/17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782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29/11/17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29/11/17</a:t>
            </a:r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29/11/17</a:t>
            </a:r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29/11/17</a:t>
            </a:r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29/11/17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29/11/17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29/11/17</a:t>
            </a: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8A82B-8F97-FE4A-B5D9-C83A6F6A901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29/11/17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284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29/11/17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933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658314" y="2101932"/>
            <a:ext cx="6416265" cy="403892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fr-FR" sz="4000" dirty="0" smtClean="0">
                <a:solidFill>
                  <a:schemeClr val="bg1"/>
                </a:solidFill>
                <a:latin typeface="Arial Bold"/>
                <a:cs typeface="Arial Bold"/>
              </a:rPr>
              <a:t/>
            </a:r>
            <a:br>
              <a:rPr lang="fr-FR" sz="4000" dirty="0" smtClean="0">
                <a:solidFill>
                  <a:schemeClr val="bg1"/>
                </a:solidFill>
                <a:latin typeface="Arial Bold"/>
                <a:cs typeface="Arial Bold"/>
              </a:rPr>
            </a:br>
            <a:r>
              <a:rPr lang="fr-FR" sz="4000" dirty="0">
                <a:solidFill>
                  <a:schemeClr val="bg1"/>
                </a:solidFill>
                <a:latin typeface="Arial Bold"/>
                <a:cs typeface="Arial Bold"/>
              </a:rPr>
              <a:t/>
            </a:r>
            <a:br>
              <a:rPr lang="fr-FR" sz="4000" dirty="0">
                <a:solidFill>
                  <a:schemeClr val="bg1"/>
                </a:solidFill>
                <a:latin typeface="Arial Bold"/>
                <a:cs typeface="Arial Bold"/>
              </a:rPr>
            </a:br>
            <a:r>
              <a:rPr lang="fr-FR" sz="4000" dirty="0" smtClean="0">
                <a:solidFill>
                  <a:schemeClr val="bg1"/>
                </a:solidFill>
                <a:latin typeface="Arial Bold"/>
                <a:cs typeface="Arial Bold"/>
              </a:rPr>
              <a:t>Entrer </a:t>
            </a:r>
            <a:r>
              <a:rPr lang="fr-FR" sz="4000" dirty="0">
                <a:solidFill>
                  <a:schemeClr val="bg1"/>
                </a:solidFill>
                <a:latin typeface="Arial Bold"/>
                <a:cs typeface="Arial Bold"/>
              </a:rPr>
              <a:t>dans le supérieur</a:t>
            </a:r>
            <a:br>
              <a:rPr lang="fr-FR" sz="4000" dirty="0">
                <a:solidFill>
                  <a:schemeClr val="bg1"/>
                </a:solidFill>
                <a:latin typeface="Arial Bold"/>
                <a:cs typeface="Arial Bold"/>
              </a:rPr>
            </a:br>
            <a:r>
              <a:rPr lang="fr-FR" sz="6700" dirty="0">
                <a:solidFill>
                  <a:srgbClr val="FFFFFF"/>
                </a:solidFill>
                <a:latin typeface="Arial Black" panose="020B0A04020102020204" pitchFamily="34" charset="0"/>
                <a:cs typeface="Arial Bold"/>
              </a:rPr>
              <a:t>après </a:t>
            </a:r>
            <a:r>
              <a:rPr lang="fr-FR" sz="6700" dirty="0" smtClean="0">
                <a:solidFill>
                  <a:srgbClr val="FFFFFF"/>
                </a:solidFill>
                <a:latin typeface="Arial Black" panose="020B0A04020102020204" pitchFamily="34" charset="0"/>
                <a:cs typeface="Arial Bold"/>
              </a:rPr>
              <a:t>un bac</a:t>
            </a:r>
            <a:r>
              <a:rPr lang="fr-FR" sz="8800" dirty="0" smtClean="0">
                <a:solidFill>
                  <a:srgbClr val="FFFFFF"/>
                </a:solidFill>
                <a:latin typeface="Arial Black" panose="020B0A04020102020204" pitchFamily="34" charset="0"/>
                <a:cs typeface="Arial Bold"/>
              </a:rPr>
              <a:t/>
            </a:r>
            <a:br>
              <a:rPr lang="fr-FR" sz="8800" dirty="0" smtClean="0">
                <a:solidFill>
                  <a:srgbClr val="FFFFFF"/>
                </a:solidFill>
                <a:latin typeface="Arial Black" panose="020B0A04020102020204" pitchFamily="34" charset="0"/>
                <a:cs typeface="Arial Bold"/>
              </a:rPr>
            </a:br>
            <a:r>
              <a:rPr lang="fr-FR" sz="10000" dirty="0" smtClean="0">
                <a:solidFill>
                  <a:srgbClr val="FFFFFF"/>
                </a:solidFill>
                <a:latin typeface="Arial Black" panose="020B0A04020102020204" pitchFamily="34" charset="0"/>
                <a:cs typeface="Arial Bold"/>
              </a:rPr>
              <a:t>STD2A</a:t>
            </a:r>
            <a:r>
              <a:rPr lang="fr-FR" sz="8800" dirty="0" smtClean="0">
                <a:solidFill>
                  <a:srgbClr val="FFFFFF"/>
                </a:solidFill>
                <a:latin typeface="Arial Black" panose="020B0A04020102020204" pitchFamily="34" charset="0"/>
                <a:cs typeface="Arial Bold"/>
              </a:rPr>
              <a:t> </a:t>
            </a:r>
            <a:br>
              <a:rPr lang="fr-FR" sz="8800" dirty="0" smtClean="0">
                <a:solidFill>
                  <a:srgbClr val="FFFFFF"/>
                </a:solidFill>
                <a:latin typeface="Arial Black" panose="020B0A04020102020204" pitchFamily="34" charset="0"/>
                <a:cs typeface="Arial Bold"/>
              </a:rPr>
            </a:br>
            <a:endParaRPr lang="fr-FR" sz="10700" dirty="0">
              <a:solidFill>
                <a:srgbClr val="FFFFFF"/>
              </a:solidFill>
              <a:latin typeface="Arial Black" panose="020B0A04020102020204" pitchFamily="34" charset="0"/>
              <a:cs typeface="Arial Bold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6138116"/>
            <a:ext cx="360363" cy="360363"/>
          </a:xfrm>
          <a:prstGeom prst="rect">
            <a:avLst/>
          </a:prstGeom>
          <a:solidFill>
            <a:srgbClr val="EB6A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29/11/17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10</a:t>
            </a:fld>
            <a:endParaRPr lang="fr-FR"/>
          </a:p>
        </p:txBody>
      </p:sp>
      <p:graphicFrame>
        <p:nvGraphicFramePr>
          <p:cNvPr id="8" name="Tableau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232371"/>
              </p:ext>
            </p:extLst>
          </p:nvPr>
        </p:nvGraphicFramePr>
        <p:xfrm>
          <a:off x="140132" y="1149291"/>
          <a:ext cx="8678404" cy="6063057"/>
        </p:xfrm>
        <a:graphic>
          <a:graphicData uri="http://schemas.openxmlformats.org/drawingml/2006/table">
            <a:tbl>
              <a:tblPr/>
              <a:tblGrid>
                <a:gridCol w="443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1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06305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lang="fr-FR" sz="1800" b="1" dirty="0" smtClean="0"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lang="fr-FR" sz="1800" b="1" dirty="0" smtClean="0">
                          <a:latin typeface="+mn-lt"/>
                        </a:rPr>
                        <a:t>Concepteur en art et industrie céramique</a:t>
                      </a:r>
                    </a:p>
                    <a:p>
                      <a:r>
                        <a:rPr lang="fr-FR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</a:rPr>
                        <a:t>Design d'espace</a:t>
                      </a:r>
                    </a:p>
                    <a:p>
                      <a:r>
                        <a:rPr lang="fr-FR" sz="1800" b="1" dirty="0" smtClean="0">
                          <a:solidFill>
                            <a:srgbClr val="B1C800"/>
                          </a:solidFill>
                          <a:latin typeface="+mn-lt"/>
                        </a:rPr>
                        <a:t>Design de communication, </a:t>
                      </a:r>
                      <a:br>
                        <a:rPr lang="fr-FR" sz="1800" b="1" dirty="0" smtClean="0">
                          <a:solidFill>
                            <a:srgbClr val="B1C800"/>
                          </a:solidFill>
                          <a:latin typeface="+mn-lt"/>
                        </a:rPr>
                      </a:br>
                      <a:r>
                        <a:rPr lang="fr-FR" sz="1800" b="1" dirty="0" smtClean="0">
                          <a:solidFill>
                            <a:srgbClr val="B1C800"/>
                          </a:solidFill>
                          <a:latin typeface="+mn-lt"/>
                        </a:rPr>
                        <a:t>espace et volume</a:t>
                      </a:r>
                    </a:p>
                    <a:p>
                      <a:r>
                        <a:rPr lang="fr-FR" sz="1800" b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Design de mode, textile et environnement </a:t>
                      </a:r>
                      <a:r>
                        <a:rPr lang="fr-FR" sz="1400" b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mode, textile, matériaux surface</a:t>
                      </a:r>
                      <a:endParaRPr lang="fr-FR" b="0" dirty="0" smtClean="0">
                        <a:solidFill>
                          <a:schemeClr val="tx2"/>
                        </a:solidFill>
                        <a:latin typeface="+mn-lt"/>
                      </a:endParaRPr>
                    </a:p>
                    <a:p>
                      <a:r>
                        <a:rPr lang="fr-FR" sz="18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n-lt"/>
                        </a:rPr>
                        <a:t>Design de produits</a:t>
                      </a:r>
                    </a:p>
                    <a:p>
                      <a:r>
                        <a:rPr lang="fr-FR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</a:rPr>
                        <a:t>Design graphique </a:t>
                      </a:r>
                      <a:r>
                        <a:rPr lang="fr-FR" sz="14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</a:rPr>
                        <a:t>communication et médias numériques, communication et médias imprimés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fr-FR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  <a:p>
                      <a:pPr>
                        <a:spcBef>
                          <a:spcPts val="400"/>
                        </a:spcBef>
                      </a:pPr>
                      <a:endParaRPr lang="fr-FR" sz="1800" b="1" kern="1200" dirty="0" smtClean="0">
                        <a:solidFill>
                          <a:schemeClr val="accent6">
                            <a:lumMod val="75000"/>
                          </a:schemeClr>
                        </a:solidFill>
                        <a:latin typeface="Calibri" panose="020F0502020204030204" pitchFamily="34" charset="0"/>
                        <a:ea typeface="MS PGothic" panose="020B0600070205080204" pitchFamily="34" charset="-128"/>
                        <a:cs typeface="Calibri" panose="020F0502020204030204" pitchFamily="34" charset="0"/>
                      </a:endParaRPr>
                    </a:p>
                    <a:p>
                      <a:pPr>
                        <a:spcBef>
                          <a:spcPts val="400"/>
                        </a:spcBef>
                      </a:pPr>
                      <a:r>
                        <a:rPr lang="fr-FR" sz="18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Art du bijou et du joyau</a:t>
                      </a:r>
                    </a:p>
                    <a:p>
                      <a:pPr>
                        <a:spcBef>
                          <a:spcPts val="400"/>
                        </a:spcBef>
                      </a:pPr>
                      <a:r>
                        <a:rPr lang="fr-FR" sz="1800" b="1" kern="1200" dirty="0" smtClean="0">
                          <a:solidFill>
                            <a:schemeClr val="accent4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Arts de l'habitat </a:t>
                      </a:r>
                      <a:r>
                        <a:rPr lang="fr-FR" sz="1400" b="0" kern="1200" dirty="0" smtClean="0">
                          <a:solidFill>
                            <a:schemeClr val="accent4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décors et mobiliers, restauration de mobilier,</a:t>
                      </a:r>
                      <a:r>
                        <a:rPr lang="fr-FR" sz="1400" b="0" kern="1200" baseline="0" dirty="0" smtClean="0">
                          <a:solidFill>
                            <a:schemeClr val="accent4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400" b="0" kern="1200" dirty="0" smtClean="0">
                          <a:solidFill>
                            <a:schemeClr val="accent4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ornements et objet</a:t>
                      </a:r>
                      <a:r>
                        <a:rPr lang="fr-FR" sz="1800" b="0" kern="1200" dirty="0" smtClean="0">
                          <a:solidFill>
                            <a:schemeClr val="accent4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fr-FR" altLang="fr-F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800" b="1" kern="1200" dirty="0" smtClean="0">
                          <a:solidFill>
                            <a:srgbClr val="7F7F7F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Arts graphiques </a:t>
                      </a:r>
                      <a:r>
                        <a:rPr lang="fr-FR" sz="1400" b="0" kern="1200" dirty="0" smtClean="0">
                          <a:solidFill>
                            <a:srgbClr val="7F7F7F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gravure, illustration, reliure dorure,</a:t>
                      </a:r>
                      <a:r>
                        <a:rPr lang="fr-FR" sz="1400" b="0" kern="1200" baseline="0" dirty="0" smtClean="0">
                          <a:solidFill>
                            <a:srgbClr val="7F7F7F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fr-FR" sz="1400" b="0" kern="1200" dirty="0" smtClean="0">
                          <a:solidFill>
                            <a:srgbClr val="7F7F7F"/>
                          </a:solidFill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typographie</a:t>
                      </a:r>
                    </a:p>
                    <a:p>
                      <a:pPr>
                        <a:spcBef>
                          <a:spcPts val="400"/>
                        </a:spcBef>
                      </a:pPr>
                      <a:r>
                        <a:rPr lang="fr-FR" sz="20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</a:rPr>
                        <a:t>Arts textiles et céramiques </a:t>
                      </a:r>
                      <a:r>
                        <a:rPr lang="fr-FR" sz="1400" b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</a:rPr>
                        <a:t>arts textiles, céramique artisanale</a:t>
                      </a:r>
                      <a:endParaRPr lang="fr-FR" sz="2000" b="0" dirty="0" smtClean="0">
                        <a:solidFill>
                          <a:schemeClr val="accent4">
                            <a:lumMod val="75000"/>
                          </a:schemeClr>
                        </a:solidFill>
                        <a:latin typeface="+mn-lt"/>
                      </a:endParaRPr>
                    </a:p>
                    <a:p>
                      <a:pPr>
                        <a:spcBef>
                          <a:spcPts val="400"/>
                        </a:spcBef>
                      </a:pPr>
                      <a:r>
                        <a:rPr lang="fr-FR" sz="1800" b="1" dirty="0" smtClean="0">
                          <a:latin typeface="+mn-lt"/>
                        </a:rPr>
                        <a:t>Cinéma d'animation</a:t>
                      </a:r>
                    </a:p>
                    <a:p>
                      <a:pPr>
                        <a:spcBef>
                          <a:spcPts val="400"/>
                        </a:spcBef>
                      </a:pPr>
                      <a:r>
                        <a:rPr lang="fr-FR" sz="1800" b="1" dirty="0" smtClean="0">
                          <a:solidFill>
                            <a:srgbClr val="B1C800"/>
                          </a:solidFill>
                          <a:latin typeface="+mn-lt"/>
                        </a:rPr>
                        <a:t>Costumier-réalisateur</a:t>
                      </a:r>
                    </a:p>
                    <a:p>
                      <a:pPr>
                        <a:spcBef>
                          <a:spcPts val="400"/>
                        </a:spcBef>
                      </a:pPr>
                      <a:r>
                        <a:rPr lang="fr-FR" sz="1800" b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Décor architectural </a:t>
                      </a:r>
                      <a:r>
                        <a:rPr lang="fr-FR" sz="1400" b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arts du verre et du cristal, décor du mur, matériaux de synthèse,</a:t>
                      </a:r>
                      <a:r>
                        <a:rPr lang="fr-FR" sz="1400" b="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fr-FR" sz="1400" b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métal, traitement plastique et de la transparence</a:t>
                      </a:r>
                      <a:endParaRPr lang="fr-FR" sz="2000" b="0" dirty="0" smtClean="0">
                        <a:solidFill>
                          <a:schemeClr val="tx2"/>
                        </a:solidFill>
                        <a:latin typeface="+mn-lt"/>
                      </a:endParaRPr>
                    </a:p>
                    <a:p>
                      <a:pPr>
                        <a:spcBef>
                          <a:spcPts val="400"/>
                        </a:spcBef>
                      </a:pPr>
                      <a:r>
                        <a:rPr lang="fr-FR" sz="1800" b="1" dirty="0" smtClean="0">
                          <a:latin typeface="+mn-lt"/>
                        </a:rPr>
                        <a:t>Facture instrumentale</a:t>
                      </a:r>
                    </a:p>
                    <a:p>
                      <a:pPr>
                        <a:spcBef>
                          <a:spcPts val="400"/>
                        </a:spcBef>
                      </a:pPr>
                      <a:r>
                        <a:rPr lang="fr-FR" sz="1800" b="1" dirty="0" smtClean="0">
                          <a:solidFill>
                            <a:schemeClr val="accent4"/>
                          </a:solidFill>
                          <a:latin typeface="+mn-lt"/>
                        </a:rPr>
                        <a:t>Horlogerie</a:t>
                      </a:r>
                    </a:p>
                    <a:p>
                      <a:pPr>
                        <a:spcBef>
                          <a:spcPts val="400"/>
                        </a:spcBef>
                      </a:pPr>
                      <a:r>
                        <a:rPr lang="fr-FR" sz="1800" b="1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  <a:latin typeface="+mn-lt"/>
                        </a:rPr>
                        <a:t>Lutherie</a:t>
                      </a:r>
                    </a:p>
                    <a:p>
                      <a:pPr>
                        <a:spcBef>
                          <a:spcPts val="400"/>
                        </a:spcBef>
                      </a:pPr>
                      <a:r>
                        <a:rPr lang="fr-FR" sz="1800" b="1" dirty="0" smtClean="0">
                          <a:solidFill>
                            <a:srgbClr val="B1C800"/>
                          </a:solidFill>
                          <a:latin typeface="+mn-lt"/>
                        </a:rPr>
                        <a:t>Marionnette</a:t>
                      </a:r>
                    </a:p>
                    <a:p>
                      <a:pPr marL="0" indent="0">
                        <a:spcBef>
                          <a:spcPts val="400"/>
                        </a:spcBef>
                        <a:buFont typeface="Calibri" panose="020F0502020204030204" pitchFamily="34" charset="0"/>
                        <a:buNone/>
                      </a:pPr>
                      <a:r>
                        <a:rPr lang="fr-FR" sz="1800" b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Régie de spectacle  </a:t>
                      </a:r>
                      <a:r>
                        <a:rPr lang="fr-FR" sz="1400" b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lumière, son</a:t>
                      </a:r>
                    </a:p>
                    <a:p>
                      <a:pPr marL="0" indent="0">
                        <a:spcBef>
                          <a:spcPts val="400"/>
                        </a:spcBef>
                        <a:buFont typeface="Calibri" panose="020F0502020204030204" pitchFamily="34" charset="0"/>
                        <a:buNone/>
                      </a:pPr>
                      <a:endParaRPr lang="fr-FR" sz="1400" b="0" dirty="0" smtClean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" name="Espace réservé du titre 1"/>
          <p:cNvSpPr txBox="1">
            <a:spLocks/>
          </p:cNvSpPr>
          <p:nvPr/>
        </p:nvSpPr>
        <p:spPr bwMode="auto">
          <a:xfrm>
            <a:off x="2390759" y="277540"/>
            <a:ext cx="6572250" cy="484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/>
            <a:r>
              <a:rPr lang="fr-FR" sz="2400" dirty="0" smtClean="0">
                <a:solidFill>
                  <a:schemeClr val="bg1"/>
                </a:solidFill>
              </a:rPr>
              <a:t>Après STD2A </a:t>
            </a:r>
            <a:r>
              <a:rPr lang="fr-FR" sz="2400" dirty="0">
                <a:solidFill>
                  <a:schemeClr val="bg1"/>
                </a:solidFill>
              </a:rPr>
              <a:t>►  </a:t>
            </a:r>
            <a:r>
              <a:rPr lang="fr-FR" sz="2400" dirty="0" smtClean="0">
                <a:solidFill>
                  <a:schemeClr val="bg1"/>
                </a:solidFill>
              </a:rPr>
              <a:t>BTS / DMA</a:t>
            </a:r>
            <a:endParaRPr lang="fr-FR" sz="24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288" y="1172697"/>
            <a:ext cx="41696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fontAlgn="base"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↘"/>
            </a:pPr>
            <a:r>
              <a:rPr lang="fr-FR" altLang="fr-FR" sz="2000" b="1" dirty="0" smtClean="0">
                <a:solidFill>
                  <a:srgbClr val="FFC000"/>
                </a:solidFill>
                <a:latin typeface="Arial Black" panose="020B0A04020102020204" pitchFamily="34" charset="0"/>
                <a:ea typeface="MS PGothic" panose="020B0600070205080204" pitchFamily="34" charset="-128"/>
              </a:rPr>
              <a:t>BTS</a:t>
            </a:r>
            <a:endParaRPr lang="fr-FR" altLang="fr-FR" sz="2000" b="1" dirty="0">
              <a:solidFill>
                <a:srgbClr val="FFC000"/>
              </a:solidFill>
              <a:latin typeface="Arial Black" panose="020B0A040201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80181" y="4219868"/>
            <a:ext cx="4508712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ts val="1200"/>
              </a:spcBef>
              <a:spcAft>
                <a:spcPct val="0"/>
              </a:spcAft>
              <a:defRPr/>
            </a:pPr>
            <a:endParaRPr lang="fr-FR" altLang="fr-FR" sz="2000" b="1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  <a:ea typeface="MS PGothic" panose="020B0600070205080204" pitchFamily="34" charset="-128"/>
            </a:endParaRPr>
          </a:p>
          <a:p>
            <a:pPr marL="342900" lvl="0" indent="-342900" defTabSz="914400" fontAlgn="base">
              <a:spcBef>
                <a:spcPts val="1200"/>
              </a:spcBef>
              <a:spcAft>
                <a:spcPct val="0"/>
              </a:spcAft>
              <a:buFont typeface="Calibri" panose="020F0502020204030204" pitchFamily="34" charset="0"/>
              <a:buChar char="↘"/>
              <a:defRPr/>
            </a:pPr>
            <a:r>
              <a:rPr lang="fr-FR" altLang="fr-FR" sz="2000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MS PGothic" panose="020B0600070205080204" pitchFamily="34" charset="-128"/>
              </a:rPr>
              <a:t>DMA</a:t>
            </a:r>
            <a:endParaRPr lang="fr-FR" altLang="fr-FR" sz="2000" b="1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  <a:ea typeface="MS PGothic" panose="020B0600070205080204" pitchFamily="34" charset="-128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4420998" y="762000"/>
            <a:ext cx="0" cy="569882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4688893" y="5416826"/>
            <a:ext cx="4129643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1600" dirty="0">
                <a:solidFill>
                  <a:schemeClr val="bg1"/>
                </a:solidFill>
              </a:rPr>
              <a:t>NB : BTS et DMA sont en cours de refonte </a:t>
            </a:r>
            <a:r>
              <a:rPr lang="fr-FR" sz="1600" dirty="0" smtClean="0">
                <a:solidFill>
                  <a:schemeClr val="bg1"/>
                </a:solidFill>
              </a:rPr>
              <a:t>et doivent être </a:t>
            </a:r>
            <a:r>
              <a:rPr lang="fr-FR" sz="1600" dirty="0">
                <a:solidFill>
                  <a:schemeClr val="bg1"/>
                </a:solidFill>
              </a:rPr>
              <a:t>remplacés par un diplôme en 3 </a:t>
            </a:r>
            <a:r>
              <a:rPr lang="fr-FR" sz="1600" dirty="0" smtClean="0">
                <a:solidFill>
                  <a:schemeClr val="bg1"/>
                </a:solidFill>
              </a:rPr>
              <a:t>ans à </a:t>
            </a:r>
            <a:r>
              <a:rPr lang="fr-FR" sz="1600" dirty="0">
                <a:solidFill>
                  <a:schemeClr val="bg1"/>
                </a:solidFill>
              </a:rPr>
              <a:t>la rentrée 2019. </a:t>
            </a:r>
            <a:r>
              <a:rPr lang="fr-FR" sz="1600" i="1" dirty="0">
                <a:solidFill>
                  <a:schemeClr val="bg1"/>
                </a:solidFill>
              </a:rPr>
              <a:t>(</a:t>
            </a:r>
            <a:r>
              <a:rPr lang="fr-FR" sz="1600" i="1" dirty="0" smtClean="0">
                <a:solidFill>
                  <a:schemeClr val="bg1"/>
                </a:solidFill>
              </a:rPr>
              <a:t>Décret </a:t>
            </a:r>
            <a:r>
              <a:rPr lang="fr-FR" sz="1600" i="1" dirty="0">
                <a:solidFill>
                  <a:schemeClr val="bg1"/>
                </a:solidFill>
              </a:rPr>
              <a:t>en </a:t>
            </a:r>
            <a:r>
              <a:rPr lang="fr-FR" sz="1600" i="1" dirty="0" smtClean="0">
                <a:solidFill>
                  <a:schemeClr val="bg1"/>
                </a:solidFill>
              </a:rPr>
              <a:t>attente.)</a:t>
            </a:r>
            <a:endParaRPr lang="fr-FR" sz="1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49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 txBox="1">
            <a:spLocks/>
          </p:cNvSpPr>
          <p:nvPr/>
        </p:nvSpPr>
        <p:spPr bwMode="auto">
          <a:xfrm>
            <a:off x="2357965" y="188640"/>
            <a:ext cx="6572250" cy="484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fr-FR" sz="2400" dirty="0" smtClean="0">
                <a:solidFill>
                  <a:schemeClr val="bg1"/>
                </a:solidFill>
              </a:rPr>
              <a:t>Après STD2A ► </a:t>
            </a:r>
            <a:r>
              <a:rPr lang="fr-FR" sz="2400" dirty="0" smtClean="0">
                <a:solidFill>
                  <a:srgbClr val="FFFFFF"/>
                </a:solidFill>
                <a:ea typeface="+mj-ea"/>
                <a:cs typeface="Arial Bold"/>
              </a:rPr>
              <a:t>À l’université</a:t>
            </a:r>
            <a:endParaRPr kumimoji="0" lang="fr-FR" sz="240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j-ea"/>
              <a:cs typeface="Arial Bold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937182" y="1027609"/>
            <a:ext cx="820681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>
                <a:solidFill>
                  <a:schemeClr val="accent4"/>
                </a:solidFill>
              </a:rPr>
              <a:t>LMD : </a:t>
            </a:r>
            <a:r>
              <a:rPr lang="fr-FR" sz="2800" b="1" dirty="0">
                <a:solidFill>
                  <a:schemeClr val="accent4"/>
                </a:solidFill>
              </a:rPr>
              <a:t>licence, master, doctorat </a:t>
            </a:r>
            <a:endParaRPr lang="fr-FR" sz="2800" b="1" dirty="0" smtClean="0">
              <a:solidFill>
                <a:schemeClr val="accent4"/>
              </a:solidFill>
            </a:endParaRPr>
          </a:p>
          <a:p>
            <a:endParaRPr lang="fr-FR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2000" b="1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Une </a:t>
            </a:r>
            <a:r>
              <a:rPr lang="fr-FR" sz="2000" b="1" dirty="0">
                <a:solidFill>
                  <a:schemeClr val="accent6">
                    <a:lumMod val="75000"/>
                  </a:schemeClr>
                </a:solidFill>
              </a:rPr>
              <a:t>orientation </a:t>
            </a:r>
            <a:r>
              <a:rPr lang="fr-FR" sz="2000" b="1" dirty="0" smtClean="0">
                <a:solidFill>
                  <a:schemeClr val="accent6">
                    <a:lumMod val="75000"/>
                  </a:schemeClr>
                </a:solidFill>
              </a:rPr>
              <a:t>progressive :</a:t>
            </a:r>
            <a:endParaRPr lang="fr-FR" sz="2000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- les parcours associent </a:t>
            </a:r>
            <a:r>
              <a:rPr lang="fr-F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plusieurs disciplines </a:t>
            </a:r>
          </a:p>
          <a:p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- réorientation </a:t>
            </a:r>
            <a:r>
              <a:rPr lang="fr-F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et passerelles 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possibles </a:t>
            </a:r>
            <a:r>
              <a:rPr lang="fr-F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à différentes 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étapes.</a:t>
            </a:r>
          </a:p>
          <a:p>
            <a:pPr marL="285750" indent="-285750">
              <a:buFontTx/>
              <a:buChar char="-"/>
            </a:pPr>
            <a:endParaRPr lang="fr-FR" sz="2000" b="1" dirty="0">
              <a:solidFill>
                <a:srgbClr val="6565C7"/>
              </a:solidFill>
            </a:endParaRPr>
          </a:p>
          <a:p>
            <a:r>
              <a:rPr lang="fr-FR" sz="2000" b="1" dirty="0" smtClean="0">
                <a:solidFill>
                  <a:srgbClr val="6565C7"/>
                </a:solidFill>
              </a:rPr>
              <a:t>	Un </a:t>
            </a:r>
            <a:r>
              <a:rPr lang="fr-FR" sz="2000" b="1" dirty="0">
                <a:solidFill>
                  <a:srgbClr val="6565C7"/>
                </a:solidFill>
              </a:rPr>
              <a:t>rythme plus souple </a:t>
            </a:r>
            <a:r>
              <a:rPr lang="fr-F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qu’en BTS-DUT ou 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classe prépa </a:t>
            </a:r>
          </a:p>
          <a:p>
            <a:r>
              <a:rPr lang="fr-F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mais </a:t>
            </a:r>
            <a:r>
              <a:rPr lang="fr-F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un cadre qui 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nécessite </a:t>
            </a:r>
            <a:b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- autonomie</a:t>
            </a:r>
            <a:r>
              <a:rPr lang="fr-F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endParaRPr lang="fr-FR" sz="2000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- curiosité, </a:t>
            </a:r>
          </a:p>
          <a:p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- organisation</a:t>
            </a:r>
            <a:r>
              <a:rPr lang="fr-F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</a:p>
          <a:p>
            <a:endParaRPr lang="fr-FR" sz="2000" b="1" dirty="0">
              <a:solidFill>
                <a:srgbClr val="B1C800"/>
              </a:solidFill>
            </a:endParaRPr>
          </a:p>
          <a:p>
            <a:r>
              <a:rPr lang="fr-FR" sz="2000" b="1" dirty="0" smtClean="0">
                <a:solidFill>
                  <a:srgbClr val="B1C800"/>
                </a:solidFill>
              </a:rPr>
              <a:t>	Pas </a:t>
            </a:r>
            <a:r>
              <a:rPr lang="fr-FR" sz="2000" b="1" dirty="0">
                <a:solidFill>
                  <a:srgbClr val="B1C800"/>
                </a:solidFill>
              </a:rPr>
              <a:t>de diplôme </a:t>
            </a:r>
            <a:r>
              <a:rPr lang="fr-FR" sz="2000" b="1" dirty="0" smtClean="0">
                <a:solidFill>
                  <a:srgbClr val="B1C800"/>
                </a:solidFill>
              </a:rPr>
              <a:t>professionnel </a:t>
            </a:r>
            <a:r>
              <a:rPr lang="fr-FR" sz="2000" b="1" dirty="0">
                <a:solidFill>
                  <a:srgbClr val="B1C800"/>
                </a:solidFill>
              </a:rPr>
              <a:t>à bac +</a:t>
            </a:r>
            <a:r>
              <a:rPr lang="fr-FR" sz="2000" b="1" dirty="0" smtClean="0">
                <a:solidFill>
                  <a:srgbClr val="B1C800"/>
                </a:solidFill>
              </a:rPr>
              <a:t>2 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comme en BTS-DUT, </a:t>
            </a:r>
          </a:p>
          <a:p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- mais licence pro (bac </a:t>
            </a:r>
            <a:r>
              <a:rPr lang="fr-F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+ 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3) autorisant la </a:t>
            </a:r>
            <a:r>
              <a:rPr lang="fr-FR" sz="20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poursuite </a:t>
            </a:r>
            <a:r>
              <a:rPr lang="fr-FR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d’études.</a:t>
            </a:r>
          </a:p>
          <a:p>
            <a:r>
              <a:rPr lang="fr-FR" dirty="0"/>
              <a:t>	</a:t>
            </a:r>
            <a:endParaRPr lang="fr-FR" dirty="0" smtClean="0"/>
          </a:p>
          <a:p>
            <a:r>
              <a:rPr lang="fr-FR" sz="2000" dirty="0" smtClean="0">
                <a:solidFill>
                  <a:srgbClr val="558ED5"/>
                </a:solidFill>
              </a:rPr>
              <a:t>	► </a:t>
            </a:r>
            <a:r>
              <a:rPr lang="fr-FR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NB : </a:t>
            </a:r>
            <a:r>
              <a:rPr lang="fr-FR" sz="2000" dirty="0" smtClean="0">
                <a:solidFill>
                  <a:srgbClr val="00B0F0"/>
                </a:solidFill>
              </a:rPr>
              <a:t>1 année universitaire = 2 semestres </a:t>
            </a:r>
          </a:p>
          <a:p>
            <a:r>
              <a:rPr lang="fr-FR" sz="2000" dirty="0" smtClean="0">
                <a:solidFill>
                  <a:srgbClr val="00B0F0"/>
                </a:solidFill>
              </a:rPr>
              <a:t>	1 semestre = 60 ECTS (</a:t>
            </a:r>
            <a:r>
              <a:rPr lang="fr-FR" sz="2000" dirty="0">
                <a:solidFill>
                  <a:schemeClr val="accent4"/>
                </a:solidFill>
              </a:rPr>
              <a:t>crédits européens de transfert </a:t>
            </a:r>
            <a:r>
              <a:rPr lang="fr-FR" sz="2000" dirty="0" smtClean="0">
                <a:solidFill>
                  <a:srgbClr val="00B0F0"/>
                </a:solidFill>
              </a:rPr>
              <a:t>)</a:t>
            </a:r>
          </a:p>
          <a:p>
            <a:endParaRPr lang="fr-FR" dirty="0"/>
          </a:p>
        </p:txBody>
      </p:sp>
      <p:sp>
        <p:nvSpPr>
          <p:cNvPr id="12" name="Rectangle 11"/>
          <p:cNvSpPr/>
          <p:nvPr/>
        </p:nvSpPr>
        <p:spPr>
          <a:xfrm>
            <a:off x="0" y="6138116"/>
            <a:ext cx="360363" cy="360363"/>
          </a:xfrm>
          <a:prstGeom prst="rect">
            <a:avLst/>
          </a:prstGeom>
          <a:solidFill>
            <a:srgbClr val="EB6A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29/11/17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6402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 txBox="1">
            <a:spLocks/>
          </p:cNvSpPr>
          <p:nvPr/>
        </p:nvSpPr>
        <p:spPr bwMode="auto">
          <a:xfrm>
            <a:off x="2357965" y="188640"/>
            <a:ext cx="6572250" cy="484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fr-FR" sz="2400" dirty="0" smtClean="0">
                <a:solidFill>
                  <a:schemeClr val="bg1"/>
                </a:solidFill>
              </a:rPr>
              <a:t>Après STD2A ►À l’université</a:t>
            </a:r>
            <a:endParaRPr kumimoji="0" lang="fr-FR" sz="240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j-ea"/>
              <a:cs typeface="Arial Bold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6138116"/>
            <a:ext cx="360363" cy="360363"/>
          </a:xfrm>
          <a:prstGeom prst="rect">
            <a:avLst/>
          </a:prstGeom>
          <a:solidFill>
            <a:srgbClr val="EB6A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29/11/17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844826" y="1151454"/>
            <a:ext cx="7841974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Calibri" panose="020F0502020204030204" pitchFamily="34" charset="0"/>
              <a:buChar char="↘"/>
            </a:pPr>
            <a:r>
              <a:rPr lang="fr-FR" sz="2400" b="1" dirty="0" smtClean="0">
                <a:solidFill>
                  <a:srgbClr val="B1C800"/>
                </a:solidFill>
              </a:rPr>
              <a:t>Une </a:t>
            </a:r>
            <a:r>
              <a:rPr lang="fr-FR" sz="2400" b="1" dirty="0">
                <a:solidFill>
                  <a:srgbClr val="B1C800"/>
                </a:solidFill>
              </a:rPr>
              <a:t>filière </a:t>
            </a:r>
            <a:r>
              <a:rPr lang="fr-FR" sz="2400" b="1" dirty="0" smtClean="0">
                <a:solidFill>
                  <a:srgbClr val="B1C800"/>
                </a:solidFill>
              </a:rPr>
              <a:t>plus </a:t>
            </a:r>
            <a:r>
              <a:rPr lang="fr-FR" sz="2400" b="1" dirty="0">
                <a:solidFill>
                  <a:srgbClr val="B1C800"/>
                </a:solidFill>
              </a:rPr>
              <a:t>théorique que pratique nécessitant </a:t>
            </a:r>
            <a:endParaRPr lang="fr-FR" sz="2400" b="1" dirty="0" smtClean="0">
              <a:solidFill>
                <a:srgbClr val="B1C800"/>
              </a:solidFill>
            </a:endParaRPr>
          </a:p>
          <a:p>
            <a:pPr marL="342900" indent="-342900">
              <a:lnSpc>
                <a:spcPct val="150000"/>
              </a:lnSpc>
              <a:buFont typeface="Calibri" panose="020F0502020204030204" pitchFamily="34" charset="0"/>
              <a:buChar char="↘"/>
            </a:pP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une </a:t>
            </a:r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solide culture générale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des qualités d'expression en français</a:t>
            </a:r>
          </a:p>
          <a:p>
            <a:pPr>
              <a:lnSpc>
                <a:spcPct val="150000"/>
              </a:lnSpc>
            </a:pPr>
            <a:endParaRPr lang="fr-F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342900" indent="-342900">
              <a:lnSpc>
                <a:spcPct val="150000"/>
              </a:lnSpc>
              <a:buFont typeface="Calibri" panose="020F0502020204030204" pitchFamily="34" charset="0"/>
              <a:buChar char="↘"/>
            </a:pPr>
            <a:r>
              <a:rPr lang="fr-FR" sz="2400" b="1" dirty="0">
                <a:solidFill>
                  <a:srgbClr val="B1C800"/>
                </a:solidFill>
              </a:rPr>
              <a:t>Formation au professorat (bac+5)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licence mention arts, arts plastiques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master et inscription en </a:t>
            </a:r>
            <a:r>
              <a:rPr lang="fr-FR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Espé</a:t>
            </a:r>
            <a:endParaRPr lang="fr-F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Selon les licences, plusieurs parcours au choix : 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arts </a:t>
            </a:r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appliqués, médiation culturelle...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22823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 txBox="1">
            <a:spLocks/>
          </p:cNvSpPr>
          <p:nvPr/>
        </p:nvSpPr>
        <p:spPr bwMode="auto">
          <a:xfrm>
            <a:off x="2357965" y="188640"/>
            <a:ext cx="6572250" cy="484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fr-FR" sz="2400" dirty="0" smtClean="0">
                <a:solidFill>
                  <a:schemeClr val="bg1"/>
                </a:solidFill>
              </a:rPr>
              <a:t>Après STD2A ►</a:t>
            </a:r>
            <a:endParaRPr kumimoji="0" lang="fr-FR" sz="240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j-ea"/>
              <a:cs typeface="Arial Bold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6138116"/>
            <a:ext cx="360363" cy="360363"/>
          </a:xfrm>
          <a:prstGeom prst="rect">
            <a:avLst/>
          </a:prstGeom>
          <a:solidFill>
            <a:srgbClr val="EB6A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29/11/17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13</a:t>
            </a:fld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504339" y="1414464"/>
            <a:ext cx="8325045" cy="132343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B80868"/>
                </a:solidFill>
              </a:rPr>
              <a:t>Devenir enseignant/e  </a:t>
            </a:r>
          </a:p>
          <a:p>
            <a:r>
              <a:rPr lang="fr-FR" sz="2000" b="1" dirty="0" smtClean="0">
                <a:solidFill>
                  <a:schemeClr val="tx2"/>
                </a:solidFill>
              </a:rPr>
              <a:t>Via une école supérieures du professorat et de l’éducation,</a:t>
            </a:r>
          </a:p>
          <a:p>
            <a:r>
              <a:rPr lang="fr-FR" sz="2000" b="1" dirty="0" smtClean="0">
                <a:solidFill>
                  <a:schemeClr val="tx2"/>
                </a:solidFill>
              </a:rPr>
              <a:t>quelle que soit votre discipline d’origine </a:t>
            </a:r>
            <a:endParaRPr lang="fr-FR" sz="2000" b="1" dirty="0">
              <a:solidFill>
                <a:schemeClr val="tx2"/>
              </a:solidFill>
            </a:endParaRPr>
          </a:p>
        </p:txBody>
      </p:sp>
      <p:pic>
        <p:nvPicPr>
          <p:cNvPr id="9" name="Picture 2" descr="Infographie - parcours type MEEF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338" y="2867081"/>
            <a:ext cx="8325046" cy="31999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xtLst/>
        </p:spPr>
      </p:pic>
    </p:spTree>
    <p:extLst>
      <p:ext uri="{BB962C8B-B14F-4D97-AF65-F5344CB8AC3E}">
        <p14:creationId xmlns:p14="http://schemas.microsoft.com/office/powerpoint/2010/main" val="736739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 txBox="1">
            <a:spLocks/>
          </p:cNvSpPr>
          <p:nvPr/>
        </p:nvSpPr>
        <p:spPr bwMode="auto">
          <a:xfrm>
            <a:off x="2357965" y="188640"/>
            <a:ext cx="6572250" cy="484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fr-FR" sz="2400" dirty="0" smtClean="0">
                <a:solidFill>
                  <a:schemeClr val="bg1"/>
                </a:solidFill>
              </a:rPr>
              <a:t>Après STD2A ► Les écoles spécialisées</a:t>
            </a:r>
            <a:endParaRPr kumimoji="0" lang="fr-FR" sz="240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j-ea"/>
              <a:cs typeface="Arial Bold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6138116"/>
            <a:ext cx="360363" cy="360363"/>
          </a:xfrm>
          <a:prstGeom prst="rect">
            <a:avLst/>
          </a:prstGeom>
          <a:solidFill>
            <a:srgbClr val="EB6A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29/11/17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288235" y="1305342"/>
            <a:ext cx="864198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chemeClr val="accent4"/>
                </a:solidFill>
              </a:rPr>
              <a:t>Prépa et/ou concours ou dossier entretien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400" b="1" dirty="0">
                <a:solidFill>
                  <a:schemeClr val="accent4"/>
                </a:solidFill>
              </a:rPr>
              <a:t>3 à 5 ans  de formation</a:t>
            </a:r>
          </a:p>
          <a:p>
            <a:endParaRPr lang="fr-FR" b="1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fr-FR" b="1" dirty="0">
                <a:solidFill>
                  <a:srgbClr val="B1C800"/>
                </a:solidFill>
              </a:rPr>
              <a:t> Écoles supérieures d’art</a:t>
            </a:r>
          </a:p>
          <a:p>
            <a:r>
              <a:rPr lang="fr-FR" b="1" dirty="0">
                <a:solidFill>
                  <a:srgbClr val="B1C800"/>
                </a:solidFill>
              </a:rPr>
              <a:t>		« beaux-arts » : </a:t>
            </a:r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recrutent sur concours / dossier </a:t>
            </a:r>
          </a:p>
          <a:p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	3 ans (DNA) à 5 ans (DNSEP, grade master). </a:t>
            </a:r>
          </a:p>
          <a:p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	Année préparatoire 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recommandée</a:t>
            </a:r>
          </a:p>
          <a:p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3 options : art, communication, design, assorties de mentions</a:t>
            </a:r>
          </a:p>
          <a:p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fr-FR" b="1" dirty="0" smtClean="0">
                <a:solidFill>
                  <a:srgbClr val="B1C800"/>
                </a:solidFill>
              </a:rPr>
              <a:t>3 écoles nationales supérieures d’art </a:t>
            </a:r>
            <a:endParaRPr lang="fr-FR" b="1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ENSBA, ENSAD, ENSCI : accès sur concours très sélectif</a:t>
            </a:r>
          </a:p>
          <a:p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Année </a:t>
            </a:r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préparatoire 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recommandée</a:t>
            </a:r>
          </a:p>
          <a:p>
            <a:r>
              <a:rPr lang="fr-FR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	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5 ans, grade master</a:t>
            </a:r>
          </a:p>
          <a:p>
            <a:r>
              <a:rPr lang="fr-FR" b="1" dirty="0" smtClean="0">
                <a:solidFill>
                  <a:srgbClr val="B1C800"/>
                </a:solidFill>
              </a:rPr>
              <a:t>	7 écoles supérieures d’arts appliqués (ESAA)</a:t>
            </a:r>
          </a:p>
          <a:p>
            <a:r>
              <a:rPr lang="fr-FR" b="1" dirty="0">
                <a:solidFill>
                  <a:srgbClr val="B1C800"/>
                </a:solidFill>
              </a:rPr>
              <a:t>	</a:t>
            </a:r>
            <a:r>
              <a:rPr lang="fr-FR" b="1" dirty="0" smtClean="0">
                <a:solidFill>
                  <a:srgbClr val="B1C800"/>
                </a:solidFill>
              </a:rPr>
              <a:t>	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DSAA design en 2 ans après BTS ou DMA proche</a:t>
            </a:r>
          </a:p>
          <a:p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Reconnu niveau bac + 5</a:t>
            </a:r>
          </a:p>
          <a:p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		4 mentions : espace, graphisme, mode, produit </a:t>
            </a:r>
          </a:p>
          <a:p>
            <a:pPr lvl="1"/>
            <a:r>
              <a:rPr lang="fr-FR" b="1" dirty="0" smtClean="0">
                <a:solidFill>
                  <a:srgbClr val="B1C800"/>
                </a:solidFill>
              </a:rPr>
              <a:t>Nombreuses écoles privées toutes spécialités</a:t>
            </a:r>
          </a:p>
          <a:p>
            <a:pPr lvl="1"/>
            <a:r>
              <a:rPr lang="fr-FR" b="1" dirty="0">
                <a:solidFill>
                  <a:srgbClr val="B1C800"/>
                </a:solidFill>
              </a:rPr>
              <a:t>	</a:t>
            </a:r>
            <a:r>
              <a:rPr lang="fr-FR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niveaux variables, reconnues ou non par l’Etat.</a:t>
            </a:r>
            <a:endParaRPr lang="fr-F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fr-F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fr-FR" b="1" dirty="0">
                <a:solidFill>
                  <a:srgbClr val="B1C800"/>
                </a:solidFill>
              </a:rPr>
              <a:t>	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8702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 txBox="1">
            <a:spLocks/>
          </p:cNvSpPr>
          <p:nvPr/>
        </p:nvSpPr>
        <p:spPr bwMode="auto">
          <a:xfrm>
            <a:off x="2357965" y="188640"/>
            <a:ext cx="6572250" cy="484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fr-FR" sz="2400" dirty="0" smtClean="0">
                <a:solidFill>
                  <a:schemeClr val="bg1"/>
                </a:solidFill>
              </a:rPr>
              <a:t>Après STD2A ►Les classes prépa</a:t>
            </a:r>
            <a:endParaRPr kumimoji="0" lang="fr-FR" sz="240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j-ea"/>
              <a:cs typeface="Arial Bold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6138116"/>
            <a:ext cx="360363" cy="360363"/>
          </a:xfrm>
          <a:prstGeom prst="rect">
            <a:avLst/>
          </a:prstGeom>
          <a:solidFill>
            <a:srgbClr val="EB6A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29/11/17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15</a:t>
            </a:fld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536713" y="1053334"/>
            <a:ext cx="829917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srgbClr val="C00000"/>
                </a:solidFill>
              </a:rPr>
              <a:t>Prépa ENS arts &amp; design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ans. Accès 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sur dossier. </a:t>
            </a:r>
            <a:endParaRPr lang="fr-FR" b="1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7 ou 8 places/an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Mène à l’entrée à ENS Paris-Saclay (ex-Cachan) </a:t>
            </a:r>
            <a:r>
              <a:rPr lang="fr-FR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ou </a:t>
            </a: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dans une école supérieure d'art.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fr-FR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Cinq lycées seulement, d'où sélection sévère.</a:t>
            </a:r>
          </a:p>
          <a:p>
            <a:endParaRPr lang="fr-FR" b="1" dirty="0" smtClean="0">
              <a:solidFill>
                <a:srgbClr val="C00000"/>
              </a:solidFill>
            </a:endParaRPr>
          </a:p>
          <a:p>
            <a:endParaRPr lang="fr-FR" sz="2000" b="1" smtClean="0">
              <a:solidFill>
                <a:srgbClr val="C00000"/>
              </a:solidFill>
            </a:endParaRPr>
          </a:p>
          <a:p>
            <a:endParaRPr lang="fr-FR" sz="2000" b="1" dirty="0" smtClean="0">
              <a:solidFill>
                <a:srgbClr val="C00000"/>
              </a:solidFill>
            </a:endParaRPr>
          </a:p>
          <a:p>
            <a:r>
              <a:rPr lang="fr-FR" sz="2000" b="1" dirty="0" smtClean="0">
                <a:solidFill>
                  <a:srgbClr val="C00000"/>
                </a:solidFill>
              </a:rPr>
              <a:t>Nombreuses </a:t>
            </a:r>
            <a:r>
              <a:rPr lang="fr-FR" sz="2000" b="1" dirty="0">
                <a:solidFill>
                  <a:srgbClr val="C00000"/>
                </a:solidFill>
              </a:rPr>
              <a:t>prépas privées pour l’entrée sur dossier </a:t>
            </a:r>
            <a:r>
              <a:rPr lang="fr-FR" sz="2000" b="1" dirty="0" smtClean="0">
                <a:solidFill>
                  <a:srgbClr val="C00000"/>
                </a:solidFill>
              </a:rPr>
              <a:t>aux écoles d’arts </a:t>
            </a:r>
            <a:r>
              <a:rPr lang="fr-FR" sz="2000" b="1" dirty="0">
                <a:solidFill>
                  <a:srgbClr val="C00000"/>
                </a:solidFill>
              </a:rPr>
              <a:t>appliqués.</a:t>
            </a:r>
          </a:p>
          <a:p>
            <a:pPr marL="171450" indent="-171450">
              <a:buFont typeface="Arial"/>
              <a:buChar char="•"/>
            </a:pP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fr-FR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345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 txBox="1">
            <a:spLocks/>
          </p:cNvSpPr>
          <p:nvPr/>
        </p:nvSpPr>
        <p:spPr bwMode="auto">
          <a:xfrm>
            <a:off x="2357965" y="188640"/>
            <a:ext cx="6572250" cy="484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fr-FR" sz="2400" dirty="0" smtClean="0">
                <a:solidFill>
                  <a:schemeClr val="bg1"/>
                </a:solidFill>
              </a:rPr>
              <a:t>Des questions ?</a:t>
            </a:r>
            <a:endParaRPr kumimoji="0" lang="fr-FR" sz="240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j-ea"/>
              <a:cs typeface="Arial Bold"/>
            </a:endParaRPr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>
          <a:xfrm>
            <a:off x="390940" y="6356350"/>
            <a:ext cx="2133600" cy="365125"/>
          </a:xfrm>
        </p:spPr>
        <p:txBody>
          <a:bodyPr/>
          <a:lstStyle/>
          <a:p>
            <a:r>
              <a:rPr lang="fr-FR" dirty="0" smtClean="0"/>
              <a:t>29/11/17</a:t>
            </a:r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16</a:t>
            </a:fld>
            <a:endParaRPr lang="fr-FR"/>
          </a:p>
        </p:txBody>
      </p:sp>
      <p:pic>
        <p:nvPicPr>
          <p:cNvPr id="8" name="Picture 2" descr="Les études d'ar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504" y="816338"/>
            <a:ext cx="1408872" cy="2002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Les métiers du desig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504" y="2750841"/>
            <a:ext cx="1408872" cy="1855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2773016" y="1089931"/>
            <a:ext cx="6066183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dirty="0" smtClean="0">
                <a:solidFill>
                  <a:srgbClr val="FFC000"/>
                </a:solidFill>
                <a:latin typeface="Arial Bold"/>
                <a:cs typeface="Arial Bold"/>
              </a:rPr>
              <a:t>► </a:t>
            </a:r>
            <a:r>
              <a:rPr lang="fr-FR" sz="3200" dirty="0">
                <a:solidFill>
                  <a:srgbClr val="FFC000"/>
                </a:solidFill>
                <a:latin typeface="Arial Bold"/>
                <a:cs typeface="Arial Bold"/>
              </a:rPr>
              <a:t>Vos professeurs principaux</a:t>
            </a:r>
          </a:p>
          <a:p>
            <a:endParaRPr lang="fr-FR" sz="3200" dirty="0">
              <a:latin typeface="Arial Bold"/>
            </a:endParaRPr>
          </a:p>
          <a:p>
            <a:r>
              <a:rPr lang="fr-FR" sz="3200" dirty="0">
                <a:solidFill>
                  <a:schemeClr val="accent2"/>
                </a:solidFill>
                <a:latin typeface="Arial Bold"/>
              </a:rPr>
              <a:t>►</a:t>
            </a:r>
            <a:r>
              <a:rPr lang="fr-FR" sz="3200" dirty="0">
                <a:latin typeface="Arial Bold"/>
              </a:rPr>
              <a:t> </a:t>
            </a:r>
            <a:r>
              <a:rPr lang="fr-FR" sz="3200" dirty="0">
                <a:solidFill>
                  <a:schemeClr val="accent2"/>
                </a:solidFill>
                <a:latin typeface="Arial Bold"/>
              </a:rPr>
              <a:t>Votre psychologue de l’Éducation nationale    </a:t>
            </a:r>
          </a:p>
          <a:p>
            <a:endParaRPr lang="fr-FR" sz="3200" dirty="0">
              <a:latin typeface="Arial Bold"/>
            </a:endParaRPr>
          </a:p>
          <a:p>
            <a:r>
              <a:rPr lang="fr-FR" sz="3200" dirty="0">
                <a:solidFill>
                  <a:srgbClr val="00B050"/>
                </a:solidFill>
                <a:latin typeface="Arial Bold"/>
              </a:rPr>
              <a:t>► Le CIO auquel votre établissement est rattaché    </a:t>
            </a:r>
          </a:p>
          <a:p>
            <a:endParaRPr lang="fr-FR" sz="3200" dirty="0">
              <a:latin typeface="Arial Bold"/>
            </a:endParaRPr>
          </a:p>
          <a:p>
            <a:r>
              <a:rPr lang="fr-FR" sz="3200" dirty="0">
                <a:solidFill>
                  <a:srgbClr val="7030A0"/>
                </a:solidFill>
                <a:latin typeface="Arial Black"/>
                <a:cs typeface="Arial Black"/>
              </a:rPr>
              <a:t>►  </a:t>
            </a:r>
            <a:r>
              <a:rPr lang="fr-FR" sz="3200" dirty="0">
                <a:solidFill>
                  <a:srgbClr val="7030A0"/>
                </a:solidFill>
                <a:latin typeface="Arial"/>
                <a:cs typeface="Arial"/>
              </a:rPr>
              <a:t> </a:t>
            </a:r>
            <a:r>
              <a:rPr lang="fr-FR" sz="3200" dirty="0">
                <a:solidFill>
                  <a:srgbClr val="7030A0"/>
                </a:solidFill>
                <a:latin typeface="Arial Bold"/>
              </a:rPr>
              <a:t>Le site de </a:t>
            </a:r>
            <a:r>
              <a:rPr lang="fr-FR" sz="3200" dirty="0" smtClean="0">
                <a:solidFill>
                  <a:srgbClr val="7030A0"/>
                </a:solidFill>
                <a:latin typeface="Arial Bold"/>
              </a:rPr>
              <a:t>l’Onisep</a:t>
            </a:r>
            <a:endParaRPr lang="fr-FR" dirty="0">
              <a:solidFill>
                <a:srgbClr val="7030A0"/>
              </a:solidFill>
              <a:latin typeface="Arial Bold"/>
            </a:endParaRPr>
          </a:p>
          <a:p>
            <a:endParaRPr lang="fr-FR" dirty="0" smtClean="0">
              <a:solidFill>
                <a:srgbClr val="7030A0"/>
              </a:solidFill>
              <a:latin typeface="Arial Bold"/>
            </a:endParaRPr>
          </a:p>
          <a:p>
            <a:r>
              <a:rPr lang="fr-FR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Bold"/>
              </a:rPr>
              <a:t>			</a:t>
            </a:r>
          </a:p>
          <a:p>
            <a:endParaRPr lang="fr-FR"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7504" y="4633166"/>
            <a:ext cx="1407093" cy="2011762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520644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itre 1"/>
          <p:cNvSpPr txBox="1">
            <a:spLocks/>
          </p:cNvSpPr>
          <p:nvPr/>
        </p:nvSpPr>
        <p:spPr bwMode="auto">
          <a:xfrm>
            <a:off x="1235277" y="307861"/>
            <a:ext cx="7670583" cy="484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r">
              <a:spcBef>
                <a:spcPct val="0"/>
              </a:spcBef>
              <a:defRPr/>
            </a:pPr>
            <a:r>
              <a:rPr lang="fr-FR" sz="2400" dirty="0" smtClean="0">
                <a:solidFill>
                  <a:srgbClr val="FFFFFF"/>
                </a:solidFill>
                <a:latin typeface="Arial Bold"/>
                <a:cs typeface="Arial Bold"/>
              </a:rPr>
              <a:t>Des questions ? </a:t>
            </a:r>
            <a:endParaRPr lang="fr-FR" sz="2400" dirty="0">
              <a:solidFill>
                <a:srgbClr val="FFFFFF"/>
              </a:solidFill>
              <a:latin typeface="Arial Bold"/>
              <a:cs typeface="Arial Bold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1250150"/>
            <a:ext cx="8963890" cy="5097376"/>
          </a:xfrm>
          <a:prstGeom prst="rect">
            <a:avLst/>
          </a:prstGeom>
        </p:spPr>
      </p:pic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29/11/17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17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8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ce réservé du contenu 20"/>
          <p:cNvSpPr>
            <a:spLocks noGrp="1"/>
          </p:cNvSpPr>
          <p:nvPr>
            <p:ph idx="1"/>
          </p:nvPr>
        </p:nvSpPr>
        <p:spPr>
          <a:xfrm>
            <a:off x="1348508" y="1136072"/>
            <a:ext cx="7462983" cy="4990091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457200" lvl="1" indent="0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r>
              <a:rPr lang="fr-FR" altLang="fr-FR" sz="36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endParaRPr lang="fr-FR" altLang="fr-FR" sz="3600" dirty="0">
              <a:solidFill>
                <a:schemeClr val="bg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1028700" lvl="1" indent="-571500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Calibri" panose="020F0502020204030204" pitchFamily="34" charset="0"/>
              <a:buChar char="↘"/>
              <a:defRPr/>
            </a:pPr>
            <a:r>
              <a:rPr lang="fr-FR" altLang="fr-FR" sz="3600" b="1" dirty="0">
                <a:solidFill>
                  <a:srgbClr val="00800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 </a:t>
            </a:r>
            <a:r>
              <a:rPr lang="fr-FR" altLang="fr-FR" sz="3600" dirty="0">
                <a:solidFill>
                  <a:srgbClr val="00800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4 étapes</a:t>
            </a:r>
          </a:p>
          <a:p>
            <a:pPr marL="457200" lvl="1" indent="0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  <a:defRPr/>
            </a:pPr>
            <a:endParaRPr lang="fr-FR" altLang="fr-FR" sz="3600" dirty="0">
              <a:solidFill>
                <a:schemeClr val="bg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1028700" lvl="1" indent="-571500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æ"/>
              <a:defRPr/>
            </a:pPr>
            <a:r>
              <a:rPr lang="fr-FR" altLang="fr-FR" dirty="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Toutes vos démarches d’inscription</a:t>
            </a:r>
          </a:p>
          <a:p>
            <a:pPr marL="1028700" lvl="1" indent="-571500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æ"/>
              <a:defRPr/>
            </a:pPr>
            <a:endParaRPr lang="fr-FR" altLang="ja-JP" dirty="0">
              <a:solidFill>
                <a:schemeClr val="bg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1028700" lvl="1" indent="-571500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æ"/>
              <a:defRPr/>
            </a:pPr>
            <a:r>
              <a:rPr lang="fr-FR" altLang="ja-JP" dirty="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Explorez et localisez les formations</a:t>
            </a:r>
          </a:p>
          <a:p>
            <a:pPr marL="1028700" lvl="1" indent="-571500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æ"/>
              <a:defRPr/>
            </a:pPr>
            <a:endParaRPr lang="fr-FR" altLang="ja-JP" dirty="0">
              <a:solidFill>
                <a:schemeClr val="bg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1028700" lvl="1" indent="-571500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æ"/>
              <a:defRPr/>
            </a:pPr>
            <a:r>
              <a:rPr lang="fr-FR" altLang="fr-FR" dirty="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Ouverture le </a:t>
            </a:r>
            <a:r>
              <a:rPr lang="fr-FR" altLang="fr-FR" u="sng" dirty="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15 janvier</a:t>
            </a:r>
          </a:p>
          <a:p>
            <a:pPr marL="1028700" lvl="1" indent="-571500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æ"/>
              <a:defRPr/>
            </a:pPr>
            <a:endParaRPr lang="fr-FR" altLang="fr-FR" dirty="0">
              <a:solidFill>
                <a:schemeClr val="bg1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  <a:p>
            <a:pPr marL="1028700" lvl="1" indent="-571500" defTabSz="91440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æ"/>
              <a:defRPr/>
            </a:pPr>
            <a:r>
              <a:rPr lang="fr-FR" altLang="fr-FR" dirty="0">
                <a:solidFill>
                  <a:schemeClr val="bg1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Vos vœux le </a:t>
            </a:r>
            <a:r>
              <a:rPr lang="fr-FR" altLang="fr-FR" u="sng" dirty="0" smtClean="0">
                <a:solidFill>
                  <a:srgbClr val="008000"/>
                </a:solidFill>
                <a:latin typeface="Calibri" panose="020F0502020204030204" pitchFamily="34" charset="0"/>
                <a:ea typeface="MS PGothic" panose="020B0600070205080204" pitchFamily="34" charset="-128"/>
              </a:rPr>
              <a:t>22 janvier</a:t>
            </a:r>
            <a:endParaRPr lang="fr-FR" altLang="ja-JP" dirty="0">
              <a:solidFill>
                <a:srgbClr val="008000"/>
              </a:solidFill>
              <a:latin typeface="Calibri" panose="020F0502020204030204" pitchFamily="34" charset="0"/>
              <a:ea typeface="MS PGothic" panose="020B0600070205080204" pitchFamily="34" charset="-12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927926" y="184727"/>
            <a:ext cx="471978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defRPr/>
            </a:pPr>
            <a:r>
              <a:rPr lang="fr-FR" sz="4800" b="1" dirty="0" err="1">
                <a:solidFill>
                  <a:prstClr val="white"/>
                </a:solidFill>
              </a:rPr>
              <a:t>Parcoursup</a:t>
            </a:r>
            <a:endParaRPr lang="fr-FR" sz="4800" b="1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033329"/>
            <a:ext cx="360363" cy="360363"/>
          </a:xfrm>
          <a:prstGeom prst="rect">
            <a:avLst/>
          </a:prstGeom>
          <a:solidFill>
            <a:srgbClr val="EB6A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29/11/17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ce réservé du contenu 20"/>
          <p:cNvSpPr>
            <a:spLocks noGrp="1"/>
          </p:cNvSpPr>
          <p:nvPr>
            <p:ph idx="1"/>
          </p:nvPr>
        </p:nvSpPr>
        <p:spPr>
          <a:xfrm>
            <a:off x="1136073" y="1228436"/>
            <a:ext cx="7693890" cy="5061528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fr-FR" dirty="0">
                <a:solidFill>
                  <a:srgbClr val="008000"/>
                </a:solidFill>
              </a:rPr>
              <a:t>1  ►  Novembre-décembre : je m’informe</a:t>
            </a:r>
          </a:p>
          <a:p>
            <a:pPr lvl="0"/>
            <a:endParaRPr lang="fr-FR" dirty="0"/>
          </a:p>
          <a:p>
            <a:pPr marL="1371600" lvl="2" indent="-457200">
              <a:buFont typeface="Calibri" panose="020F0502020204030204" pitchFamily="34" charset="0"/>
              <a:buChar char="↘"/>
            </a:pPr>
            <a:r>
              <a:rPr lang="fr-FR" sz="3200" dirty="0">
                <a:solidFill>
                  <a:srgbClr val="FFFF00"/>
                </a:solidFill>
              </a:rPr>
              <a:t>1</a:t>
            </a:r>
            <a:r>
              <a:rPr lang="fr-FR" sz="3200" baseline="30000" dirty="0">
                <a:solidFill>
                  <a:srgbClr val="FFFF00"/>
                </a:solidFill>
              </a:rPr>
              <a:t>re</a:t>
            </a:r>
            <a:r>
              <a:rPr lang="fr-FR" sz="3200" dirty="0">
                <a:solidFill>
                  <a:srgbClr val="FFFF00"/>
                </a:solidFill>
              </a:rPr>
              <a:t> semaine d’orientation</a:t>
            </a:r>
            <a:endParaRPr lang="fr-FR" sz="3200" dirty="0"/>
          </a:p>
          <a:p>
            <a:pPr lvl="0"/>
            <a:endParaRPr lang="fr-FR" dirty="0"/>
          </a:p>
          <a:p>
            <a:pPr marL="1371600" lvl="2" indent="-457200">
              <a:buFont typeface="Calibri" panose="020F0502020204030204" pitchFamily="34" charset="0"/>
              <a:buChar char="↘"/>
            </a:pPr>
            <a:r>
              <a:rPr lang="fr-FR" sz="3200" dirty="0"/>
              <a:t>2 professeurs principaux par classe </a:t>
            </a:r>
          </a:p>
          <a:p>
            <a:pPr marL="457200" lvl="0" indent="-457200">
              <a:buFont typeface="Calibri" panose="020F0502020204030204" pitchFamily="34" charset="0"/>
              <a:buChar char="↘"/>
            </a:pPr>
            <a:endParaRPr lang="fr-FR" dirty="0"/>
          </a:p>
          <a:p>
            <a:pPr marL="1371600" lvl="2" indent="-457200">
              <a:buFont typeface="Calibri" panose="020F0502020204030204" pitchFamily="34" charset="0"/>
              <a:buChar char="↘"/>
            </a:pPr>
            <a:r>
              <a:rPr lang="fr-FR" sz="3200" dirty="0"/>
              <a:t>tutorat d’orientation possible</a:t>
            </a:r>
          </a:p>
          <a:p>
            <a:pPr lvl="0"/>
            <a:endParaRPr lang="fr-FR" dirty="0"/>
          </a:p>
          <a:p>
            <a:pPr marL="1371600" lvl="2" indent="-457200">
              <a:buFont typeface="Calibri" panose="020F0502020204030204" pitchFamily="34" charset="0"/>
              <a:buChar char="↘"/>
            </a:pPr>
            <a:r>
              <a:rPr lang="fr-FR" sz="3200" dirty="0">
                <a:solidFill>
                  <a:srgbClr val="FFFF00"/>
                </a:solidFill>
              </a:rPr>
              <a:t>1</a:t>
            </a:r>
            <a:r>
              <a:rPr lang="fr-FR" sz="3200" baseline="30000" dirty="0">
                <a:solidFill>
                  <a:srgbClr val="FFFF00"/>
                </a:solidFill>
              </a:rPr>
              <a:t>er</a:t>
            </a:r>
            <a:r>
              <a:rPr lang="fr-FR" sz="3200" dirty="0">
                <a:solidFill>
                  <a:srgbClr val="FFFF00"/>
                </a:solidFill>
              </a:rPr>
              <a:t> conseil de classe : </a:t>
            </a:r>
            <a:r>
              <a:rPr lang="fr-FR" sz="3200" dirty="0" smtClean="0">
                <a:solidFill>
                  <a:schemeClr val="bg1"/>
                </a:solidFill>
              </a:rPr>
              <a:t>émet des </a:t>
            </a:r>
            <a:r>
              <a:rPr lang="fr-FR" sz="3200" dirty="0" smtClean="0"/>
              <a:t>recommandations</a:t>
            </a:r>
            <a:endParaRPr lang="fr-FR" sz="3200" dirty="0"/>
          </a:p>
          <a:p>
            <a:endParaRPr lang="fr-FR" sz="2800" i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3463636" y="290196"/>
            <a:ext cx="5591175" cy="369332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/>
            <a:r>
              <a:rPr lang="fr-FR" dirty="0" err="1" smtClean="0">
                <a:solidFill>
                  <a:schemeClr val="bg1"/>
                </a:solidFill>
                <a:latin typeface="Arial Bold"/>
              </a:rPr>
              <a:t>Parcoursup</a:t>
            </a:r>
            <a:r>
              <a:rPr lang="fr-FR" dirty="0" smtClean="0">
                <a:solidFill>
                  <a:schemeClr val="bg1"/>
                </a:solidFill>
                <a:latin typeface="Arial Bold"/>
              </a:rPr>
              <a:t> - calendrier post-bac </a:t>
            </a:r>
            <a:r>
              <a:rPr lang="fr-FR" dirty="0">
                <a:solidFill>
                  <a:schemeClr val="bg1"/>
                </a:solidFill>
              </a:rPr>
              <a:t>►</a:t>
            </a:r>
            <a:r>
              <a:rPr lang="fr-FR" dirty="0" smtClean="0">
                <a:solidFill>
                  <a:schemeClr val="bg1"/>
                </a:solidFill>
                <a:latin typeface="Arial Bold"/>
              </a:rPr>
              <a:t> 2.1 </a:t>
            </a:r>
            <a:endParaRPr lang="fr-FR" dirty="0">
              <a:solidFill>
                <a:schemeClr val="bg1"/>
              </a:solidFill>
              <a:latin typeface="Arial Bold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92" y="6047092"/>
            <a:ext cx="360363" cy="360363"/>
          </a:xfrm>
          <a:prstGeom prst="rect">
            <a:avLst/>
          </a:prstGeom>
          <a:solidFill>
            <a:srgbClr val="EB6A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29/11/17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617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ce réservé du contenu 20"/>
          <p:cNvSpPr>
            <a:spLocks noGrp="1"/>
          </p:cNvSpPr>
          <p:nvPr>
            <p:ph idx="1"/>
          </p:nvPr>
        </p:nvSpPr>
        <p:spPr>
          <a:xfrm>
            <a:off x="695857" y="974124"/>
            <a:ext cx="8448143" cy="5524356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fr-FR" sz="3500" dirty="0">
                <a:solidFill>
                  <a:srgbClr val="008000"/>
                </a:solidFill>
              </a:rPr>
              <a:t>2</a:t>
            </a:r>
            <a:r>
              <a:rPr lang="fr-FR" sz="3500" b="1" dirty="0">
                <a:solidFill>
                  <a:srgbClr val="008000"/>
                </a:solidFill>
              </a:rPr>
              <a:t>  </a:t>
            </a:r>
            <a:r>
              <a:rPr lang="fr-FR" sz="3500" dirty="0">
                <a:solidFill>
                  <a:srgbClr val="008000"/>
                </a:solidFill>
              </a:rPr>
              <a:t>►</a:t>
            </a:r>
            <a:r>
              <a:rPr lang="fr-FR" sz="3500" b="1" dirty="0">
                <a:solidFill>
                  <a:srgbClr val="008000"/>
                </a:solidFill>
              </a:rPr>
              <a:t>  </a:t>
            </a:r>
            <a:r>
              <a:rPr lang="fr-FR" sz="3500" dirty="0">
                <a:solidFill>
                  <a:srgbClr val="008000"/>
                </a:solidFill>
              </a:rPr>
              <a:t>Janvier à mars  : </a:t>
            </a:r>
            <a:r>
              <a:rPr lang="fr-FR" sz="3500" dirty="0" smtClean="0">
                <a:solidFill>
                  <a:srgbClr val="008000"/>
                </a:solidFill>
              </a:rPr>
              <a:t>je fais mes </a:t>
            </a:r>
            <a:r>
              <a:rPr lang="fr-FR" sz="3500" dirty="0">
                <a:solidFill>
                  <a:srgbClr val="008000"/>
                </a:solidFill>
              </a:rPr>
              <a:t>vœux</a:t>
            </a:r>
          </a:p>
          <a:p>
            <a:pPr marL="0" lvl="0" indent="0">
              <a:buNone/>
            </a:pPr>
            <a:r>
              <a:rPr lang="fr-FR" sz="3500" dirty="0">
                <a:solidFill>
                  <a:schemeClr val="tx1"/>
                </a:solidFill>
              </a:rPr>
              <a:t> </a:t>
            </a:r>
          </a:p>
          <a:p>
            <a:pPr marL="1371600" lvl="2" indent="-457200">
              <a:buFont typeface="Calibri" panose="020F0502020204030204" pitchFamily="34" charset="0"/>
              <a:buChar char="↘"/>
            </a:pPr>
            <a:r>
              <a:rPr lang="fr-FR" sz="3500" dirty="0">
                <a:solidFill>
                  <a:srgbClr val="FFFF00"/>
                </a:solidFill>
              </a:rPr>
              <a:t>2</a:t>
            </a:r>
            <a:r>
              <a:rPr lang="fr-FR" sz="3500" baseline="30000" dirty="0">
                <a:solidFill>
                  <a:srgbClr val="FFFF00"/>
                </a:solidFill>
              </a:rPr>
              <a:t>e</a:t>
            </a:r>
            <a:r>
              <a:rPr lang="fr-FR" sz="3500" dirty="0">
                <a:solidFill>
                  <a:srgbClr val="FFFF00"/>
                </a:solidFill>
              </a:rPr>
              <a:t> semaine d’orientation + </a:t>
            </a:r>
            <a:r>
              <a:rPr lang="fr-FR" sz="3500" dirty="0"/>
              <a:t>JPO dans les établissements du </a:t>
            </a:r>
            <a:r>
              <a:rPr lang="fr-FR" sz="3500" dirty="0" smtClean="0"/>
              <a:t>supérieur</a:t>
            </a:r>
            <a:endParaRPr lang="fr-FR" sz="3500" dirty="0"/>
          </a:p>
          <a:p>
            <a:pPr lvl="0"/>
            <a:endParaRPr lang="fr-FR" sz="3500" dirty="0"/>
          </a:p>
          <a:p>
            <a:pPr marL="1371600" lvl="2" indent="-457200">
              <a:buFont typeface="Calibri" panose="020F0502020204030204" pitchFamily="34" charset="0"/>
              <a:buChar char="↘"/>
            </a:pPr>
            <a:r>
              <a:rPr lang="fr-FR" sz="3500" u="sng" dirty="0"/>
              <a:t>15 janvier </a:t>
            </a:r>
            <a:r>
              <a:rPr lang="fr-FR" sz="3500" dirty="0"/>
              <a:t>- ouverture </a:t>
            </a:r>
            <a:r>
              <a:rPr lang="fr-FR" sz="3500" dirty="0" err="1"/>
              <a:t>Parcoursup</a:t>
            </a:r>
            <a:r>
              <a:rPr lang="fr-FR" sz="3500" dirty="0"/>
              <a:t> </a:t>
            </a:r>
            <a:endParaRPr lang="fr-FR" sz="3500" dirty="0" smtClean="0"/>
          </a:p>
          <a:p>
            <a:pPr marL="914400" lvl="2" indent="0">
              <a:buNone/>
            </a:pPr>
            <a:r>
              <a:rPr lang="fr-FR" sz="3500" dirty="0">
                <a:solidFill>
                  <a:schemeClr val="bg2"/>
                </a:solidFill>
              </a:rPr>
              <a:t>	</a:t>
            </a:r>
            <a:r>
              <a:rPr lang="fr-FR" sz="3500" dirty="0" smtClean="0">
                <a:solidFill>
                  <a:schemeClr val="bg2"/>
                </a:solidFill>
              </a:rPr>
              <a:t>► </a:t>
            </a:r>
            <a:r>
              <a:rPr lang="fr-FR" sz="3500" dirty="0">
                <a:solidFill>
                  <a:schemeClr val="bg1"/>
                </a:solidFill>
              </a:rPr>
              <a:t>mise en ligne des fiches formation</a:t>
            </a:r>
          </a:p>
          <a:p>
            <a:pPr lvl="0"/>
            <a:endParaRPr lang="fr-FR" sz="3500" dirty="0"/>
          </a:p>
          <a:p>
            <a:pPr marL="1371600" lvl="2" indent="-457200">
              <a:buFont typeface="Calibri" panose="020F0502020204030204" pitchFamily="34" charset="0"/>
              <a:buChar char="↘"/>
            </a:pPr>
            <a:r>
              <a:rPr lang="fr-FR" sz="3500" u="sng" dirty="0" smtClean="0"/>
              <a:t>22 </a:t>
            </a:r>
            <a:r>
              <a:rPr lang="fr-FR" sz="3500" u="sng" dirty="0"/>
              <a:t>janvier </a:t>
            </a:r>
            <a:r>
              <a:rPr lang="fr-FR" sz="3500" dirty="0"/>
              <a:t>: 10 vœux sans classement</a:t>
            </a:r>
          </a:p>
          <a:p>
            <a:pPr lvl="2"/>
            <a:endParaRPr lang="fr-FR" sz="3500" dirty="0"/>
          </a:p>
          <a:p>
            <a:pPr marL="1371600" lvl="2" indent="-457200">
              <a:buFont typeface="Calibri" panose="020F0502020204030204" pitchFamily="34" charset="0"/>
              <a:buChar char="↘"/>
            </a:pPr>
            <a:r>
              <a:rPr lang="fr-FR" sz="3500" dirty="0">
                <a:solidFill>
                  <a:srgbClr val="FFFF00"/>
                </a:solidFill>
              </a:rPr>
              <a:t>2</a:t>
            </a:r>
            <a:r>
              <a:rPr lang="fr-FR" sz="3500" baseline="30000" dirty="0">
                <a:solidFill>
                  <a:srgbClr val="FFFF00"/>
                </a:solidFill>
              </a:rPr>
              <a:t>e</a:t>
            </a:r>
            <a:r>
              <a:rPr lang="fr-FR" sz="3500" dirty="0">
                <a:solidFill>
                  <a:srgbClr val="FFFF00"/>
                </a:solidFill>
              </a:rPr>
              <a:t> conseil de classe </a:t>
            </a:r>
            <a:r>
              <a:rPr lang="fr-FR" sz="3500" dirty="0">
                <a:solidFill>
                  <a:schemeClr val="bg1"/>
                </a:solidFill>
              </a:rPr>
              <a:t>: émet </a:t>
            </a:r>
            <a:r>
              <a:rPr lang="fr-FR" sz="3500" dirty="0" smtClean="0">
                <a:solidFill>
                  <a:schemeClr val="bg1"/>
                </a:solidFill>
              </a:rPr>
              <a:t>1 </a:t>
            </a:r>
            <a:r>
              <a:rPr lang="fr-FR" sz="3500" dirty="0">
                <a:solidFill>
                  <a:schemeClr val="bg1"/>
                </a:solidFill>
              </a:rPr>
              <a:t>avis par vœu </a:t>
            </a:r>
            <a:endParaRPr lang="fr-FR" sz="3500" dirty="0" smtClean="0">
              <a:solidFill>
                <a:schemeClr val="bg1"/>
              </a:solidFill>
            </a:endParaRPr>
          </a:p>
          <a:p>
            <a:pPr marL="914400" lvl="2" indent="0">
              <a:buNone/>
            </a:pPr>
            <a:r>
              <a:rPr lang="fr-FR" sz="3500" dirty="0">
                <a:solidFill>
                  <a:schemeClr val="bg1"/>
                </a:solidFill>
              </a:rPr>
              <a:t>	</a:t>
            </a:r>
            <a:r>
              <a:rPr lang="fr-FR" sz="3500" dirty="0" smtClean="0">
                <a:solidFill>
                  <a:schemeClr val="bg1"/>
                </a:solidFill>
              </a:rPr>
              <a:t>via </a:t>
            </a:r>
            <a:r>
              <a:rPr lang="fr-FR" sz="3500" dirty="0">
                <a:solidFill>
                  <a:schemeClr val="bg1"/>
                </a:solidFill>
              </a:rPr>
              <a:t>la fiche Avenir</a:t>
            </a:r>
          </a:p>
          <a:p>
            <a:endParaRPr lang="fr-FR" sz="2800" i="1" dirty="0"/>
          </a:p>
        </p:txBody>
      </p:sp>
      <p:sp>
        <p:nvSpPr>
          <p:cNvPr id="2" name="Rectangle 1"/>
          <p:cNvSpPr/>
          <p:nvPr/>
        </p:nvSpPr>
        <p:spPr>
          <a:xfrm>
            <a:off x="5208195" y="344116"/>
            <a:ext cx="3584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dirty="0" err="1" smtClean="0">
                <a:solidFill>
                  <a:schemeClr val="bg1"/>
                </a:solidFill>
                <a:latin typeface="Arial Bold"/>
              </a:rPr>
              <a:t>Parcoursup</a:t>
            </a:r>
            <a:r>
              <a:rPr lang="fr-FR" dirty="0" smtClean="0">
                <a:solidFill>
                  <a:schemeClr val="bg1"/>
                </a:solidFill>
                <a:latin typeface="Arial Bold"/>
              </a:rPr>
              <a:t> – calendrier post-bac</a:t>
            </a:r>
            <a:endParaRPr lang="fr-FR" dirty="0">
              <a:solidFill>
                <a:schemeClr val="bg1"/>
              </a:solidFill>
              <a:latin typeface="Arial Bold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138116"/>
            <a:ext cx="360363" cy="360363"/>
          </a:xfrm>
          <a:prstGeom prst="rect">
            <a:avLst/>
          </a:prstGeom>
          <a:solidFill>
            <a:srgbClr val="EB6A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29/11/17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8663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208195" y="344116"/>
            <a:ext cx="3584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dirty="0" err="1" smtClean="0">
                <a:solidFill>
                  <a:schemeClr val="bg1"/>
                </a:solidFill>
                <a:latin typeface="Arial Bold"/>
              </a:rPr>
              <a:t>Parcoursup</a:t>
            </a:r>
            <a:r>
              <a:rPr lang="fr-FR" dirty="0" smtClean="0">
                <a:solidFill>
                  <a:schemeClr val="bg1"/>
                </a:solidFill>
                <a:latin typeface="Arial Bold"/>
              </a:rPr>
              <a:t> – calendrier post-bac</a:t>
            </a:r>
            <a:endParaRPr lang="fr-FR" dirty="0">
              <a:solidFill>
                <a:schemeClr val="bg1"/>
              </a:solidFill>
              <a:latin typeface="Arial Bold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138116"/>
            <a:ext cx="360363" cy="360363"/>
          </a:xfrm>
          <a:prstGeom prst="rect">
            <a:avLst/>
          </a:prstGeom>
          <a:solidFill>
            <a:srgbClr val="EB6A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29/11/17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1388533" y="1073759"/>
            <a:ext cx="7404485" cy="550920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fr-FR" sz="3600" dirty="0" smtClean="0">
                <a:solidFill>
                  <a:srgbClr val="008000"/>
                </a:solidFill>
              </a:rPr>
              <a:t>3 ►  </a:t>
            </a:r>
            <a:r>
              <a:rPr lang="fr-FR" sz="3600" dirty="0">
                <a:solidFill>
                  <a:srgbClr val="008000"/>
                </a:solidFill>
              </a:rPr>
              <a:t>Mai à </a:t>
            </a:r>
            <a:r>
              <a:rPr lang="fr-FR" sz="3600" dirty="0" smtClean="0">
                <a:solidFill>
                  <a:srgbClr val="008000"/>
                </a:solidFill>
              </a:rPr>
              <a:t>septembre </a:t>
            </a:r>
            <a:r>
              <a:rPr lang="fr-FR" sz="3600" dirty="0">
                <a:solidFill>
                  <a:srgbClr val="008000"/>
                </a:solidFill>
              </a:rPr>
              <a:t>: je reçois des 			réponses</a:t>
            </a:r>
          </a:p>
          <a:p>
            <a:pPr lvl="0"/>
            <a:endParaRPr lang="fr-FR" sz="2800" b="1" dirty="0"/>
          </a:p>
          <a:p>
            <a:pPr marL="1371600" lvl="2" indent="-457200">
              <a:buFont typeface="Calibri" panose="020F0502020204030204" pitchFamily="34" charset="0"/>
              <a:buChar char="↘"/>
            </a:pPr>
            <a:r>
              <a:rPr lang="fr-FR" sz="2800" u="sng" dirty="0">
                <a:solidFill>
                  <a:schemeClr val="bg1"/>
                </a:solidFill>
              </a:rPr>
              <a:t>Fin mai</a:t>
            </a:r>
            <a:r>
              <a:rPr lang="fr-FR" sz="2800" u="sng" dirty="0"/>
              <a:t>, </a:t>
            </a:r>
            <a:r>
              <a:rPr lang="fr-FR" sz="2800" dirty="0"/>
              <a:t>je reçois des propositions et dialogue avec les établissements</a:t>
            </a:r>
          </a:p>
          <a:p>
            <a:pPr marL="1371600" lvl="2" indent="-457200">
              <a:buFont typeface="Calibri" panose="020F0502020204030204" pitchFamily="34" charset="0"/>
              <a:buChar char="↘"/>
            </a:pPr>
            <a:endParaRPr lang="fr-FR" sz="2800" dirty="0"/>
          </a:p>
          <a:p>
            <a:pPr marL="1371600" lvl="2" indent="-457200">
              <a:buFont typeface="Calibri" panose="020F0502020204030204" pitchFamily="34" charset="0"/>
              <a:buChar char="↘"/>
            </a:pPr>
            <a:r>
              <a:rPr lang="fr-FR" sz="2800" dirty="0">
                <a:solidFill>
                  <a:schemeClr val="bg1"/>
                </a:solidFill>
              </a:rPr>
              <a:t>Pour deux réponses positives, j’en élimine une sans renoncer aux vœux en attente</a:t>
            </a:r>
            <a:endParaRPr lang="fr-FR" sz="2800" dirty="0"/>
          </a:p>
          <a:p>
            <a:pPr lvl="0"/>
            <a:endParaRPr lang="fr-FR" sz="2800" dirty="0"/>
          </a:p>
          <a:p>
            <a:pPr marL="1371600" lvl="2" indent="-457200">
              <a:buFont typeface="Calibri" panose="020F0502020204030204" pitchFamily="34" charset="0"/>
              <a:buChar char="↘"/>
            </a:pPr>
            <a:r>
              <a:rPr lang="fr-FR" sz="2800" u="sng" dirty="0"/>
              <a:t>Mi-juin,</a:t>
            </a:r>
            <a:r>
              <a:rPr lang="fr-FR" sz="2800" dirty="0"/>
              <a:t> la procédure est suspendue, je passe le </a:t>
            </a:r>
            <a:r>
              <a:rPr lang="fr-FR" sz="2800" dirty="0" smtClean="0"/>
              <a:t>bac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722509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Espace réservé du contenu 20"/>
          <p:cNvSpPr>
            <a:spLocks noGrp="1"/>
          </p:cNvSpPr>
          <p:nvPr>
            <p:ph idx="1"/>
          </p:nvPr>
        </p:nvSpPr>
        <p:spPr>
          <a:xfrm>
            <a:off x="1235276" y="1106020"/>
            <a:ext cx="7548505" cy="5020144"/>
          </a:xfr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>
            <a:normAutofit fontScale="40000" lnSpcReduction="20000"/>
          </a:bodyPr>
          <a:lstStyle/>
          <a:p>
            <a:pPr marL="0" lvl="0" indent="0">
              <a:buNone/>
            </a:pPr>
            <a:r>
              <a:rPr lang="fr-FR" sz="3600" dirty="0" smtClean="0">
                <a:solidFill>
                  <a:srgbClr val="00B0F0"/>
                </a:solidFill>
              </a:rPr>
              <a:t>	</a:t>
            </a:r>
            <a:r>
              <a:rPr lang="fr-FR" sz="8000" dirty="0" smtClean="0">
                <a:solidFill>
                  <a:srgbClr val="008000"/>
                </a:solidFill>
              </a:rPr>
              <a:t>4 </a:t>
            </a:r>
            <a:r>
              <a:rPr lang="fr-FR" sz="8000" dirty="0">
                <a:solidFill>
                  <a:srgbClr val="008000"/>
                </a:solidFill>
              </a:rPr>
              <a:t>►  Juin à septembre : procédure </a:t>
            </a:r>
            <a:r>
              <a:rPr lang="fr-FR" sz="8000" dirty="0" smtClean="0">
                <a:solidFill>
                  <a:srgbClr val="008000"/>
                </a:solidFill>
              </a:rPr>
              <a:t>		complémentaire</a:t>
            </a:r>
            <a:endParaRPr lang="fr-FR" sz="8000" dirty="0">
              <a:solidFill>
                <a:srgbClr val="008000"/>
              </a:solidFill>
            </a:endParaRPr>
          </a:p>
          <a:p>
            <a:pPr marL="514350" lvl="0" indent="-514350">
              <a:buAutoNum type="arabicPlain" startAt="3"/>
            </a:pPr>
            <a:endParaRPr lang="fr-FR" sz="8000" b="1" dirty="0"/>
          </a:p>
          <a:p>
            <a:pPr marL="1371600" lvl="2" indent="-457200">
              <a:lnSpc>
                <a:spcPct val="120000"/>
              </a:lnSpc>
              <a:buFont typeface="Calibri" panose="020F0502020204030204" pitchFamily="34" charset="0"/>
              <a:buChar char="↘"/>
            </a:pPr>
            <a:r>
              <a:rPr lang="fr-FR" sz="6000" dirty="0">
                <a:solidFill>
                  <a:schemeClr val="bg1"/>
                </a:solidFill>
              </a:rPr>
              <a:t>Ouverture après les épreuves du bac.</a:t>
            </a:r>
            <a:endParaRPr lang="fr-FR" sz="6000" dirty="0"/>
          </a:p>
          <a:p>
            <a:pPr marL="1371600" lvl="2" indent="-457200">
              <a:lnSpc>
                <a:spcPct val="120000"/>
              </a:lnSpc>
              <a:buFont typeface="Calibri" panose="020F0502020204030204" pitchFamily="34" charset="0"/>
              <a:buChar char="↘"/>
            </a:pPr>
            <a:endParaRPr lang="fr-FR" sz="6000" dirty="0"/>
          </a:p>
          <a:p>
            <a:pPr marL="1371600" lvl="2" indent="-457200">
              <a:lnSpc>
                <a:spcPct val="120000"/>
              </a:lnSpc>
              <a:buFont typeface="Calibri" panose="020F0502020204030204" pitchFamily="34" charset="0"/>
              <a:buChar char="↘"/>
            </a:pPr>
            <a:r>
              <a:rPr lang="fr-FR" sz="6000" dirty="0">
                <a:solidFill>
                  <a:schemeClr val="bg1"/>
                </a:solidFill>
              </a:rPr>
              <a:t>Après les </a:t>
            </a:r>
            <a:r>
              <a:rPr lang="fr-FR" sz="6000" dirty="0" smtClean="0">
                <a:solidFill>
                  <a:schemeClr val="bg1"/>
                </a:solidFill>
              </a:rPr>
              <a:t>résultats, </a:t>
            </a:r>
            <a:r>
              <a:rPr lang="fr-FR" sz="6000" dirty="0">
                <a:solidFill>
                  <a:schemeClr val="bg1"/>
                </a:solidFill>
              </a:rPr>
              <a:t>une commission propose une affectation aux bacheliers sans réponse.</a:t>
            </a:r>
            <a:endParaRPr lang="fr-FR" sz="6000" dirty="0"/>
          </a:p>
          <a:p>
            <a:pPr lvl="0">
              <a:lnSpc>
                <a:spcPct val="120000"/>
              </a:lnSpc>
            </a:pPr>
            <a:endParaRPr lang="fr-FR" sz="6000" dirty="0"/>
          </a:p>
          <a:p>
            <a:pPr marL="1371600" lvl="2" indent="-457200">
              <a:lnSpc>
                <a:spcPct val="120000"/>
              </a:lnSpc>
              <a:buFont typeface="Calibri" panose="020F0502020204030204" pitchFamily="34" charset="0"/>
              <a:buChar char="↘"/>
            </a:pPr>
            <a:r>
              <a:rPr lang="fr-FR" sz="6000" dirty="0"/>
              <a:t>Septembre : fin de l’affectation de tous les bacheliers qui n’ont pas programmé d’année </a:t>
            </a:r>
            <a:r>
              <a:rPr lang="fr-FR" sz="6000" dirty="0" smtClean="0"/>
              <a:t/>
            </a:r>
            <a:br>
              <a:rPr lang="fr-FR" sz="6000" dirty="0" smtClean="0"/>
            </a:br>
            <a:r>
              <a:rPr lang="fr-FR" sz="6000" dirty="0" smtClean="0"/>
              <a:t>de </a:t>
            </a:r>
            <a:r>
              <a:rPr lang="fr-FR" sz="6000" dirty="0"/>
              <a:t>césure.</a:t>
            </a:r>
          </a:p>
          <a:p>
            <a:pPr marL="1371600" lvl="2" indent="-457200">
              <a:buFont typeface="Calibri" panose="020F0502020204030204" pitchFamily="34" charset="0"/>
              <a:buChar char="↘"/>
            </a:pPr>
            <a:endParaRPr lang="fr-FR" sz="1200" dirty="0"/>
          </a:p>
          <a:p>
            <a:pPr marL="914400" lvl="2" indent="0">
              <a:buNone/>
            </a:pPr>
            <a:r>
              <a:rPr lang="fr-FR" sz="2800" dirty="0"/>
              <a:t>												</a:t>
            </a:r>
          </a:p>
          <a:p>
            <a:endParaRPr lang="fr-FR" sz="2800" i="1" dirty="0"/>
          </a:p>
        </p:txBody>
      </p:sp>
      <p:sp>
        <p:nvSpPr>
          <p:cNvPr id="2" name="Rectangle 1"/>
          <p:cNvSpPr/>
          <p:nvPr/>
        </p:nvSpPr>
        <p:spPr>
          <a:xfrm>
            <a:off x="4954060" y="454952"/>
            <a:ext cx="3584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r"/>
            <a:r>
              <a:rPr lang="fr-FR" dirty="0" err="1">
                <a:solidFill>
                  <a:prstClr val="white"/>
                </a:solidFill>
                <a:latin typeface="Arial Bold"/>
              </a:rPr>
              <a:t>Parcoursup</a:t>
            </a:r>
            <a:r>
              <a:rPr lang="fr-FR" dirty="0">
                <a:solidFill>
                  <a:prstClr val="white"/>
                </a:solidFill>
                <a:latin typeface="Arial Bold"/>
              </a:rPr>
              <a:t> – calendrier post-</a:t>
            </a:r>
            <a:r>
              <a:rPr lang="fr-FR" dirty="0" smtClean="0">
                <a:solidFill>
                  <a:prstClr val="white"/>
                </a:solidFill>
                <a:latin typeface="Arial Bold"/>
              </a:rPr>
              <a:t>bac</a:t>
            </a:r>
            <a:endParaRPr lang="fr-FR" dirty="0">
              <a:solidFill>
                <a:prstClr val="white"/>
              </a:solidFill>
              <a:latin typeface="Arial Bold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6837" y="5995987"/>
            <a:ext cx="360363" cy="360363"/>
          </a:xfrm>
          <a:prstGeom prst="rect">
            <a:avLst/>
          </a:prstGeom>
          <a:solidFill>
            <a:srgbClr val="EB6A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29/11/17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556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0066" y="454952"/>
            <a:ext cx="41088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fr-FR" dirty="0" smtClean="0">
                <a:solidFill>
                  <a:prstClr val="white"/>
                </a:solidFill>
                <a:latin typeface="Arial Bold"/>
              </a:rPr>
              <a:t>5 étapes pour préparer son orientation</a:t>
            </a:r>
            <a:endParaRPr lang="fr-FR" dirty="0">
              <a:solidFill>
                <a:prstClr val="white"/>
              </a:solidFill>
              <a:latin typeface="Arial Bold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523" y="1024091"/>
            <a:ext cx="8248179" cy="5332259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5995986"/>
            <a:ext cx="360363" cy="360363"/>
          </a:xfrm>
          <a:prstGeom prst="rect">
            <a:avLst/>
          </a:prstGeom>
          <a:solidFill>
            <a:srgbClr val="EB6A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>
                <a:solidFill>
                  <a:prstClr val="black">
                    <a:tint val="75000"/>
                  </a:prstClr>
                </a:solidFill>
              </a:rPr>
              <a:t>29/11/17</a:t>
            </a:r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fr-F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1938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Connecteur droit 75"/>
          <p:cNvCxnSpPr/>
          <p:nvPr/>
        </p:nvCxnSpPr>
        <p:spPr>
          <a:xfrm>
            <a:off x="3493037" y="3359077"/>
            <a:ext cx="5310855" cy="33302"/>
          </a:xfrm>
          <a:prstGeom prst="line">
            <a:avLst/>
          </a:prstGeom>
          <a:ln>
            <a:solidFill>
              <a:srgbClr val="F856FC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Connecteur droit 76"/>
          <p:cNvCxnSpPr/>
          <p:nvPr/>
        </p:nvCxnSpPr>
        <p:spPr>
          <a:xfrm flipV="1">
            <a:off x="284595" y="4948085"/>
            <a:ext cx="8321609" cy="29089"/>
          </a:xfrm>
          <a:prstGeom prst="lin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rgbClr val="F856FC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77"/>
          <p:cNvCxnSpPr/>
          <p:nvPr/>
        </p:nvCxnSpPr>
        <p:spPr>
          <a:xfrm flipV="1">
            <a:off x="284595" y="4136565"/>
            <a:ext cx="8554605" cy="23499"/>
          </a:xfrm>
          <a:prstGeom prst="line">
            <a:avLst/>
          </a:prstGeom>
          <a:ln>
            <a:solidFill>
              <a:srgbClr val="F856FC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Connecteur droit 78"/>
          <p:cNvCxnSpPr/>
          <p:nvPr/>
        </p:nvCxnSpPr>
        <p:spPr>
          <a:xfrm flipV="1">
            <a:off x="284595" y="5463501"/>
            <a:ext cx="8275806" cy="33380"/>
          </a:xfrm>
          <a:prstGeom prst="lin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rgbClr val="F856FC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Connecteur droit 79"/>
          <p:cNvCxnSpPr>
            <a:endCxn id="130" idx="3"/>
          </p:cNvCxnSpPr>
          <p:nvPr/>
        </p:nvCxnSpPr>
        <p:spPr>
          <a:xfrm flipV="1">
            <a:off x="3593027" y="3737851"/>
            <a:ext cx="5227607" cy="5101"/>
          </a:xfrm>
          <a:prstGeom prst="line">
            <a:avLst/>
          </a:prstGeom>
          <a:ln>
            <a:solidFill>
              <a:srgbClr val="F856FC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8494735" y="4843840"/>
            <a:ext cx="323850" cy="220662"/>
          </a:xfrm>
          <a:prstGeom prst="rect">
            <a:avLst/>
          </a:prstGeom>
          <a:solidFill>
            <a:srgbClr val="BC90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200" dirty="0"/>
              <a:t>4</a:t>
            </a:r>
          </a:p>
        </p:txBody>
      </p:sp>
      <p:cxnSp>
        <p:nvCxnSpPr>
          <p:cNvPr id="82" name="Connecteur droit 81"/>
          <p:cNvCxnSpPr/>
          <p:nvPr/>
        </p:nvCxnSpPr>
        <p:spPr>
          <a:xfrm>
            <a:off x="3523084" y="2967899"/>
            <a:ext cx="5195532" cy="1"/>
          </a:xfrm>
          <a:prstGeom prst="line">
            <a:avLst/>
          </a:prstGeom>
          <a:ln>
            <a:solidFill>
              <a:srgbClr val="F856FC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Connecteur droit 82"/>
          <p:cNvCxnSpPr/>
          <p:nvPr/>
        </p:nvCxnSpPr>
        <p:spPr>
          <a:xfrm flipV="1">
            <a:off x="360363" y="6277888"/>
            <a:ext cx="8393906" cy="40410"/>
          </a:xfrm>
          <a:prstGeom prst="line">
            <a:avLst/>
          </a:prstGeom>
          <a:ln>
            <a:solidFill>
              <a:srgbClr val="F856FC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ZoneTexte 46"/>
          <p:cNvSpPr txBox="1">
            <a:spLocks noChangeArrowheads="1"/>
          </p:cNvSpPr>
          <p:nvPr/>
        </p:nvSpPr>
        <p:spPr bwMode="auto">
          <a:xfrm>
            <a:off x="5572125" y="2282830"/>
            <a:ext cx="1482725" cy="1769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3366FF"/>
                </a:solidFill>
                <a:latin typeface="Helvetica Neue" charset="0"/>
              </a:rPr>
              <a:t>Écoles </a:t>
            </a:r>
            <a:r>
              <a:rPr lang="fr-FR" altLang="fr-FR" sz="1800" dirty="0" smtClean="0">
                <a:solidFill>
                  <a:srgbClr val="3366FF"/>
                </a:solidFill>
                <a:latin typeface="Helvetica Neue" charset="0"/>
              </a:rPr>
              <a:t>spécialisées</a:t>
            </a:r>
          </a:p>
          <a:p>
            <a:pPr algn="ctr">
              <a:spcBef>
                <a:spcPct val="0"/>
              </a:spcBef>
              <a:buNone/>
            </a:pPr>
            <a:r>
              <a:rPr lang="fr-FR" altLang="fr-FR" sz="11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Bibliothèque</a:t>
            </a:r>
            <a:r>
              <a:rPr lang="fr-FR" altLang="fr-FR" sz="1100" dirty="0">
                <a:solidFill>
                  <a:schemeClr val="tx1"/>
                </a:solidFill>
                <a:latin typeface="Arial Narrow" panose="020B0606020202030204" pitchFamily="34" charset="0"/>
              </a:rPr>
              <a:t>, </a:t>
            </a:r>
            <a:r>
              <a:rPr lang="fr-FR" altLang="fr-FR" sz="11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ENS</a:t>
            </a:r>
          </a:p>
          <a:p>
            <a:pPr algn="ctr">
              <a:spcBef>
                <a:spcPct val="0"/>
              </a:spcBef>
              <a:buNone/>
            </a:pPr>
            <a:r>
              <a:rPr lang="fr-FR" altLang="fr-FR" sz="1100" dirty="0">
                <a:solidFill>
                  <a:schemeClr val="tx1"/>
                </a:solidFill>
                <a:latin typeface="Arial Narrow"/>
                <a:cs typeface="Arial Narrow"/>
              </a:rPr>
              <a:t>IEP, journalisme, patrimoine</a:t>
            </a:r>
            <a:endParaRPr lang="fr-FR" altLang="fr-FR" sz="1100" dirty="0" smtClean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fr-FR" altLang="fr-FR" sz="1100" dirty="0">
                <a:solidFill>
                  <a:schemeClr val="tx1"/>
                </a:solidFill>
                <a:latin typeface="Arial Narrow"/>
                <a:cs typeface="Arial Narrow"/>
              </a:rPr>
              <a:t>droit, </a:t>
            </a:r>
            <a:r>
              <a:rPr lang="fr-FR" altLang="fr-FR" sz="1100" dirty="0" smtClean="0">
                <a:solidFill>
                  <a:schemeClr val="tx1"/>
                </a:solidFill>
                <a:latin typeface="Arial Narrow"/>
                <a:cs typeface="Arial Narrow"/>
              </a:rPr>
              <a:t>traduction, cinéma, social, </a:t>
            </a:r>
            <a:r>
              <a:rPr lang="fr-FR" altLang="fr-FR" sz="1100" dirty="0" err="1" smtClean="0">
                <a:solidFill>
                  <a:schemeClr val="tx1"/>
                </a:solidFill>
                <a:latin typeface="Arial Narrow"/>
                <a:cs typeface="Arial Narrow"/>
              </a:rPr>
              <a:t>paramed</a:t>
            </a:r>
            <a:r>
              <a:rPr lang="fr-FR" altLang="fr-FR" sz="1100" dirty="0" smtClean="0">
                <a:solidFill>
                  <a:schemeClr val="tx1"/>
                </a:solidFill>
                <a:latin typeface="Arial Narrow"/>
                <a:cs typeface="Arial Narrow"/>
              </a:rPr>
              <a:t>, etc.</a:t>
            </a:r>
            <a:endParaRPr lang="fr-FR" altLang="fr-FR" sz="1100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endParaRPr lang="fr-FR" altLang="fr-FR" sz="1800" dirty="0">
              <a:solidFill>
                <a:srgbClr val="3366FF"/>
              </a:solidFill>
              <a:latin typeface="Helvetica Neue" charset="0"/>
            </a:endParaRPr>
          </a:p>
        </p:txBody>
      </p:sp>
      <p:cxnSp>
        <p:nvCxnSpPr>
          <p:cNvPr id="85" name="Connecteur droit 84"/>
          <p:cNvCxnSpPr/>
          <p:nvPr/>
        </p:nvCxnSpPr>
        <p:spPr>
          <a:xfrm flipV="1">
            <a:off x="273505" y="4530839"/>
            <a:ext cx="8383155" cy="36956"/>
          </a:xfrm>
          <a:prstGeom prst="lin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rgbClr val="F856FC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cteur droit 85"/>
          <p:cNvCxnSpPr/>
          <p:nvPr/>
        </p:nvCxnSpPr>
        <p:spPr>
          <a:xfrm>
            <a:off x="290879" y="5810267"/>
            <a:ext cx="8315325" cy="0"/>
          </a:xfrm>
          <a:prstGeom prst="lin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rgbClr val="F856FC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Espace réservé du numéro de diapositive 5"/>
          <p:cNvSpPr>
            <a:spLocks noGrp="1"/>
          </p:cNvSpPr>
          <p:nvPr>
            <p:ph type="sldNum" sz="quarter" idx="4294967295"/>
          </p:nvPr>
        </p:nvSpPr>
        <p:spPr>
          <a:xfrm>
            <a:off x="1439863" y="65024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Arial Bold" charset="0"/>
                <a:ea typeface="Arial Bold" charset="0"/>
                <a:cs typeface="Arial Bold" charset="0"/>
              </a:defRPr>
            </a:lvl1pPr>
          </a:lstStyle>
          <a:p>
            <a:fld id="{01F5AF79-3A2A-0A41-98EA-E9C0B58A780B}" type="slidenum">
              <a:rPr lang="fr-FR"/>
              <a:pPr/>
              <a:t>8</a:t>
            </a:fld>
            <a:endParaRPr lang="fr-FR" dirty="0"/>
          </a:p>
        </p:txBody>
      </p:sp>
      <p:sp>
        <p:nvSpPr>
          <p:cNvPr id="88" name="Espace réservé de la date 3"/>
          <p:cNvSpPr>
            <a:spLocks noGrp="1"/>
          </p:cNvSpPr>
          <p:nvPr>
            <p:ph type="dt" sz="half" idx="4294967295"/>
          </p:nvPr>
        </p:nvSpPr>
        <p:spPr>
          <a:xfrm>
            <a:off x="6870700" y="6503988"/>
            <a:ext cx="2133600" cy="354012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i="1">
                <a:solidFill>
                  <a:srgbClr val="898989"/>
                </a:solidFill>
                <a:latin typeface="Arial Italic" charset="0"/>
                <a:ea typeface="Arial Italic" charset="0"/>
                <a:cs typeface="Arial Italic" charset="0"/>
              </a:defRPr>
            </a:lvl1pPr>
          </a:lstStyle>
          <a:p>
            <a:fld id="{1CAF9A43-C615-6B48-9F24-072CEC263FD1}" type="datetime1">
              <a:rPr lang="fr-FR"/>
              <a:pPr/>
              <a:t>01/07/2019</a:t>
            </a:fld>
            <a:endParaRPr lang="fr-FR"/>
          </a:p>
        </p:txBody>
      </p:sp>
      <p:sp>
        <p:nvSpPr>
          <p:cNvPr id="95" name="Espace réservé du numéro de diapositive 1"/>
          <p:cNvSpPr txBox="1">
            <a:spLocks noGrp="1"/>
          </p:cNvSpPr>
          <p:nvPr/>
        </p:nvSpPr>
        <p:spPr bwMode="auto">
          <a:xfrm>
            <a:off x="6966756" y="656868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r">
              <a:defRPr/>
            </a:pPr>
            <a:fld id="{71DF3D5D-0ECF-3B42-90BD-8669CAD08177}" type="slidenum">
              <a:rPr lang="fr-FR" sz="1200" smtClean="0">
                <a:solidFill>
                  <a:schemeClr val="bg1"/>
                </a:solidFill>
                <a:latin typeface="Arial Bold"/>
                <a:cs typeface="Arial" charset="0"/>
              </a:rPr>
              <a:pPr algn="r">
                <a:defRPr/>
              </a:pPr>
              <a:t>8</a:t>
            </a:fld>
            <a:endParaRPr lang="fr-FR" sz="1200" dirty="0">
              <a:solidFill>
                <a:schemeClr val="bg1"/>
              </a:solidFill>
              <a:latin typeface="Arial Bold"/>
              <a:cs typeface="Arial" charset="0"/>
            </a:endParaRPr>
          </a:p>
        </p:txBody>
      </p:sp>
      <p:sp>
        <p:nvSpPr>
          <p:cNvPr id="96" name="Rectangle 95"/>
          <p:cNvSpPr>
            <a:spLocks noChangeArrowheads="1"/>
          </p:cNvSpPr>
          <p:nvPr/>
        </p:nvSpPr>
        <p:spPr bwMode="auto">
          <a:xfrm>
            <a:off x="2490143" y="5299084"/>
            <a:ext cx="924570" cy="307118"/>
          </a:xfrm>
          <a:prstGeom prst="rect">
            <a:avLst/>
          </a:prstGeom>
          <a:gradFill flip="none" rotWithShape="1">
            <a:gsLst>
              <a:gs pos="50000">
                <a:srgbClr val="FFC00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fr-FR" dirty="0">
              <a:solidFill>
                <a:schemeClr val="lt1"/>
              </a:solidFill>
              <a:latin typeface="Arial Narrow"/>
              <a:cs typeface="Arial Narrow"/>
            </a:endParaRPr>
          </a:p>
          <a:p>
            <a:pPr algn="ctr" eaLnBrk="1" hangingPunct="1">
              <a:defRPr/>
            </a:pPr>
            <a:endParaRPr lang="fr-FR" dirty="0">
              <a:solidFill>
                <a:schemeClr val="lt1"/>
              </a:solidFill>
              <a:latin typeface="Arial Narrow"/>
              <a:cs typeface="Arial Narrow"/>
            </a:endParaRPr>
          </a:p>
          <a:p>
            <a:pPr algn="ctr" eaLnBrk="1" hangingPunct="1">
              <a:defRPr/>
            </a:pPr>
            <a:endParaRPr lang="fr-FR" dirty="0">
              <a:solidFill>
                <a:schemeClr val="lt1"/>
              </a:solidFill>
              <a:latin typeface="Arial Narrow"/>
              <a:cs typeface="Arial Narrow"/>
            </a:endParaRPr>
          </a:p>
          <a:p>
            <a:pPr algn="ctr" eaLnBrk="1" hangingPunct="1">
              <a:defRPr/>
            </a:pPr>
            <a:endParaRPr lang="fr-FR" sz="1100" b="1" dirty="0" smtClean="0">
              <a:solidFill>
                <a:schemeClr val="lt1"/>
              </a:solidFill>
              <a:latin typeface="Arial Narrow"/>
              <a:cs typeface="Arial Narrow"/>
            </a:endParaRPr>
          </a:p>
          <a:p>
            <a:pPr algn="ctr" eaLnBrk="1" hangingPunct="1">
              <a:defRPr/>
            </a:pPr>
            <a:endParaRPr lang="fr-FR" sz="1100" b="1" dirty="0">
              <a:solidFill>
                <a:schemeClr val="lt1"/>
              </a:solidFill>
              <a:latin typeface="Arial Narrow"/>
              <a:cs typeface="Arial Narrow"/>
            </a:endParaRPr>
          </a:p>
          <a:p>
            <a:pPr algn="ctr" eaLnBrk="1" hangingPunct="1">
              <a:defRPr/>
            </a:pPr>
            <a:endParaRPr lang="fr-FR" sz="1100" b="1" dirty="0" smtClean="0">
              <a:solidFill>
                <a:schemeClr val="lt1"/>
              </a:solidFill>
              <a:latin typeface="Arial Narrow"/>
              <a:cs typeface="Arial Narrow"/>
            </a:endParaRPr>
          </a:p>
          <a:p>
            <a:pPr algn="ctr" eaLnBrk="1" hangingPunct="1">
              <a:defRPr/>
            </a:pPr>
            <a:endParaRPr lang="fr-FR" sz="1100" b="1" dirty="0">
              <a:solidFill>
                <a:schemeClr val="lt1"/>
              </a:solidFill>
              <a:latin typeface="Arial Narrow"/>
              <a:cs typeface="Arial Narrow"/>
            </a:endParaRPr>
          </a:p>
          <a:p>
            <a:pPr algn="ctr" eaLnBrk="1" hangingPunct="1">
              <a:defRPr/>
            </a:pPr>
            <a:r>
              <a:rPr lang="fr-FR" sz="1100" b="1" dirty="0" smtClean="0">
                <a:solidFill>
                  <a:schemeClr val="lt1"/>
                </a:solidFill>
                <a:latin typeface="Arial Narrow"/>
                <a:cs typeface="Arial Narrow"/>
              </a:rPr>
              <a:t>Licence </a:t>
            </a:r>
            <a:r>
              <a:rPr lang="fr-FR" sz="1100" b="1" dirty="0">
                <a:solidFill>
                  <a:schemeClr val="lt1"/>
                </a:solidFill>
                <a:latin typeface="Arial Narrow"/>
                <a:cs typeface="Arial Narrow"/>
              </a:rPr>
              <a:t>pro</a:t>
            </a:r>
          </a:p>
          <a:p>
            <a:pPr algn="ctr" eaLnBrk="1" hangingPunct="1">
              <a:defRPr/>
            </a:pPr>
            <a:endParaRPr lang="fr-FR" sz="1400" dirty="0">
              <a:solidFill>
                <a:schemeClr val="lt1"/>
              </a:solidFill>
              <a:latin typeface="Helvetica Neue"/>
              <a:ea typeface="+mn-ea"/>
            </a:endParaRPr>
          </a:p>
        </p:txBody>
      </p:sp>
      <p:sp>
        <p:nvSpPr>
          <p:cNvPr id="97" name="ZoneTexte 30"/>
          <p:cNvSpPr txBox="1">
            <a:spLocks noChangeArrowheads="1"/>
          </p:cNvSpPr>
          <p:nvPr/>
        </p:nvSpPr>
        <p:spPr bwMode="auto">
          <a:xfrm>
            <a:off x="391391" y="1442815"/>
            <a:ext cx="2854325" cy="2308324"/>
          </a:xfrm>
          <a:prstGeom prst="rect">
            <a:avLst/>
          </a:prstGeom>
          <a:noFill/>
          <a:ln w="28575" cmpd="sng"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defRPr/>
            </a:pPr>
            <a:r>
              <a:rPr lang="fr-FR" altLang="fr-FR" sz="1200" b="1" dirty="0" smtClean="0">
                <a:latin typeface="Arial Narrow" panose="020B0606020202030204" pitchFamily="34" charset="0"/>
              </a:rPr>
              <a:t>BTS</a:t>
            </a:r>
            <a:r>
              <a:rPr lang="fr-FR" altLang="fr-FR" sz="1200" dirty="0" smtClean="0">
                <a:latin typeface="Arial Narrow" panose="020B0606020202030204" pitchFamily="34" charset="0"/>
              </a:rPr>
              <a:t> : brevet de technicien supérieur </a:t>
            </a:r>
          </a:p>
          <a:p>
            <a:pPr eaLnBrk="1" hangingPunct="1">
              <a:defRPr/>
            </a:pPr>
            <a:r>
              <a:rPr lang="fr-FR" altLang="fr-FR" sz="1200" b="1" dirty="0" smtClean="0">
                <a:latin typeface="Arial Narrow" panose="020B0606020202030204" pitchFamily="34" charset="0"/>
              </a:rPr>
              <a:t>D </a:t>
            </a:r>
            <a:r>
              <a:rPr lang="fr-FR" altLang="fr-FR" sz="1200" dirty="0" smtClean="0">
                <a:latin typeface="Arial Narrow" panose="020B0606020202030204" pitchFamily="34" charset="0"/>
              </a:rPr>
              <a:t>: doctorat</a:t>
            </a:r>
          </a:p>
          <a:p>
            <a:pPr eaLnBrk="1" hangingPunct="1">
              <a:defRPr/>
            </a:pPr>
            <a:r>
              <a:rPr lang="fr-FR" altLang="fr-FR" sz="1200" b="1" dirty="0" smtClean="0">
                <a:latin typeface="Arial Narrow" panose="020B0606020202030204" pitchFamily="34" charset="0"/>
              </a:rPr>
              <a:t>DUT</a:t>
            </a:r>
            <a:r>
              <a:rPr lang="fr-FR" altLang="fr-FR" sz="1200" dirty="0" smtClean="0">
                <a:latin typeface="Arial Narrow" panose="020B0606020202030204" pitchFamily="34" charset="0"/>
              </a:rPr>
              <a:t> : </a:t>
            </a:r>
            <a:r>
              <a:rPr lang="fr-FR" altLang="fr-FR" sz="1200" dirty="0" err="1" smtClean="0">
                <a:latin typeface="Arial Narrow" panose="020B0606020202030204" pitchFamily="34" charset="0"/>
              </a:rPr>
              <a:t>dipl.</a:t>
            </a:r>
            <a:r>
              <a:rPr lang="fr-FR" altLang="fr-FR" sz="1200" dirty="0" smtClean="0">
                <a:latin typeface="Arial Narrow" panose="020B0606020202030204" pitchFamily="34" charset="0"/>
              </a:rPr>
              <a:t> universitaire de technologie</a:t>
            </a:r>
          </a:p>
          <a:p>
            <a:pPr eaLnBrk="1" hangingPunct="1">
              <a:defRPr/>
            </a:pPr>
            <a:r>
              <a:rPr lang="fr-FR" altLang="fr-FR" sz="1200" b="1" dirty="0" smtClean="0">
                <a:latin typeface="Arial Narrow" panose="020B0606020202030204" pitchFamily="34" charset="0"/>
              </a:rPr>
              <a:t>ENS : </a:t>
            </a:r>
            <a:r>
              <a:rPr lang="fr-FR" altLang="fr-FR" sz="1200" dirty="0" smtClean="0">
                <a:latin typeface="Arial Narrow" panose="020B0606020202030204" pitchFamily="34" charset="0"/>
              </a:rPr>
              <a:t>école normale supérieure</a:t>
            </a:r>
          </a:p>
          <a:p>
            <a:pPr eaLnBrk="1" hangingPunct="1">
              <a:defRPr/>
            </a:pPr>
            <a:r>
              <a:rPr lang="fr-FR" altLang="fr-FR" sz="1200" b="1" dirty="0" smtClean="0">
                <a:latin typeface="Arial Narrow" panose="020B0606020202030204" pitchFamily="34" charset="0"/>
              </a:rPr>
              <a:t>ESPE : </a:t>
            </a:r>
            <a:r>
              <a:rPr lang="fr-FR" altLang="fr-FR" sz="1200" dirty="0" smtClean="0">
                <a:latin typeface="Arial Narrow" panose="020B0606020202030204" pitchFamily="34" charset="0"/>
              </a:rPr>
              <a:t>école supérieure du professorat et de l’éducation</a:t>
            </a:r>
          </a:p>
          <a:p>
            <a:pPr eaLnBrk="1" hangingPunct="1">
              <a:defRPr/>
            </a:pPr>
            <a:r>
              <a:rPr lang="fr-FR" altLang="fr-FR" sz="1200" b="1" dirty="0" smtClean="0">
                <a:latin typeface="Arial Narrow" panose="020B0606020202030204" pitchFamily="34" charset="0"/>
              </a:rPr>
              <a:t>IEP : </a:t>
            </a:r>
            <a:r>
              <a:rPr lang="fr-FR" altLang="fr-FR" sz="1200" dirty="0" smtClean="0">
                <a:latin typeface="Arial Narrow" panose="020B0606020202030204" pitchFamily="34" charset="0"/>
              </a:rPr>
              <a:t>institut d’études politiques</a:t>
            </a:r>
          </a:p>
          <a:p>
            <a:pPr eaLnBrk="1" hangingPunct="1">
              <a:defRPr/>
            </a:pPr>
            <a:r>
              <a:rPr lang="fr-FR" altLang="fr-FR" sz="1200" b="1" dirty="0" smtClean="0">
                <a:latin typeface="Arial Narrow" panose="020B0606020202030204" pitchFamily="34" charset="0"/>
              </a:rPr>
              <a:t>L </a:t>
            </a:r>
            <a:r>
              <a:rPr lang="fr-FR" altLang="fr-FR" sz="1200" dirty="0" smtClean="0">
                <a:latin typeface="Arial Narrow" panose="020B0606020202030204" pitchFamily="34" charset="0"/>
              </a:rPr>
              <a:t>: licence</a:t>
            </a:r>
          </a:p>
          <a:p>
            <a:pPr eaLnBrk="1" hangingPunct="1">
              <a:defRPr/>
            </a:pPr>
            <a:r>
              <a:rPr lang="fr-FR" altLang="fr-FR" sz="1200" b="1" dirty="0" smtClean="0">
                <a:latin typeface="Arial Narrow" panose="020B0606020202030204" pitchFamily="34" charset="0"/>
              </a:rPr>
              <a:t>M </a:t>
            </a:r>
            <a:r>
              <a:rPr lang="fr-FR" altLang="fr-FR" sz="1200" dirty="0" smtClean="0">
                <a:latin typeface="Arial Narrow" panose="020B0606020202030204" pitchFamily="34" charset="0"/>
              </a:rPr>
              <a:t>: master</a:t>
            </a:r>
          </a:p>
          <a:p>
            <a:pPr eaLnBrk="1" hangingPunct="1">
              <a:defRPr/>
            </a:pPr>
            <a:r>
              <a:rPr lang="fr-FR" altLang="fr-FR" sz="1200" b="1" dirty="0" smtClean="0">
                <a:latin typeface="Arial Narrow" panose="020B0606020202030204" pitchFamily="34" charset="0"/>
              </a:rPr>
              <a:t>MEEF</a:t>
            </a:r>
            <a:r>
              <a:rPr lang="fr-FR" altLang="fr-FR" sz="1200" dirty="0" smtClean="0">
                <a:latin typeface="Arial Narrow" panose="020B0606020202030204" pitchFamily="34" charset="0"/>
              </a:rPr>
              <a:t> : master éducation, enseignement, formation</a:t>
            </a:r>
          </a:p>
          <a:p>
            <a:pPr eaLnBrk="1" hangingPunct="1">
              <a:defRPr/>
            </a:pPr>
            <a:endParaRPr lang="fr-FR" altLang="fr-FR" sz="1200" dirty="0" smtClean="0">
              <a:latin typeface="Arial Narrow" panose="020B0606020202030204" pitchFamily="34" charset="0"/>
            </a:endParaRPr>
          </a:p>
        </p:txBody>
      </p:sp>
      <p:sp>
        <p:nvSpPr>
          <p:cNvPr id="98" name="Rectangle 97"/>
          <p:cNvSpPr>
            <a:spLocks noChangeArrowheads="1"/>
          </p:cNvSpPr>
          <p:nvPr/>
        </p:nvSpPr>
        <p:spPr bwMode="auto">
          <a:xfrm>
            <a:off x="7277894" y="5702402"/>
            <a:ext cx="1083468" cy="275464"/>
          </a:xfrm>
          <a:prstGeom prst="rect">
            <a:avLst/>
          </a:prstGeom>
          <a:gradFill flip="none" rotWithShape="1">
            <a:gsLst>
              <a:gs pos="0">
                <a:srgbClr val="99B436">
                  <a:shade val="30000"/>
                  <a:satMod val="115000"/>
                </a:srgbClr>
              </a:gs>
              <a:gs pos="50000">
                <a:srgbClr val="99B436">
                  <a:shade val="67500"/>
                  <a:satMod val="115000"/>
                </a:srgbClr>
              </a:gs>
              <a:gs pos="100000">
                <a:srgbClr val="99B436">
                  <a:shade val="100000"/>
                  <a:satMod val="115000"/>
                </a:srgbClr>
              </a:gs>
            </a:gsLst>
            <a:lin ang="0" scaled="1"/>
            <a:tileRect/>
          </a:gra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fr-FR" altLang="fr-FR" sz="1200" dirty="0" smtClean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sp>
        <p:nvSpPr>
          <p:cNvPr id="99" name="Rectangle 98"/>
          <p:cNvSpPr>
            <a:spLocks noChangeArrowheads="1"/>
          </p:cNvSpPr>
          <p:nvPr/>
        </p:nvSpPr>
        <p:spPr bwMode="auto">
          <a:xfrm>
            <a:off x="3522075" y="3204524"/>
            <a:ext cx="1811059" cy="290975"/>
          </a:xfrm>
          <a:prstGeom prst="rect">
            <a:avLst/>
          </a:prstGeom>
          <a:solidFill>
            <a:srgbClr val="E46C0A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fr-FR" sz="1200" dirty="0">
                <a:solidFill>
                  <a:schemeClr val="lt1"/>
                </a:solidFill>
                <a:latin typeface="Arial Narrow"/>
                <a:cs typeface="Arial Narrow"/>
              </a:rPr>
              <a:t>D </a:t>
            </a:r>
            <a:r>
              <a:rPr lang="fr-FR" sz="1200" dirty="0" smtClean="0">
                <a:solidFill>
                  <a:schemeClr val="lt1"/>
                </a:solidFill>
                <a:latin typeface="Arial Narrow"/>
                <a:cs typeface="Arial Narrow"/>
              </a:rPr>
              <a:t>3</a:t>
            </a:r>
            <a:endParaRPr lang="fr-FR" sz="1200" dirty="0">
              <a:solidFill>
                <a:schemeClr val="lt1"/>
              </a:solidFill>
              <a:latin typeface="Arial Narrow"/>
              <a:cs typeface="Arial Narrow"/>
            </a:endParaRPr>
          </a:p>
        </p:txBody>
      </p:sp>
      <p:sp>
        <p:nvSpPr>
          <p:cNvPr id="100" name="Rectangle 99"/>
          <p:cNvSpPr>
            <a:spLocks noChangeArrowheads="1"/>
          </p:cNvSpPr>
          <p:nvPr/>
        </p:nvSpPr>
        <p:spPr bwMode="auto">
          <a:xfrm>
            <a:off x="3506807" y="3958052"/>
            <a:ext cx="1835076" cy="307974"/>
          </a:xfrm>
          <a:prstGeom prst="rect">
            <a:avLst/>
          </a:prstGeom>
          <a:solidFill>
            <a:srgbClr val="E46C0A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fr-FR" sz="1200" b="1" dirty="0">
                <a:solidFill>
                  <a:schemeClr val="lt1"/>
                </a:solidFill>
                <a:latin typeface="Arial Narrow"/>
                <a:cs typeface="Arial Narrow"/>
              </a:rPr>
              <a:t>Doctorat 1</a:t>
            </a:r>
          </a:p>
        </p:txBody>
      </p:sp>
      <p:sp>
        <p:nvSpPr>
          <p:cNvPr id="101" name="Rectangle 100"/>
          <p:cNvSpPr>
            <a:spLocks noChangeArrowheads="1"/>
          </p:cNvSpPr>
          <p:nvPr/>
        </p:nvSpPr>
        <p:spPr bwMode="auto">
          <a:xfrm>
            <a:off x="3510703" y="4826877"/>
            <a:ext cx="1236662" cy="344273"/>
          </a:xfrm>
          <a:prstGeom prst="rect">
            <a:avLst/>
          </a:prstGeom>
          <a:solidFill>
            <a:srgbClr val="E46C0A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fr-FR" sz="1200" b="1" dirty="0" smtClean="0">
              <a:solidFill>
                <a:schemeClr val="lt1"/>
              </a:solidFill>
              <a:latin typeface="Arial Narrow"/>
              <a:cs typeface="Arial Narrow"/>
            </a:endParaRPr>
          </a:p>
          <a:p>
            <a:pPr algn="ctr" eaLnBrk="1" hangingPunct="1">
              <a:defRPr/>
            </a:pPr>
            <a:endParaRPr lang="fr-FR" sz="1200" b="1" dirty="0" smtClean="0">
              <a:solidFill>
                <a:schemeClr val="lt1"/>
              </a:solidFill>
              <a:latin typeface="Arial Narrow"/>
              <a:cs typeface="Arial Narrow"/>
            </a:endParaRPr>
          </a:p>
          <a:p>
            <a:pPr algn="ctr" eaLnBrk="1" hangingPunct="1">
              <a:defRPr/>
            </a:pPr>
            <a:r>
              <a:rPr lang="fr-FR" sz="1200" b="1" dirty="0" smtClean="0">
                <a:solidFill>
                  <a:schemeClr val="lt1"/>
                </a:solidFill>
                <a:latin typeface="Arial Narrow"/>
                <a:cs typeface="Arial Narrow"/>
              </a:rPr>
              <a:t>Master </a:t>
            </a:r>
            <a:r>
              <a:rPr lang="fr-FR" sz="1200" b="1" dirty="0">
                <a:solidFill>
                  <a:schemeClr val="lt1"/>
                </a:solidFill>
                <a:latin typeface="Arial Narrow"/>
                <a:cs typeface="Arial Narrow"/>
              </a:rPr>
              <a:t>1</a:t>
            </a:r>
          </a:p>
          <a:p>
            <a:pPr algn="ctr" eaLnBrk="1" hangingPunct="1">
              <a:defRPr/>
            </a:pPr>
            <a:endParaRPr lang="fr-FR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3" name="Rectangle 102"/>
          <p:cNvSpPr>
            <a:spLocks noChangeArrowheads="1"/>
          </p:cNvSpPr>
          <p:nvPr/>
        </p:nvSpPr>
        <p:spPr bwMode="auto">
          <a:xfrm>
            <a:off x="7266781" y="5262565"/>
            <a:ext cx="1105693" cy="331778"/>
          </a:xfrm>
          <a:prstGeom prst="rect">
            <a:avLst/>
          </a:prstGeom>
          <a:gradFill flip="none" rotWithShape="1">
            <a:gsLst>
              <a:gs pos="0">
                <a:srgbClr val="99B436">
                  <a:shade val="30000"/>
                  <a:satMod val="115000"/>
                </a:srgbClr>
              </a:gs>
              <a:gs pos="50000">
                <a:srgbClr val="99B436">
                  <a:shade val="67500"/>
                  <a:satMod val="115000"/>
                </a:srgbClr>
              </a:gs>
              <a:gs pos="100000">
                <a:srgbClr val="99B436">
                  <a:shade val="100000"/>
                  <a:satMod val="115000"/>
                </a:srgbClr>
              </a:gs>
            </a:gsLst>
            <a:lin ang="0" scaled="1"/>
            <a:tileRect/>
          </a:gra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fr-FR" altLang="fr-FR" sz="1600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04" name="Rectangle 103"/>
          <p:cNvSpPr>
            <a:spLocks noChangeArrowheads="1"/>
          </p:cNvSpPr>
          <p:nvPr/>
        </p:nvSpPr>
        <p:spPr bwMode="auto">
          <a:xfrm>
            <a:off x="3523084" y="2994353"/>
            <a:ext cx="1797538" cy="143744"/>
          </a:xfrm>
          <a:prstGeom prst="rect">
            <a:avLst/>
          </a:prstGeom>
          <a:solidFill>
            <a:srgbClr val="E46C0A"/>
          </a:solidFill>
          <a:ln w="952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fr-FR" sz="1600" dirty="0">
              <a:solidFill>
                <a:schemeClr val="lt1"/>
              </a:solidFill>
              <a:latin typeface="Arial Narrow"/>
              <a:cs typeface="Arial Narrow"/>
            </a:endParaRPr>
          </a:p>
          <a:p>
            <a:pPr algn="ctr" eaLnBrk="1" hangingPunct="1">
              <a:defRPr/>
            </a:pPr>
            <a:r>
              <a:rPr lang="fr-FR" sz="1200" dirty="0">
                <a:solidFill>
                  <a:schemeClr val="lt1"/>
                </a:solidFill>
                <a:latin typeface="Arial Narrow"/>
                <a:cs typeface="Arial Narrow"/>
              </a:rPr>
              <a:t>D3</a:t>
            </a:r>
          </a:p>
          <a:p>
            <a:pPr algn="ctr" eaLnBrk="1" hangingPunct="1">
              <a:defRPr/>
            </a:pPr>
            <a:endParaRPr lang="fr-FR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5" name="Rectangle 104"/>
          <p:cNvSpPr>
            <a:spLocks noChangeArrowheads="1"/>
          </p:cNvSpPr>
          <p:nvPr/>
        </p:nvSpPr>
        <p:spPr bwMode="auto">
          <a:xfrm>
            <a:off x="4093626" y="4192902"/>
            <a:ext cx="563562" cy="211138"/>
          </a:xfrm>
          <a:prstGeom prst="rect">
            <a:avLst/>
          </a:prstGeom>
          <a:solidFill>
            <a:srgbClr val="BFBFBF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fr-FR" sz="1000" b="1" dirty="0">
                <a:solidFill>
                  <a:schemeClr val="lt1"/>
                </a:solidFill>
                <a:latin typeface="Arial Narrow"/>
                <a:ea typeface="+mn-ea"/>
              </a:rPr>
              <a:t>Master</a:t>
            </a:r>
          </a:p>
        </p:txBody>
      </p:sp>
      <p:sp>
        <p:nvSpPr>
          <p:cNvPr id="106" name="Rectangle 105"/>
          <p:cNvSpPr>
            <a:spLocks noChangeArrowheads="1"/>
          </p:cNvSpPr>
          <p:nvPr/>
        </p:nvSpPr>
        <p:spPr bwMode="auto">
          <a:xfrm>
            <a:off x="5459361" y="5718906"/>
            <a:ext cx="960489" cy="296397"/>
          </a:xfrm>
          <a:prstGeom prst="rect">
            <a:avLst/>
          </a:prstGeom>
          <a:gradFill flip="none" rotWithShape="1">
            <a:gsLst>
              <a:gs pos="0">
                <a:srgbClr val="F0D03D">
                  <a:shade val="30000"/>
                  <a:satMod val="115000"/>
                </a:srgbClr>
              </a:gs>
              <a:gs pos="50000">
                <a:srgbClr val="F0D03D">
                  <a:shade val="67500"/>
                  <a:satMod val="115000"/>
                </a:srgbClr>
              </a:gs>
              <a:gs pos="100000">
                <a:srgbClr val="F0D03D">
                  <a:shade val="100000"/>
                  <a:satMod val="115000"/>
                </a:srgbClr>
              </a:gs>
            </a:gsLst>
            <a:lin ang="10800000" scaled="1"/>
            <a:tileRect/>
          </a:gra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11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Prépa Lettres 2</a:t>
            </a:r>
          </a:p>
        </p:txBody>
      </p:sp>
      <p:sp>
        <p:nvSpPr>
          <p:cNvPr id="107" name="Rectangle 106"/>
          <p:cNvSpPr>
            <a:spLocks noChangeArrowheads="1"/>
          </p:cNvSpPr>
          <p:nvPr/>
        </p:nvSpPr>
        <p:spPr bwMode="auto">
          <a:xfrm>
            <a:off x="5474277" y="6103938"/>
            <a:ext cx="921761" cy="283710"/>
          </a:xfrm>
          <a:prstGeom prst="rect">
            <a:avLst/>
          </a:prstGeom>
          <a:gradFill flip="none" rotWithShape="1">
            <a:gsLst>
              <a:gs pos="0">
                <a:srgbClr val="F0D03D">
                  <a:shade val="30000"/>
                  <a:satMod val="115000"/>
                </a:srgbClr>
              </a:gs>
              <a:gs pos="50000">
                <a:srgbClr val="F0D03D">
                  <a:shade val="67500"/>
                  <a:satMod val="115000"/>
                </a:srgbClr>
              </a:gs>
              <a:gs pos="100000">
                <a:srgbClr val="F0D03D">
                  <a:shade val="100000"/>
                  <a:satMod val="115000"/>
                </a:srgbClr>
              </a:gs>
            </a:gsLst>
            <a:lin ang="10800000" scaled="1"/>
            <a:tileRect/>
          </a:gra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1100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Prépa Lettres 1</a:t>
            </a:r>
          </a:p>
        </p:txBody>
      </p:sp>
      <p:sp>
        <p:nvSpPr>
          <p:cNvPr id="108" name="Rectangle 107"/>
          <p:cNvSpPr/>
          <p:nvPr/>
        </p:nvSpPr>
        <p:spPr>
          <a:xfrm>
            <a:off x="2495373" y="5080323"/>
            <a:ext cx="923605" cy="26161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rgbClr val="00FFFF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fr-FR" sz="11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Licence pro</a:t>
            </a:r>
            <a:endParaRPr lang="fr-FR" sz="11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112" name="Rectangle 111"/>
          <p:cNvSpPr>
            <a:spLocks noChangeArrowheads="1"/>
          </p:cNvSpPr>
          <p:nvPr/>
        </p:nvSpPr>
        <p:spPr bwMode="auto">
          <a:xfrm>
            <a:off x="4484688" y="515938"/>
            <a:ext cx="641350" cy="285750"/>
          </a:xfrm>
          <a:prstGeom prst="rect">
            <a:avLst/>
          </a:prstGeom>
          <a:solidFill>
            <a:srgbClr val="BFBFBF"/>
          </a:solidFill>
          <a:ln w="952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fr-FR" sz="1000" b="1" dirty="0">
                <a:solidFill>
                  <a:schemeClr val="lt1"/>
                </a:solidFill>
                <a:latin typeface="Arial Narrow"/>
                <a:ea typeface="+mn-ea"/>
              </a:rPr>
              <a:t>Doctorat</a:t>
            </a:r>
          </a:p>
        </p:txBody>
      </p:sp>
      <p:sp>
        <p:nvSpPr>
          <p:cNvPr id="113" name="Rectangle 112"/>
          <p:cNvSpPr>
            <a:spLocks noChangeArrowheads="1"/>
          </p:cNvSpPr>
          <p:nvPr/>
        </p:nvSpPr>
        <p:spPr bwMode="auto">
          <a:xfrm>
            <a:off x="4042001" y="3003150"/>
            <a:ext cx="773112" cy="220663"/>
          </a:xfrm>
          <a:prstGeom prst="rect">
            <a:avLst/>
          </a:prstGeom>
          <a:solidFill>
            <a:srgbClr val="BFBFBF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1000" b="1" dirty="0" smtClean="0">
                <a:solidFill>
                  <a:srgbClr val="FFFFFF"/>
                </a:solidFill>
                <a:latin typeface="Arial Narrow"/>
                <a:cs typeface="Arial Narrow"/>
              </a:rPr>
              <a:t>Doctorat</a:t>
            </a:r>
          </a:p>
        </p:txBody>
      </p:sp>
      <p:sp>
        <p:nvSpPr>
          <p:cNvPr id="114" name="Rectangle 113"/>
          <p:cNvSpPr/>
          <p:nvPr/>
        </p:nvSpPr>
        <p:spPr>
          <a:xfrm>
            <a:off x="8480042" y="5299084"/>
            <a:ext cx="323850" cy="22225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200" dirty="0"/>
              <a:t>3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8509080" y="5699142"/>
            <a:ext cx="322262" cy="222250"/>
          </a:xfrm>
          <a:prstGeom prst="rect">
            <a:avLst/>
          </a:prstGeom>
          <a:solidFill>
            <a:srgbClr val="BC90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200" dirty="0"/>
              <a:t>2</a:t>
            </a:r>
          </a:p>
        </p:txBody>
      </p:sp>
      <p:sp>
        <p:nvSpPr>
          <p:cNvPr id="116" name="Rectangle 115"/>
          <p:cNvSpPr/>
          <p:nvPr/>
        </p:nvSpPr>
        <p:spPr>
          <a:xfrm>
            <a:off x="8505825" y="4003870"/>
            <a:ext cx="323850" cy="222250"/>
          </a:xfrm>
          <a:prstGeom prst="rect">
            <a:avLst/>
          </a:prstGeom>
          <a:solidFill>
            <a:srgbClr val="BC90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200" dirty="0">
                <a:latin typeface="Arial Narrow"/>
                <a:cs typeface="Arial Narrow"/>
              </a:rPr>
              <a:t>6</a:t>
            </a:r>
          </a:p>
        </p:txBody>
      </p:sp>
      <p:sp>
        <p:nvSpPr>
          <p:cNvPr id="117" name="Rectangle 116"/>
          <p:cNvSpPr/>
          <p:nvPr/>
        </p:nvSpPr>
        <p:spPr>
          <a:xfrm>
            <a:off x="8516317" y="4387704"/>
            <a:ext cx="323850" cy="195177"/>
          </a:xfrm>
          <a:prstGeom prst="rect">
            <a:avLst/>
          </a:prstGeom>
          <a:solidFill>
            <a:srgbClr val="91A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200" dirty="0">
                <a:latin typeface="Arial Narrow"/>
                <a:cs typeface="Arial Narrow"/>
              </a:rPr>
              <a:t>5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8505825" y="2857951"/>
            <a:ext cx="323850" cy="220663"/>
          </a:xfrm>
          <a:prstGeom prst="rect">
            <a:avLst/>
          </a:prstGeom>
          <a:solidFill>
            <a:srgbClr val="BC90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200" dirty="0" smtClean="0">
                <a:latin typeface="Arial Narrow"/>
                <a:cs typeface="Arial Narrow"/>
              </a:rPr>
              <a:t>9</a:t>
            </a:r>
            <a:endParaRPr lang="fr-FR" sz="1200" dirty="0">
              <a:latin typeface="Arial Narrow"/>
              <a:cs typeface="Arial Narrow"/>
            </a:endParaRPr>
          </a:p>
        </p:txBody>
      </p:sp>
      <p:sp>
        <p:nvSpPr>
          <p:cNvPr id="120" name="Rectangle 119"/>
          <p:cNvSpPr>
            <a:spLocks noChangeArrowheads="1"/>
          </p:cNvSpPr>
          <p:nvPr/>
        </p:nvSpPr>
        <p:spPr bwMode="auto">
          <a:xfrm>
            <a:off x="3491345" y="6102124"/>
            <a:ext cx="1877823" cy="297702"/>
          </a:xfrm>
          <a:prstGeom prst="rect">
            <a:avLst/>
          </a:prstGeom>
          <a:gradFill flip="none" rotWithShape="1">
            <a:gsLst>
              <a:gs pos="0">
                <a:srgbClr val="E46C0A">
                  <a:shade val="30000"/>
                  <a:satMod val="115000"/>
                </a:srgbClr>
              </a:gs>
              <a:gs pos="50000">
                <a:srgbClr val="E46C0A">
                  <a:shade val="67500"/>
                  <a:satMod val="115000"/>
                </a:srgbClr>
              </a:gs>
              <a:gs pos="100000">
                <a:srgbClr val="E46C0A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fr-FR" sz="1200" b="1" dirty="0">
                <a:solidFill>
                  <a:schemeClr val="lt1"/>
                </a:solidFill>
                <a:latin typeface="Arial Narrow"/>
                <a:cs typeface="Arial Narrow"/>
              </a:rPr>
              <a:t>L 1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8503372" y="6166763"/>
            <a:ext cx="322262" cy="222250"/>
          </a:xfrm>
          <a:prstGeom prst="rect">
            <a:avLst/>
          </a:prstGeom>
          <a:solidFill>
            <a:srgbClr val="BC90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200" dirty="0"/>
              <a:t>1</a:t>
            </a:r>
          </a:p>
        </p:txBody>
      </p:sp>
      <p:sp>
        <p:nvSpPr>
          <p:cNvPr id="122" name="Rectangle 121"/>
          <p:cNvSpPr>
            <a:spLocks noChangeArrowheads="1"/>
          </p:cNvSpPr>
          <p:nvPr/>
        </p:nvSpPr>
        <p:spPr bwMode="auto">
          <a:xfrm>
            <a:off x="4756837" y="4350046"/>
            <a:ext cx="577915" cy="809594"/>
          </a:xfrm>
          <a:prstGeom prst="rect">
            <a:avLst/>
          </a:prstGeom>
          <a:solidFill>
            <a:srgbClr val="E46C0A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fr-FR" altLang="fr-FR" sz="12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  <p:sp>
        <p:nvSpPr>
          <p:cNvPr id="123" name="Rectangle 122"/>
          <p:cNvSpPr>
            <a:spLocks noChangeArrowheads="1"/>
          </p:cNvSpPr>
          <p:nvPr/>
        </p:nvSpPr>
        <p:spPr bwMode="auto">
          <a:xfrm>
            <a:off x="5454650" y="5263405"/>
            <a:ext cx="1754188" cy="339991"/>
          </a:xfrm>
          <a:prstGeom prst="rect">
            <a:avLst/>
          </a:prstGeom>
          <a:gradFill flip="none" rotWithShape="1">
            <a:gsLst>
              <a:gs pos="0">
                <a:srgbClr val="F40073">
                  <a:shade val="30000"/>
                  <a:satMod val="115000"/>
                </a:srgbClr>
              </a:gs>
              <a:gs pos="50000">
                <a:srgbClr val="F40073">
                  <a:shade val="67500"/>
                  <a:satMod val="115000"/>
                </a:srgbClr>
              </a:gs>
              <a:gs pos="100000">
                <a:srgbClr val="F40073">
                  <a:shade val="100000"/>
                  <a:satMod val="115000"/>
                </a:srgbClr>
              </a:gs>
            </a:gsLst>
            <a:lin ang="5400000" scaled="1"/>
            <a:tileRect/>
          </a:gra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1600" dirty="0" smtClean="0">
                <a:solidFill>
                  <a:srgbClr val="FFFFFF"/>
                </a:solidFill>
                <a:latin typeface="Palatino Linotype" panose="02040502050505030304" pitchFamily="18" charset="0"/>
              </a:rPr>
              <a:t> </a:t>
            </a:r>
          </a:p>
        </p:txBody>
      </p:sp>
      <p:sp>
        <p:nvSpPr>
          <p:cNvPr id="124" name="Rectangle 123"/>
          <p:cNvSpPr>
            <a:spLocks noChangeArrowheads="1"/>
          </p:cNvSpPr>
          <p:nvPr/>
        </p:nvSpPr>
        <p:spPr bwMode="auto">
          <a:xfrm>
            <a:off x="5459361" y="4798995"/>
            <a:ext cx="1729623" cy="336551"/>
          </a:xfrm>
          <a:prstGeom prst="rect">
            <a:avLst/>
          </a:prstGeom>
          <a:gradFill flip="none" rotWithShape="1">
            <a:gsLst>
              <a:gs pos="0">
                <a:srgbClr val="F40073">
                  <a:shade val="30000"/>
                  <a:satMod val="115000"/>
                </a:srgbClr>
              </a:gs>
              <a:gs pos="50000">
                <a:srgbClr val="F40073">
                  <a:shade val="67500"/>
                  <a:satMod val="115000"/>
                </a:srgbClr>
              </a:gs>
              <a:gs pos="100000">
                <a:srgbClr val="F40073">
                  <a:shade val="100000"/>
                  <a:satMod val="115000"/>
                </a:srgbClr>
              </a:gs>
            </a:gsLst>
            <a:lin ang="5400000" scaled="1"/>
            <a:tileRect/>
          </a:gra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fr-FR" altLang="fr-FR" sz="1600" dirty="0" smtClean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sp>
        <p:nvSpPr>
          <p:cNvPr id="125" name="Rectangle 124"/>
          <p:cNvSpPr>
            <a:spLocks noChangeArrowheads="1"/>
          </p:cNvSpPr>
          <p:nvPr/>
        </p:nvSpPr>
        <p:spPr bwMode="auto">
          <a:xfrm>
            <a:off x="5443342" y="4348053"/>
            <a:ext cx="1729623" cy="318247"/>
          </a:xfrm>
          <a:prstGeom prst="rect">
            <a:avLst/>
          </a:prstGeom>
          <a:gradFill flip="none" rotWithShape="1">
            <a:gsLst>
              <a:gs pos="0">
                <a:srgbClr val="F40073">
                  <a:shade val="30000"/>
                  <a:satMod val="115000"/>
                </a:srgbClr>
              </a:gs>
              <a:gs pos="50000">
                <a:srgbClr val="F40073">
                  <a:shade val="67500"/>
                  <a:satMod val="115000"/>
                </a:srgbClr>
              </a:gs>
              <a:gs pos="100000">
                <a:srgbClr val="F40073">
                  <a:shade val="100000"/>
                  <a:satMod val="115000"/>
                </a:srgbClr>
              </a:gs>
            </a:gsLst>
            <a:lin ang="5400000" scaled="1"/>
            <a:tileRect/>
          </a:gra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fr-FR" altLang="fr-FR" sz="1200" dirty="0" smtClean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sp>
        <p:nvSpPr>
          <p:cNvPr id="126" name="Rectangle 125"/>
          <p:cNvSpPr>
            <a:spLocks noChangeArrowheads="1"/>
          </p:cNvSpPr>
          <p:nvPr/>
        </p:nvSpPr>
        <p:spPr bwMode="auto">
          <a:xfrm>
            <a:off x="5454650" y="3958052"/>
            <a:ext cx="1717676" cy="315147"/>
          </a:xfrm>
          <a:prstGeom prst="rect">
            <a:avLst/>
          </a:prstGeom>
          <a:solidFill>
            <a:srgbClr val="F40073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endParaRPr lang="fr-FR" altLang="fr-FR" sz="1200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27" name="Rectangle 126"/>
          <p:cNvSpPr>
            <a:spLocks noChangeArrowheads="1"/>
          </p:cNvSpPr>
          <p:nvPr/>
        </p:nvSpPr>
        <p:spPr bwMode="auto">
          <a:xfrm>
            <a:off x="6565900" y="5684925"/>
            <a:ext cx="655638" cy="292940"/>
          </a:xfrm>
          <a:prstGeom prst="rect">
            <a:avLst/>
          </a:prstGeom>
          <a:gradFill flip="none" rotWithShape="1">
            <a:gsLst>
              <a:gs pos="0">
                <a:srgbClr val="F40073">
                  <a:shade val="30000"/>
                  <a:satMod val="115000"/>
                </a:srgbClr>
              </a:gs>
              <a:gs pos="50000">
                <a:srgbClr val="F40073">
                  <a:shade val="67500"/>
                  <a:satMod val="115000"/>
                </a:srgbClr>
              </a:gs>
              <a:gs pos="100000">
                <a:srgbClr val="F40073">
                  <a:shade val="100000"/>
                  <a:satMod val="115000"/>
                </a:srgbClr>
              </a:gs>
            </a:gsLst>
            <a:lin ang="5400000" scaled="1"/>
            <a:tileRect/>
          </a:gra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1200" dirty="0" smtClean="0">
                <a:solidFill>
                  <a:srgbClr val="FFFFFF"/>
                </a:solidFill>
                <a:latin typeface="Arial Narrow"/>
                <a:cs typeface="Arial Narrow"/>
              </a:rPr>
              <a:t>2</a:t>
            </a:r>
          </a:p>
        </p:txBody>
      </p:sp>
      <p:sp>
        <p:nvSpPr>
          <p:cNvPr id="128" name="Rectangle 127"/>
          <p:cNvSpPr>
            <a:spLocks noChangeArrowheads="1"/>
          </p:cNvSpPr>
          <p:nvPr/>
        </p:nvSpPr>
        <p:spPr bwMode="auto">
          <a:xfrm>
            <a:off x="6565900" y="6097588"/>
            <a:ext cx="655638" cy="302238"/>
          </a:xfrm>
          <a:prstGeom prst="rect">
            <a:avLst/>
          </a:prstGeom>
          <a:gradFill flip="none" rotWithShape="1">
            <a:gsLst>
              <a:gs pos="0">
                <a:srgbClr val="F40073">
                  <a:shade val="30000"/>
                  <a:satMod val="115000"/>
                </a:srgbClr>
              </a:gs>
              <a:gs pos="50000">
                <a:srgbClr val="F40073">
                  <a:shade val="67500"/>
                  <a:satMod val="115000"/>
                </a:srgbClr>
              </a:gs>
              <a:gs pos="100000">
                <a:srgbClr val="F40073">
                  <a:shade val="100000"/>
                  <a:satMod val="115000"/>
                </a:srgbClr>
              </a:gs>
            </a:gsLst>
            <a:lin ang="5400000" scaled="1"/>
            <a:tileRect/>
          </a:gra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>
              <a:defRPr/>
            </a:pPr>
            <a:r>
              <a:rPr lang="fr-FR" altLang="fr-FR" sz="1400" dirty="0" smtClean="0">
                <a:solidFill>
                  <a:srgbClr val="FFFFFF"/>
                </a:solidFill>
                <a:latin typeface="Arial Narrow"/>
                <a:cs typeface="Arial Narrow"/>
              </a:rPr>
              <a:t>1</a:t>
            </a:r>
          </a:p>
        </p:txBody>
      </p:sp>
      <p:sp>
        <p:nvSpPr>
          <p:cNvPr id="129" name="ZoneTexte 103"/>
          <p:cNvSpPr txBox="1">
            <a:spLocks noChangeArrowheads="1"/>
          </p:cNvSpPr>
          <p:nvPr/>
        </p:nvSpPr>
        <p:spPr bwMode="auto">
          <a:xfrm>
            <a:off x="3299040" y="2245537"/>
            <a:ext cx="23542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3366FF"/>
                </a:solidFill>
                <a:latin typeface="Helvetica Neue" charset="0"/>
              </a:rPr>
              <a:t>Université</a:t>
            </a:r>
            <a:endParaRPr lang="fr-FR" altLang="fr-FR" sz="18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8496784" y="3626726"/>
            <a:ext cx="323850" cy="222250"/>
          </a:xfrm>
          <a:prstGeom prst="rect">
            <a:avLst/>
          </a:prstGeom>
          <a:solidFill>
            <a:srgbClr val="BC90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200" dirty="0"/>
              <a:t>7</a:t>
            </a:r>
          </a:p>
        </p:txBody>
      </p:sp>
      <p:sp>
        <p:nvSpPr>
          <p:cNvPr id="131" name="Rectangle 130"/>
          <p:cNvSpPr>
            <a:spLocks noChangeArrowheads="1"/>
          </p:cNvSpPr>
          <p:nvPr/>
        </p:nvSpPr>
        <p:spPr bwMode="auto">
          <a:xfrm>
            <a:off x="7277894" y="3955853"/>
            <a:ext cx="1094581" cy="326554"/>
          </a:xfrm>
          <a:prstGeom prst="rect">
            <a:avLst/>
          </a:prstGeom>
          <a:gradFill flip="none" rotWithShape="1">
            <a:gsLst>
              <a:gs pos="0">
                <a:srgbClr val="99B436">
                  <a:shade val="30000"/>
                  <a:satMod val="115000"/>
                </a:srgbClr>
              </a:gs>
              <a:gs pos="50000">
                <a:srgbClr val="99B436">
                  <a:shade val="67500"/>
                  <a:satMod val="115000"/>
                </a:srgbClr>
              </a:gs>
              <a:gs pos="100000">
                <a:srgbClr val="99B436">
                  <a:shade val="100000"/>
                  <a:satMod val="115000"/>
                </a:srgbClr>
              </a:gs>
            </a:gsLst>
            <a:lin ang="0" scaled="1"/>
            <a:tileRect/>
          </a:gra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fr-FR" altLang="ja-JP" sz="1200" dirty="0">
              <a:solidFill>
                <a:srgbClr val="FFFFFF"/>
              </a:solidFill>
              <a:latin typeface="Arial Narrow"/>
              <a:ea typeface="MS PGothic" charset="0"/>
              <a:cs typeface="Arial Narrow"/>
            </a:endParaRPr>
          </a:p>
        </p:txBody>
      </p:sp>
      <p:sp>
        <p:nvSpPr>
          <p:cNvPr id="132" name="Rectangle 131"/>
          <p:cNvSpPr>
            <a:spLocks noChangeArrowheads="1"/>
          </p:cNvSpPr>
          <p:nvPr/>
        </p:nvSpPr>
        <p:spPr bwMode="auto">
          <a:xfrm>
            <a:off x="7277894" y="4370286"/>
            <a:ext cx="1083469" cy="293021"/>
          </a:xfrm>
          <a:prstGeom prst="rect">
            <a:avLst/>
          </a:prstGeom>
          <a:gradFill flip="none" rotWithShape="1">
            <a:gsLst>
              <a:gs pos="0">
                <a:srgbClr val="99B436">
                  <a:shade val="30000"/>
                  <a:satMod val="115000"/>
                </a:srgbClr>
              </a:gs>
              <a:gs pos="50000">
                <a:srgbClr val="99B436">
                  <a:shade val="67500"/>
                  <a:satMod val="115000"/>
                </a:srgbClr>
              </a:gs>
              <a:gs pos="100000">
                <a:srgbClr val="99B436">
                  <a:shade val="100000"/>
                  <a:satMod val="115000"/>
                </a:srgbClr>
              </a:gs>
            </a:gsLst>
            <a:lin ang="0" scaled="1"/>
            <a:tileRect/>
          </a:gra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fr-FR" altLang="ja-JP" sz="1200" dirty="0">
              <a:solidFill>
                <a:srgbClr val="FFFFFF"/>
              </a:solidFill>
              <a:latin typeface="Arial Narrow"/>
              <a:ea typeface="MS PGothic" charset="0"/>
              <a:cs typeface="Arial Narrow"/>
            </a:endParaRPr>
          </a:p>
        </p:txBody>
      </p:sp>
      <p:sp>
        <p:nvSpPr>
          <p:cNvPr id="133" name="Rectangle 132"/>
          <p:cNvSpPr>
            <a:spLocks noChangeArrowheads="1"/>
          </p:cNvSpPr>
          <p:nvPr/>
        </p:nvSpPr>
        <p:spPr bwMode="auto">
          <a:xfrm>
            <a:off x="7266782" y="4798744"/>
            <a:ext cx="1094581" cy="330740"/>
          </a:xfrm>
          <a:prstGeom prst="rect">
            <a:avLst/>
          </a:prstGeom>
          <a:gradFill flip="none" rotWithShape="1">
            <a:gsLst>
              <a:gs pos="0">
                <a:srgbClr val="99B436">
                  <a:shade val="30000"/>
                  <a:satMod val="115000"/>
                </a:srgbClr>
              </a:gs>
              <a:gs pos="50000">
                <a:srgbClr val="99B436">
                  <a:shade val="67500"/>
                  <a:satMod val="115000"/>
                </a:srgbClr>
              </a:gs>
              <a:gs pos="100000">
                <a:srgbClr val="99B436">
                  <a:shade val="100000"/>
                  <a:satMod val="115000"/>
                </a:srgbClr>
              </a:gs>
            </a:gsLst>
            <a:lin ang="0" scaled="1"/>
            <a:tileRect/>
          </a:gra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fr-FR" altLang="ja-JP" sz="1600" dirty="0">
              <a:solidFill>
                <a:srgbClr val="FFFFFF"/>
              </a:solidFill>
              <a:latin typeface="Arial Narrow"/>
              <a:ea typeface="MS PGothic" charset="0"/>
              <a:cs typeface="Arial Narrow"/>
            </a:endParaRPr>
          </a:p>
        </p:txBody>
      </p:sp>
      <p:sp>
        <p:nvSpPr>
          <p:cNvPr id="134" name="Rectangle 133"/>
          <p:cNvSpPr>
            <a:spLocks noChangeArrowheads="1"/>
          </p:cNvSpPr>
          <p:nvPr/>
        </p:nvSpPr>
        <p:spPr bwMode="auto">
          <a:xfrm>
            <a:off x="3506806" y="5279314"/>
            <a:ext cx="1862362" cy="307544"/>
          </a:xfrm>
          <a:prstGeom prst="rect">
            <a:avLst/>
          </a:prstGeom>
          <a:gradFill flip="none" rotWithShape="1">
            <a:gsLst>
              <a:gs pos="0">
                <a:srgbClr val="E46C0A">
                  <a:shade val="30000"/>
                  <a:satMod val="115000"/>
                </a:srgbClr>
              </a:gs>
              <a:gs pos="50000">
                <a:srgbClr val="E46C0A">
                  <a:shade val="67500"/>
                  <a:satMod val="115000"/>
                </a:srgbClr>
              </a:gs>
              <a:gs pos="100000">
                <a:srgbClr val="E46C0A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t"/>
          <a:lstStyle/>
          <a:p>
            <a:pPr algn="ctr" eaLnBrk="1" hangingPunct="1">
              <a:spcBef>
                <a:spcPts val="1200"/>
              </a:spcBef>
              <a:defRPr/>
            </a:pPr>
            <a:r>
              <a:rPr lang="fr-FR" sz="1200" dirty="0">
                <a:solidFill>
                  <a:schemeClr val="lt1"/>
                </a:solidFill>
                <a:latin typeface="Helvetica Neue"/>
              </a:rPr>
              <a:t>L 3</a:t>
            </a:r>
          </a:p>
          <a:p>
            <a:pPr algn="ctr" eaLnBrk="1" hangingPunct="1">
              <a:defRPr/>
            </a:pPr>
            <a:endParaRPr lang="fr-FR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35" name="Rectangle 134"/>
          <p:cNvSpPr>
            <a:spLocks noChangeArrowheads="1"/>
          </p:cNvSpPr>
          <p:nvPr/>
        </p:nvSpPr>
        <p:spPr bwMode="auto">
          <a:xfrm>
            <a:off x="3510386" y="3573244"/>
            <a:ext cx="1822934" cy="315620"/>
          </a:xfrm>
          <a:prstGeom prst="rect">
            <a:avLst/>
          </a:prstGeom>
          <a:gradFill flip="none" rotWithShape="1">
            <a:gsLst>
              <a:gs pos="0">
                <a:srgbClr val="E46C0A">
                  <a:shade val="30000"/>
                  <a:satMod val="115000"/>
                </a:srgbClr>
              </a:gs>
              <a:gs pos="50000">
                <a:srgbClr val="E46C0A">
                  <a:shade val="67500"/>
                  <a:satMod val="115000"/>
                </a:srgbClr>
              </a:gs>
              <a:gs pos="100000">
                <a:srgbClr val="E46C0A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fr-FR" sz="1200" dirty="0">
                <a:solidFill>
                  <a:schemeClr val="lt1"/>
                </a:solidFill>
                <a:latin typeface="Arial Narrow"/>
                <a:cs typeface="Arial Narrow"/>
              </a:rPr>
              <a:t>D 2</a:t>
            </a:r>
          </a:p>
        </p:txBody>
      </p:sp>
      <p:sp>
        <p:nvSpPr>
          <p:cNvPr id="136" name="Rectangle 135"/>
          <p:cNvSpPr>
            <a:spLocks noChangeArrowheads="1"/>
          </p:cNvSpPr>
          <p:nvPr/>
        </p:nvSpPr>
        <p:spPr bwMode="auto">
          <a:xfrm>
            <a:off x="3486704" y="4364785"/>
            <a:ext cx="1239838" cy="361736"/>
          </a:xfrm>
          <a:prstGeom prst="rect">
            <a:avLst/>
          </a:prstGeom>
          <a:gradFill flip="none" rotWithShape="1">
            <a:gsLst>
              <a:gs pos="0">
                <a:srgbClr val="E46C0A">
                  <a:shade val="30000"/>
                  <a:satMod val="115000"/>
                </a:srgbClr>
              </a:gs>
              <a:gs pos="50000">
                <a:srgbClr val="E46C0A">
                  <a:shade val="67500"/>
                  <a:satMod val="115000"/>
                </a:srgbClr>
              </a:gs>
              <a:gs pos="100000">
                <a:srgbClr val="E46C0A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fr-FR" sz="1200" b="1" dirty="0" smtClean="0">
              <a:solidFill>
                <a:schemeClr val="lt1"/>
              </a:solidFill>
              <a:latin typeface="Arial Narrow"/>
              <a:cs typeface="Arial Narrow"/>
            </a:endParaRPr>
          </a:p>
          <a:p>
            <a:pPr algn="ctr" eaLnBrk="1" hangingPunct="1">
              <a:defRPr/>
            </a:pPr>
            <a:r>
              <a:rPr lang="fr-FR" sz="1200" b="1" dirty="0" smtClean="0">
                <a:solidFill>
                  <a:schemeClr val="lt1"/>
                </a:solidFill>
                <a:latin typeface="Arial Narrow"/>
                <a:cs typeface="Arial Narrow"/>
              </a:rPr>
              <a:t>Master </a:t>
            </a:r>
            <a:r>
              <a:rPr lang="fr-FR" sz="1200" b="1" dirty="0">
                <a:solidFill>
                  <a:schemeClr val="lt1"/>
                </a:solidFill>
                <a:latin typeface="Arial Narrow"/>
                <a:cs typeface="Arial Narrow"/>
              </a:rPr>
              <a:t>2</a:t>
            </a:r>
          </a:p>
          <a:p>
            <a:pPr algn="ctr" eaLnBrk="1" hangingPunct="1">
              <a:defRPr/>
            </a:pPr>
            <a:endParaRPr lang="fr-FR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37" name="Rectangle 136"/>
          <p:cNvSpPr>
            <a:spLocks noChangeArrowheads="1"/>
          </p:cNvSpPr>
          <p:nvPr/>
        </p:nvSpPr>
        <p:spPr bwMode="auto">
          <a:xfrm>
            <a:off x="3497212" y="5697116"/>
            <a:ext cx="1871956" cy="341579"/>
          </a:xfrm>
          <a:prstGeom prst="rect">
            <a:avLst/>
          </a:prstGeom>
          <a:gradFill flip="none" rotWithShape="1">
            <a:gsLst>
              <a:gs pos="0">
                <a:srgbClr val="E46C0A">
                  <a:shade val="30000"/>
                  <a:satMod val="115000"/>
                </a:srgbClr>
              </a:gs>
              <a:gs pos="50000">
                <a:srgbClr val="E46C0A">
                  <a:shade val="67500"/>
                  <a:satMod val="115000"/>
                </a:srgbClr>
              </a:gs>
              <a:gs pos="100000">
                <a:srgbClr val="E46C0A">
                  <a:shade val="100000"/>
                  <a:satMod val="115000"/>
                </a:srgbClr>
              </a:gs>
            </a:gsLst>
            <a:lin ang="13500000" scaled="1"/>
            <a:tileRect/>
          </a:gra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fr-FR" sz="1200" b="1" dirty="0">
                <a:solidFill>
                  <a:schemeClr val="lt1"/>
                </a:solidFill>
                <a:latin typeface="Arial Narrow"/>
                <a:cs typeface="Arial Narrow"/>
              </a:rPr>
              <a:t>L 2</a:t>
            </a:r>
          </a:p>
          <a:p>
            <a:pPr algn="ctr" eaLnBrk="1" hangingPunct="1">
              <a:defRPr/>
            </a:pPr>
            <a:endParaRPr lang="fr-FR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38" name="Triangle isocèle 137"/>
          <p:cNvSpPr/>
          <p:nvPr/>
        </p:nvSpPr>
        <p:spPr>
          <a:xfrm>
            <a:off x="3593027" y="2812509"/>
            <a:ext cx="1671059" cy="76893"/>
          </a:xfrm>
          <a:prstGeom prst="triangle">
            <a:avLst>
              <a:gd name="adj" fmla="val 49289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9" name="Rectangle 138"/>
          <p:cNvSpPr/>
          <p:nvPr/>
        </p:nvSpPr>
        <p:spPr>
          <a:xfrm>
            <a:off x="8516317" y="2505093"/>
            <a:ext cx="323850" cy="220663"/>
          </a:xfrm>
          <a:prstGeom prst="rect">
            <a:avLst/>
          </a:prstGeom>
          <a:solidFill>
            <a:srgbClr val="BC90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200" dirty="0" smtClean="0">
                <a:latin typeface="Arial Narrow"/>
                <a:cs typeface="Arial Narrow"/>
              </a:rPr>
              <a:t>10</a:t>
            </a:r>
            <a:endParaRPr lang="fr-FR" sz="1200" dirty="0">
              <a:latin typeface="Arial Narrow"/>
              <a:cs typeface="Arial Narrow"/>
            </a:endParaRPr>
          </a:p>
        </p:txBody>
      </p:sp>
      <p:sp>
        <p:nvSpPr>
          <p:cNvPr id="140" name="Rectangle 139"/>
          <p:cNvSpPr/>
          <p:nvPr/>
        </p:nvSpPr>
        <p:spPr>
          <a:xfrm>
            <a:off x="8509080" y="3272982"/>
            <a:ext cx="323850" cy="220663"/>
          </a:xfrm>
          <a:prstGeom prst="rect">
            <a:avLst/>
          </a:prstGeom>
          <a:solidFill>
            <a:srgbClr val="BC90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fr-FR" sz="1200" dirty="0">
                <a:latin typeface="Arial Narrow"/>
                <a:cs typeface="Arial Narrow"/>
              </a:rPr>
              <a:t>8</a:t>
            </a:r>
          </a:p>
        </p:txBody>
      </p:sp>
      <p:sp>
        <p:nvSpPr>
          <p:cNvPr id="141" name="ZoneTexte 140"/>
          <p:cNvSpPr txBox="1"/>
          <p:nvPr/>
        </p:nvSpPr>
        <p:spPr>
          <a:xfrm>
            <a:off x="1930226" y="152847"/>
            <a:ext cx="70567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400" dirty="0" smtClean="0">
                <a:solidFill>
                  <a:srgbClr val="FFC000"/>
                </a:solidFill>
              </a:rPr>
              <a:t>1 </a:t>
            </a:r>
            <a:r>
              <a:rPr lang="fr-FR" sz="2400" dirty="0">
                <a:solidFill>
                  <a:schemeClr val="accent3"/>
                </a:solidFill>
                <a:latin typeface="Arial Bold"/>
                <a:cs typeface="Arial Bold"/>
              </a:rPr>
              <a:t>–</a:t>
            </a:r>
            <a:r>
              <a:rPr lang="fr-FR" sz="2400" dirty="0" smtClean="0">
                <a:solidFill>
                  <a:srgbClr val="FFC000"/>
                </a:solidFill>
              </a:rPr>
              <a:t> </a:t>
            </a:r>
            <a:r>
              <a:rPr lang="fr-FR" sz="2400" dirty="0" smtClean="0">
                <a:solidFill>
                  <a:schemeClr val="bg1"/>
                </a:solidFill>
              </a:rPr>
              <a:t>Après STD2A ►  Les filières</a:t>
            </a:r>
            <a:endParaRPr lang="fr-FR" sz="2400" dirty="0">
              <a:solidFill>
                <a:schemeClr val="bg1"/>
              </a:solidFill>
            </a:endParaRPr>
          </a:p>
        </p:txBody>
      </p:sp>
      <p:cxnSp>
        <p:nvCxnSpPr>
          <p:cNvPr id="142" name="Connecteur droit 141"/>
          <p:cNvCxnSpPr/>
          <p:nvPr/>
        </p:nvCxnSpPr>
        <p:spPr>
          <a:xfrm>
            <a:off x="4784209" y="4725955"/>
            <a:ext cx="543366" cy="0"/>
          </a:xfrm>
          <a:prstGeom prst="line">
            <a:avLst/>
          </a:prstGeom>
          <a:ln>
            <a:solidFill>
              <a:srgbClr val="FFFF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" name="ZoneTexte 142"/>
          <p:cNvSpPr txBox="1"/>
          <p:nvPr/>
        </p:nvSpPr>
        <p:spPr>
          <a:xfrm>
            <a:off x="4744320" y="4436666"/>
            <a:ext cx="598110" cy="6001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FR" sz="1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MEEF 2</a:t>
            </a:r>
          </a:p>
          <a:p>
            <a:endParaRPr lang="fr-FR" sz="1100" b="1" dirty="0" smtClean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r>
              <a:rPr lang="fr-FR" sz="11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MEEF 1</a:t>
            </a:r>
            <a:endParaRPr lang="fr-FR" sz="11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144" name="ZoneTexte 46"/>
          <p:cNvSpPr txBox="1">
            <a:spLocks noChangeArrowheads="1"/>
          </p:cNvSpPr>
          <p:nvPr/>
        </p:nvSpPr>
        <p:spPr bwMode="auto">
          <a:xfrm>
            <a:off x="7023100" y="3225641"/>
            <a:ext cx="14827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7F7F7F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Courier New" panose="02070309020205020404" pitchFamily="49" charset="0"/>
              <a:buChar char="o"/>
              <a:defRPr sz="1600">
                <a:solidFill>
                  <a:srgbClr val="7F7F7F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600">
                <a:solidFill>
                  <a:srgbClr val="7F7F7F"/>
                </a:solidFill>
                <a:latin typeface="Century Gothic" panose="020B0502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800" dirty="0">
                <a:solidFill>
                  <a:srgbClr val="3366FF"/>
                </a:solidFill>
                <a:latin typeface="Helvetica Neue" charset="0"/>
              </a:rPr>
              <a:t>Écoles </a:t>
            </a:r>
            <a:endParaRPr lang="fr-FR" altLang="fr-FR" sz="1800" dirty="0" smtClean="0">
              <a:solidFill>
                <a:srgbClr val="3366FF"/>
              </a:solidFill>
              <a:latin typeface="Helvetica Neue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fr-FR" altLang="fr-FR" sz="1800" dirty="0" smtClean="0">
                <a:solidFill>
                  <a:srgbClr val="3366FF"/>
                </a:solidFill>
                <a:latin typeface="Helvetica Neue" charset="0"/>
              </a:rPr>
              <a:t>d’art</a:t>
            </a:r>
          </a:p>
          <a:p>
            <a:pPr algn="ctr">
              <a:spcBef>
                <a:spcPct val="0"/>
              </a:spcBef>
              <a:buFontTx/>
              <a:buNone/>
            </a:pPr>
            <a:endParaRPr lang="fr-FR" altLang="fr-FR" sz="1800" dirty="0">
              <a:solidFill>
                <a:srgbClr val="3366FF"/>
              </a:solidFill>
              <a:latin typeface="Helvetica Neue" charset="0"/>
            </a:endParaRPr>
          </a:p>
        </p:txBody>
      </p:sp>
      <p:cxnSp>
        <p:nvCxnSpPr>
          <p:cNvPr id="145" name="Connecteur en angle 144"/>
          <p:cNvCxnSpPr>
            <a:endCxn id="134" idx="2"/>
          </p:cNvCxnSpPr>
          <p:nvPr/>
        </p:nvCxnSpPr>
        <p:spPr>
          <a:xfrm flipV="1">
            <a:off x="2908896" y="5586858"/>
            <a:ext cx="1529091" cy="77359"/>
          </a:xfrm>
          <a:prstGeom prst="bentConnector2">
            <a:avLst/>
          </a:prstGeom>
          <a:ln w="952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6" name="Rectangle 145"/>
          <p:cNvSpPr>
            <a:spLocks noChangeArrowheads="1"/>
          </p:cNvSpPr>
          <p:nvPr/>
        </p:nvSpPr>
        <p:spPr bwMode="auto">
          <a:xfrm>
            <a:off x="7289006" y="6097588"/>
            <a:ext cx="1072355" cy="288410"/>
          </a:xfrm>
          <a:prstGeom prst="rect">
            <a:avLst/>
          </a:prstGeom>
          <a:gradFill flip="none" rotWithShape="1">
            <a:gsLst>
              <a:gs pos="0">
                <a:srgbClr val="99B436">
                  <a:shade val="30000"/>
                  <a:satMod val="115000"/>
                </a:srgbClr>
              </a:gs>
              <a:gs pos="50000">
                <a:srgbClr val="99B436">
                  <a:shade val="67500"/>
                  <a:satMod val="115000"/>
                </a:srgbClr>
              </a:gs>
              <a:gs pos="100000">
                <a:srgbClr val="99B436">
                  <a:shade val="100000"/>
                  <a:satMod val="115000"/>
                </a:srgbClr>
              </a:gs>
            </a:gsLst>
            <a:lin ang="0" scaled="1"/>
            <a:tileRect/>
          </a:gra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defRPr/>
            </a:pPr>
            <a:endParaRPr lang="fr-FR" altLang="fr-FR" sz="1200" dirty="0" smtClean="0">
              <a:solidFill>
                <a:srgbClr val="FFFFFF"/>
              </a:solidFill>
              <a:latin typeface="Arial Narrow"/>
              <a:cs typeface="Arial Narrow"/>
            </a:endParaRPr>
          </a:p>
        </p:txBody>
      </p:sp>
      <p:sp>
        <p:nvSpPr>
          <p:cNvPr id="70" name="Rectangle 69"/>
          <p:cNvSpPr>
            <a:spLocks noChangeArrowheads="1"/>
          </p:cNvSpPr>
          <p:nvPr/>
        </p:nvSpPr>
        <p:spPr bwMode="auto">
          <a:xfrm>
            <a:off x="2816187" y="6089377"/>
            <a:ext cx="602371" cy="321515"/>
          </a:xfrm>
          <a:prstGeom prst="rect">
            <a:avLst/>
          </a:prstGeom>
          <a:solidFill>
            <a:srgbClr val="FFC000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fr-FR" sz="1200" dirty="0" smtClean="0">
                <a:solidFill>
                  <a:schemeClr val="lt1"/>
                </a:solidFill>
                <a:latin typeface="Arial Narrow"/>
                <a:cs typeface="Arial Narrow"/>
              </a:rPr>
              <a:t>DUT </a:t>
            </a:r>
            <a:r>
              <a:rPr lang="fr-FR" sz="1200" dirty="0">
                <a:solidFill>
                  <a:schemeClr val="lt1"/>
                </a:solidFill>
                <a:latin typeface="Arial Narrow"/>
                <a:cs typeface="Arial Narrow"/>
              </a:rPr>
              <a:t>1</a:t>
            </a:r>
          </a:p>
        </p:txBody>
      </p:sp>
      <p:sp>
        <p:nvSpPr>
          <p:cNvPr id="71" name="Rectangle 70"/>
          <p:cNvSpPr>
            <a:spLocks noChangeArrowheads="1"/>
          </p:cNvSpPr>
          <p:nvPr/>
        </p:nvSpPr>
        <p:spPr bwMode="auto">
          <a:xfrm>
            <a:off x="2117422" y="6096404"/>
            <a:ext cx="602371" cy="321515"/>
          </a:xfrm>
          <a:prstGeom prst="rect">
            <a:avLst/>
          </a:prstGeom>
          <a:solidFill>
            <a:srgbClr val="FFC000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fr-FR" sz="1200" dirty="0" smtClean="0">
                <a:solidFill>
                  <a:schemeClr val="lt1"/>
                </a:solidFill>
                <a:latin typeface="Arial Narrow"/>
                <a:cs typeface="Arial Narrow"/>
              </a:rPr>
              <a:t>DMA 1</a:t>
            </a:r>
            <a:endParaRPr lang="fr-FR" sz="1200" dirty="0">
              <a:solidFill>
                <a:schemeClr val="lt1"/>
              </a:solidFill>
              <a:latin typeface="Arial Narrow"/>
              <a:cs typeface="Arial Narrow"/>
            </a:endParaRPr>
          </a:p>
        </p:txBody>
      </p:sp>
      <p:sp>
        <p:nvSpPr>
          <p:cNvPr id="72" name="Rectangle 71"/>
          <p:cNvSpPr>
            <a:spLocks noChangeArrowheads="1"/>
          </p:cNvSpPr>
          <p:nvPr/>
        </p:nvSpPr>
        <p:spPr bwMode="auto">
          <a:xfrm>
            <a:off x="1372581" y="6096403"/>
            <a:ext cx="602371" cy="321515"/>
          </a:xfrm>
          <a:prstGeom prst="rect">
            <a:avLst/>
          </a:prstGeom>
          <a:solidFill>
            <a:srgbClr val="FFC000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fr-FR" sz="1200" dirty="0" smtClean="0">
                <a:solidFill>
                  <a:schemeClr val="lt1"/>
                </a:solidFill>
                <a:latin typeface="Arial Narrow"/>
                <a:cs typeface="Arial Narrow"/>
              </a:rPr>
              <a:t>BTS1</a:t>
            </a:r>
            <a:endParaRPr lang="fr-FR" sz="1200" dirty="0">
              <a:solidFill>
                <a:schemeClr val="lt1"/>
              </a:solidFill>
              <a:latin typeface="Arial Narrow"/>
              <a:cs typeface="Arial Narrow"/>
            </a:endParaRPr>
          </a:p>
        </p:txBody>
      </p:sp>
      <p:sp>
        <p:nvSpPr>
          <p:cNvPr id="90" name="Rectangle 89"/>
          <p:cNvSpPr>
            <a:spLocks noChangeArrowheads="1"/>
          </p:cNvSpPr>
          <p:nvPr/>
        </p:nvSpPr>
        <p:spPr bwMode="auto">
          <a:xfrm>
            <a:off x="2816187" y="5711880"/>
            <a:ext cx="602371" cy="321515"/>
          </a:xfrm>
          <a:prstGeom prst="rect">
            <a:avLst/>
          </a:prstGeom>
          <a:solidFill>
            <a:srgbClr val="FFC000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fr-FR" sz="1200" dirty="0" smtClean="0">
                <a:solidFill>
                  <a:schemeClr val="lt1"/>
                </a:solidFill>
                <a:latin typeface="Arial Narrow"/>
                <a:cs typeface="Arial Narrow"/>
              </a:rPr>
              <a:t>DUT </a:t>
            </a:r>
            <a:r>
              <a:rPr lang="fr-FR" sz="1200" dirty="0">
                <a:solidFill>
                  <a:schemeClr val="lt1"/>
                </a:solidFill>
                <a:latin typeface="Arial Narrow"/>
                <a:cs typeface="Arial Narrow"/>
              </a:rPr>
              <a:t>2</a:t>
            </a:r>
          </a:p>
        </p:txBody>
      </p:sp>
      <p:sp>
        <p:nvSpPr>
          <p:cNvPr id="91" name="Rectangle 90"/>
          <p:cNvSpPr>
            <a:spLocks noChangeArrowheads="1"/>
          </p:cNvSpPr>
          <p:nvPr/>
        </p:nvSpPr>
        <p:spPr bwMode="auto">
          <a:xfrm>
            <a:off x="2117422" y="5718907"/>
            <a:ext cx="602371" cy="321515"/>
          </a:xfrm>
          <a:prstGeom prst="rect">
            <a:avLst/>
          </a:prstGeom>
          <a:solidFill>
            <a:srgbClr val="FFC000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fr-FR" sz="1200" dirty="0" smtClean="0">
                <a:solidFill>
                  <a:schemeClr val="lt1"/>
                </a:solidFill>
                <a:latin typeface="Arial Narrow"/>
                <a:cs typeface="Arial Narrow"/>
              </a:rPr>
              <a:t>DMA 2</a:t>
            </a:r>
            <a:endParaRPr lang="fr-FR" sz="1200" dirty="0">
              <a:solidFill>
                <a:schemeClr val="lt1"/>
              </a:solidFill>
              <a:latin typeface="Arial Narrow"/>
              <a:cs typeface="Arial Narrow"/>
            </a:endParaRPr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1372581" y="5718906"/>
            <a:ext cx="602371" cy="321515"/>
          </a:xfrm>
          <a:prstGeom prst="rect">
            <a:avLst/>
          </a:prstGeom>
          <a:solidFill>
            <a:srgbClr val="FFC000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fr-FR" sz="1200" dirty="0" smtClean="0">
                <a:solidFill>
                  <a:schemeClr val="lt1"/>
                </a:solidFill>
                <a:latin typeface="Arial Narrow"/>
                <a:cs typeface="Arial Narrow"/>
              </a:rPr>
              <a:t>BTS2</a:t>
            </a:r>
            <a:endParaRPr lang="fr-FR" sz="1200" dirty="0">
              <a:solidFill>
                <a:schemeClr val="lt1"/>
              </a:solidFill>
              <a:latin typeface="Arial Narrow"/>
              <a:cs typeface="Arial Narrow"/>
            </a:endParaRPr>
          </a:p>
        </p:txBody>
      </p:sp>
      <p:sp>
        <p:nvSpPr>
          <p:cNvPr id="93" name="Rectangle 92"/>
          <p:cNvSpPr>
            <a:spLocks noChangeArrowheads="1"/>
          </p:cNvSpPr>
          <p:nvPr/>
        </p:nvSpPr>
        <p:spPr bwMode="auto">
          <a:xfrm>
            <a:off x="1399112" y="5307349"/>
            <a:ext cx="924570" cy="307118"/>
          </a:xfrm>
          <a:prstGeom prst="rect">
            <a:avLst/>
          </a:prstGeom>
          <a:gradFill flip="none" rotWithShape="1">
            <a:gsLst>
              <a:gs pos="50000">
                <a:srgbClr val="FFC00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fr-FR" sz="1100" b="1" dirty="0" smtClean="0">
                <a:solidFill>
                  <a:schemeClr val="lt1"/>
                </a:solidFill>
                <a:latin typeface="Arial Narrow"/>
                <a:cs typeface="Arial Narrow"/>
              </a:rPr>
              <a:t>DSAA1</a:t>
            </a:r>
            <a:endParaRPr lang="fr-FR" sz="1100" b="1" dirty="0">
              <a:solidFill>
                <a:schemeClr val="lt1"/>
              </a:solidFill>
              <a:latin typeface="Arial Narrow"/>
              <a:cs typeface="Arial Narrow"/>
            </a:endParaRPr>
          </a:p>
        </p:txBody>
      </p:sp>
      <p:sp>
        <p:nvSpPr>
          <p:cNvPr id="147" name="Rectangle 146"/>
          <p:cNvSpPr>
            <a:spLocks noChangeArrowheads="1"/>
          </p:cNvSpPr>
          <p:nvPr/>
        </p:nvSpPr>
        <p:spPr bwMode="auto">
          <a:xfrm>
            <a:off x="1416280" y="4864032"/>
            <a:ext cx="924570" cy="307118"/>
          </a:xfrm>
          <a:prstGeom prst="rect">
            <a:avLst/>
          </a:prstGeom>
          <a:gradFill flip="none" rotWithShape="1">
            <a:gsLst>
              <a:gs pos="50000">
                <a:srgbClr val="FFC000"/>
              </a:gs>
              <a:gs pos="100000">
                <a:schemeClr val="accent4">
                  <a:lumMod val="75000"/>
                </a:schemeClr>
              </a:gs>
            </a:gsLst>
            <a:lin ang="0" scaled="1"/>
            <a:tileRect/>
          </a:gra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fr-FR" sz="1200" b="1" dirty="0" smtClean="0">
              <a:solidFill>
                <a:schemeClr val="lt1"/>
              </a:solidFill>
              <a:latin typeface="Arial Narrow"/>
              <a:cs typeface="Arial Narrow"/>
            </a:endParaRPr>
          </a:p>
          <a:p>
            <a:pPr algn="ctr" eaLnBrk="1" hangingPunct="1">
              <a:defRPr/>
            </a:pPr>
            <a:r>
              <a:rPr lang="fr-FR" sz="1200" b="1" dirty="0" smtClean="0">
                <a:solidFill>
                  <a:schemeClr val="lt1"/>
                </a:solidFill>
                <a:latin typeface="Arial Narrow"/>
                <a:cs typeface="Arial Narrow"/>
              </a:rPr>
              <a:t>DSAA2</a:t>
            </a:r>
            <a:endParaRPr lang="fr-FR" sz="1200" b="1" dirty="0">
              <a:solidFill>
                <a:schemeClr val="lt1"/>
              </a:solidFill>
              <a:latin typeface="Arial Narrow"/>
              <a:cs typeface="Arial Narrow"/>
            </a:endParaRPr>
          </a:p>
          <a:p>
            <a:pPr algn="ctr" eaLnBrk="1" hangingPunct="1">
              <a:defRPr/>
            </a:pPr>
            <a:endParaRPr lang="fr-FR" sz="900" b="1" dirty="0" smtClean="0">
              <a:solidFill>
                <a:schemeClr val="lt1"/>
              </a:solidFill>
              <a:latin typeface="Arial Narrow"/>
              <a:cs typeface="Arial Narrow"/>
            </a:endParaRPr>
          </a:p>
        </p:txBody>
      </p:sp>
      <p:sp>
        <p:nvSpPr>
          <p:cNvPr id="148" name="Rectangle 147"/>
          <p:cNvSpPr/>
          <p:nvPr/>
        </p:nvSpPr>
        <p:spPr>
          <a:xfrm>
            <a:off x="1615864" y="4673878"/>
            <a:ext cx="570746" cy="261610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rgbClr val="00FFFF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fr-FR" sz="1100" b="1" dirty="0" smtClean="0">
                <a:solidFill>
                  <a:prstClr val="white"/>
                </a:solidFill>
                <a:latin typeface="Arial Narrow" panose="020B0606020202030204" pitchFamily="34" charset="0"/>
              </a:rPr>
              <a:t>DSAA</a:t>
            </a:r>
            <a:endParaRPr lang="fr-FR" sz="1100" b="1" dirty="0">
              <a:solidFill>
                <a:prstClr val="white"/>
              </a:solidFill>
              <a:latin typeface="Arial Narrow" panose="020B0606020202030204" pitchFamily="34" charset="0"/>
            </a:endParaRPr>
          </a:p>
        </p:txBody>
      </p:sp>
      <p:sp>
        <p:nvSpPr>
          <p:cNvPr id="111" name="Rectangle 110"/>
          <p:cNvSpPr>
            <a:spLocks noChangeArrowheads="1"/>
          </p:cNvSpPr>
          <p:nvPr/>
        </p:nvSpPr>
        <p:spPr bwMode="auto">
          <a:xfrm>
            <a:off x="1818554" y="5537733"/>
            <a:ext cx="1069975" cy="234453"/>
          </a:xfrm>
          <a:prstGeom prst="rect">
            <a:avLst/>
          </a:prstGeom>
          <a:solidFill>
            <a:srgbClr val="BFBFBF"/>
          </a:solidFill>
          <a:ln w="3175">
            <a:solidFill>
              <a:srgbClr val="00FFFF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r>
              <a:rPr lang="fr-FR" sz="1000" b="1" dirty="0" smtClean="0">
                <a:solidFill>
                  <a:schemeClr val="lt1"/>
                </a:solidFill>
                <a:latin typeface="Arial Narrow"/>
                <a:ea typeface="+mn-ea"/>
              </a:rPr>
              <a:t>BTS-DMA-DUT</a:t>
            </a:r>
            <a:endParaRPr lang="fr-FR" sz="1000" b="1" dirty="0">
              <a:solidFill>
                <a:schemeClr val="lt1"/>
              </a:solidFill>
              <a:latin typeface="Arial Narrow"/>
              <a:ea typeface="+mn-ea"/>
            </a:endParaRPr>
          </a:p>
        </p:txBody>
      </p:sp>
      <p:sp>
        <p:nvSpPr>
          <p:cNvPr id="119" name="Rectangle 118"/>
          <p:cNvSpPr/>
          <p:nvPr/>
        </p:nvSpPr>
        <p:spPr>
          <a:xfrm>
            <a:off x="4072541" y="5108807"/>
            <a:ext cx="681078" cy="246063"/>
          </a:xfrm>
          <a:prstGeom prst="rect">
            <a:avLst/>
          </a:prstGeom>
          <a:solidFill>
            <a:schemeClr val="bg1">
              <a:lumMod val="75000"/>
            </a:schemeClr>
          </a:solidFill>
          <a:ln w="3175">
            <a:solidFill>
              <a:srgbClr val="00FFFF"/>
            </a:solidFill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fr-FR" sz="1000" b="1" dirty="0" smtClean="0">
                <a:solidFill>
                  <a:prstClr val="white"/>
                </a:solidFill>
                <a:latin typeface="Arial Narrow"/>
                <a:ea typeface="+mn-ea"/>
              </a:rPr>
              <a:t>Licence</a:t>
            </a:r>
            <a:endParaRPr lang="fr-FR" sz="1000" b="1" dirty="0">
              <a:solidFill>
                <a:prstClr val="white"/>
              </a:solidFill>
              <a:latin typeface="Arial Narrow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583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titre 1"/>
          <p:cNvSpPr txBox="1">
            <a:spLocks/>
          </p:cNvSpPr>
          <p:nvPr/>
        </p:nvSpPr>
        <p:spPr bwMode="auto">
          <a:xfrm>
            <a:off x="2357965" y="188640"/>
            <a:ext cx="6572250" cy="484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r">
              <a:spcBef>
                <a:spcPct val="0"/>
              </a:spcBef>
              <a:defRPr/>
            </a:pPr>
            <a:r>
              <a:rPr lang="fr-FR" sz="2400" dirty="0" smtClean="0">
                <a:solidFill>
                  <a:schemeClr val="bg1"/>
                </a:solidFill>
              </a:rPr>
              <a:t>Après STD2A ►BTS et DMA</a:t>
            </a:r>
            <a:endParaRPr kumimoji="0" lang="fr-FR" sz="240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ea typeface="+mj-ea"/>
              <a:cs typeface="Arial Bold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0" y="6138116"/>
            <a:ext cx="360363" cy="360363"/>
          </a:xfrm>
          <a:prstGeom prst="rect">
            <a:avLst/>
          </a:prstGeom>
          <a:solidFill>
            <a:srgbClr val="EB6A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29/11/17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08A82B-8F97-FE4A-B5D9-C83A6F6A901E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10" name="Espace réservé du numéro de diapositive 5"/>
          <p:cNvSpPr txBox="1">
            <a:spLocks/>
          </p:cNvSpPr>
          <p:nvPr/>
        </p:nvSpPr>
        <p:spPr>
          <a:xfrm>
            <a:off x="6947112" y="6460827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fr-FR"/>
            </a:defPPr>
            <a:lvl1pPr marL="0" algn="r" defTabSz="457200" rtl="0" eaLnBrk="1" latinLnBrk="0" hangingPunct="1">
              <a:defRPr sz="1200" kern="1200">
                <a:solidFill>
                  <a:srgbClr val="FFFFFF"/>
                </a:solidFill>
                <a:latin typeface="Arial Bold" charset="0"/>
                <a:ea typeface="Arial Bold" charset="0"/>
                <a:cs typeface="Arial Bold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1F5AF79-3A2A-0A41-98EA-E9C0B58A780B}" type="slidenum">
              <a:rPr lang="fr-FR" smtClean="0"/>
              <a:pPr/>
              <a:t>9</a:t>
            </a:fld>
            <a:endParaRPr lang="fr-FR" dirty="0"/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985993"/>
              </p:ext>
            </p:extLst>
          </p:nvPr>
        </p:nvGraphicFramePr>
        <p:xfrm>
          <a:off x="140132" y="1522761"/>
          <a:ext cx="8678404" cy="4480548"/>
        </p:xfrm>
        <a:graphic>
          <a:graphicData uri="http://schemas.openxmlformats.org/drawingml/2006/table">
            <a:tbl>
              <a:tblPr/>
              <a:tblGrid>
                <a:gridCol w="443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1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14400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æ"/>
                        <a:tabLst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2 ans en lycée ou en alternance lycée-entreprise</a:t>
                      </a: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.</a:t>
                      </a:r>
                    </a:p>
                    <a:p>
                      <a:pPr marL="14400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æ"/>
                        <a:tabLst/>
                        <a:defRPr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565C7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25 à 35 étudiants </a:t>
                      </a: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par classe</a:t>
                      </a:r>
                    </a:p>
                    <a:p>
                      <a:pPr marL="14400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æ"/>
                        <a:tabLst/>
                        <a:defRPr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6565C7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 </a:t>
                      </a: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Spécialisation </a:t>
                      </a: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1C800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métier.</a:t>
                      </a: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/>
                      </a:r>
                      <a:b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endParaRPr kumimoji="0" lang="fr-FR" alt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  <a:p>
                      <a:pPr marL="14400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æ"/>
                        <a:tabLst/>
                        <a:defRPr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Insertion professionnelle immédiate ou poursuite  en licence pro ou prépa ATS. </a:t>
                      </a:r>
                      <a:b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</a:br>
                      <a:endParaRPr kumimoji="0" lang="fr-FR" alt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  <a:p>
                      <a:pPr marL="14400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æ"/>
                        <a:tabLst/>
                        <a:defRPr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40 à 60 % </a:t>
                      </a: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de poursuites d’études.</a:t>
                      </a:r>
                    </a:p>
                    <a:p>
                      <a:pPr marL="144000" marR="0" lvl="0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æ"/>
                        <a:tabLst/>
                        <a:defRPr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Examen final et CCF selon le BTS.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fr-FR" alt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 sz="1400">
                          <a:solidFill>
                            <a:srgbClr val="7F7F7F"/>
                          </a:solidFill>
                          <a:latin typeface="Century Gothic" panose="020B0502020202020204" pitchFamily="34" charset="0"/>
                          <a:ea typeface="MS PGothic" panose="020B0600070205080204" pitchFamily="34" charset="-128"/>
                        </a:defRPr>
                      </a:lvl9pPr>
                    </a:lstStyle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æ"/>
                        <a:tabLst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2 ans en lycée ou en alternance en CFA </a:t>
                      </a: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(NB : certains DMA sont très rares).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æ"/>
                        <a:tabLst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Spécialisation </a:t>
                      </a:r>
                      <a:r>
                        <a:rPr kumimoji="0" lang="fr-FR" altLang="fr-F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B1C800"/>
                          </a:solidFill>
                          <a:effectLst/>
                          <a:latin typeface="Calibri" panose="020F0502020204030204" pitchFamily="34" charset="0"/>
                          <a:ea typeface="MS PGothic" panose="020B0600070205080204" pitchFamily="34" charset="-128"/>
                          <a:cs typeface="Calibri" panose="020F0502020204030204" pitchFamily="34" charset="0"/>
                        </a:rPr>
                        <a:t>métier. </a:t>
                      </a: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Enseignement général et enseignement artistique, </a:t>
                      </a: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1C800"/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enseignement spécifique en atelier</a:t>
                      </a:r>
                      <a:r>
                        <a:rPr kumimoji="0" lang="fr-FR" altLang="fr-F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B1C800"/>
                          </a:solidFill>
                          <a:effectLst/>
                          <a:uLnTx/>
                          <a:uFillTx/>
                          <a:latin typeface="Calibri"/>
                          <a:ea typeface="MS PGothic" panose="020B0600070205080204" pitchFamily="34" charset="-128"/>
                          <a:cs typeface="+mn-cs"/>
                        </a:rPr>
                        <a:t>,</a:t>
                      </a:r>
                      <a:r>
                        <a:rPr kumimoji="0" lang="fr-FR" altLang="fr-FR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>
                              <a:lumMod val="50000"/>
                              <a:lumOff val="50000"/>
                            </a:prstClr>
                          </a:solidFill>
                          <a:effectLst/>
                          <a:uLnTx/>
                          <a:uFillTx/>
                          <a:latin typeface="Calibri"/>
                          <a:ea typeface="MS PGothic" panose="020B0600070205080204" pitchFamily="34" charset="-128"/>
                          <a:cs typeface="+mn-cs"/>
                        </a:rPr>
                        <a:t> période en entreprise.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æ"/>
                        <a:tabLst/>
                      </a:pPr>
                      <a:r>
                        <a:rPr kumimoji="0" lang="fr-FR" altLang="fr-FR" sz="18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  <a:cs typeface="+mn-cs"/>
                        </a:rPr>
                        <a:t>Insertion professionnelle immédiate ou poursuite  DSAA</a:t>
                      </a: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.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Char char="æ"/>
                        <a:tabLst/>
                        <a:defRPr/>
                      </a:pPr>
                      <a:r>
                        <a:rPr kumimoji="0" lang="fr-FR" altLang="fr-F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MS PGothic" panose="020B0600070205080204" pitchFamily="34" charset="-128"/>
                        </a:rPr>
                        <a:t>Contrôle continu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18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endParaRPr kumimoji="0" lang="fr-FR" altLang="fr-FR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MS PGothic" panose="020B0600070205080204" pitchFamily="34" charset="-128"/>
                      </a:endParaRPr>
                    </a:p>
                  </a:txBody>
                  <a:tcPr marT="45714" marB="4571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140132" y="1122651"/>
            <a:ext cx="45071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altLang="fr-FR" sz="2000" b="1" dirty="0">
                <a:solidFill>
                  <a:srgbClr val="FFC000"/>
                </a:solidFill>
                <a:latin typeface="Arial Black" panose="020B0A04020102020204" pitchFamily="34" charset="0"/>
                <a:ea typeface="MS PGothic" panose="020B0600070205080204" pitchFamily="34" charset="-128"/>
              </a:rPr>
              <a:t>Brevet de technicien supérieur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765781" y="1145258"/>
            <a:ext cx="43626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defTabSz="914400" fontAlgn="base">
              <a:spcBef>
                <a:spcPts val="1200"/>
              </a:spcBef>
              <a:spcAft>
                <a:spcPct val="0"/>
              </a:spcAft>
              <a:defRPr/>
            </a:pPr>
            <a:r>
              <a:rPr lang="fr-FR" altLang="fr-FR" sz="2000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  <a:ea typeface="MS PGothic" panose="020B0600070205080204" pitchFamily="34" charset="-128"/>
              </a:rPr>
              <a:t>Diplôme des métiers d’art</a:t>
            </a:r>
            <a:endParaRPr lang="fr-FR" altLang="fr-FR" sz="2000" b="1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  <a:ea typeface="MS PGothic" panose="020B0600070205080204" pitchFamily="34" charset="-128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>
            <a:off x="4647328" y="944562"/>
            <a:ext cx="0" cy="5698827"/>
          </a:xfrm>
          <a:prstGeom prst="line">
            <a:avLst/>
          </a:prstGeom>
          <a:ln>
            <a:solidFill>
              <a:srgbClr val="00B0F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/>
        </p:nvSpPr>
        <p:spPr>
          <a:xfrm>
            <a:off x="4765781" y="5315489"/>
            <a:ext cx="4052755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lvl="0"/>
            <a:r>
              <a:rPr lang="fr-FR" sz="16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NB : BTS et DMA sont en cours de refonte et doivent être remplacés par un diplôme en 3 ans à la rentrée 2019. </a:t>
            </a:r>
            <a:r>
              <a:rPr lang="fr-FR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fr-FR" sz="16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Décret </a:t>
            </a:r>
            <a:r>
              <a:rPr lang="fr-FR" sz="1600" i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attente</a:t>
            </a:r>
            <a:r>
              <a:rPr lang="fr-FR" sz="1600" i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  <a:endParaRPr lang="fr-FR" sz="1600" i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7965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NISEP_PRESENTATION_2018_IEO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1_ONISEP_PRESENTATION_2018_IEO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3.xml><?xml version="1.0" encoding="utf-8"?>
<a:theme xmlns:a="http://schemas.openxmlformats.org/drawingml/2006/main" name="2_ONISEP_PRESENTATION_2018_IEO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ONISEP_PRESENTATION_2018_IEO</Template>
  <TotalTime>441</TotalTime>
  <Words>776</Words>
  <Application>Microsoft Office PowerPoint</Application>
  <PresentationFormat>Affichage à l'écran (4:3)</PresentationFormat>
  <Paragraphs>283</Paragraphs>
  <Slides>17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17</vt:i4>
      </vt:variant>
    </vt:vector>
  </HeadingPairs>
  <TitlesOfParts>
    <vt:vector size="30" baseType="lpstr">
      <vt:lpstr>MS PGothic</vt:lpstr>
      <vt:lpstr>Arial</vt:lpstr>
      <vt:lpstr>Arial Black</vt:lpstr>
      <vt:lpstr>Arial Bold</vt:lpstr>
      <vt:lpstr>Arial Italic</vt:lpstr>
      <vt:lpstr>Arial Narrow</vt:lpstr>
      <vt:lpstr>Calibri</vt:lpstr>
      <vt:lpstr>Helvetica Neue</vt:lpstr>
      <vt:lpstr>Palatino Linotype</vt:lpstr>
      <vt:lpstr>Wingdings</vt:lpstr>
      <vt:lpstr>ONISEP_PRESENTATION_2018_IEO</vt:lpstr>
      <vt:lpstr>1_ONISEP_PRESENTATION_2018_IEO</vt:lpstr>
      <vt:lpstr>2_ONISEP_PRESENTATION_2018_IEO</vt:lpstr>
      <vt:lpstr>  Entrer dans le supérieur après un bac STD2A 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ONISEP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Entrer dans le supérieur après un bac STI2D</dc:title>
  <dc:creator>Béatrice Faveur</dc:creator>
  <cp:lastModifiedBy>cio</cp:lastModifiedBy>
  <cp:revision>56</cp:revision>
  <dcterms:created xsi:type="dcterms:W3CDTF">2017-11-27T16:06:45Z</dcterms:created>
  <dcterms:modified xsi:type="dcterms:W3CDTF">2019-07-01T12:20:56Z</dcterms:modified>
</cp:coreProperties>
</file>