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 id="2147483684" r:id="rId3"/>
  </p:sldMasterIdLst>
  <p:notesMasterIdLst>
    <p:notesMasterId r:id="rId28"/>
  </p:notesMasterIdLst>
  <p:handoutMasterIdLst>
    <p:handoutMasterId r:id="rId29"/>
  </p:handoutMasterIdLst>
  <p:sldIdLst>
    <p:sldId id="256" r:id="rId4"/>
    <p:sldId id="326" r:id="rId5"/>
    <p:sldId id="327" r:id="rId6"/>
    <p:sldId id="328" r:id="rId7"/>
    <p:sldId id="329" r:id="rId8"/>
    <p:sldId id="330" r:id="rId9"/>
    <p:sldId id="331" r:id="rId10"/>
    <p:sldId id="325" r:id="rId11"/>
    <p:sldId id="295" r:id="rId12"/>
    <p:sldId id="296" r:id="rId13"/>
    <p:sldId id="297" r:id="rId14"/>
    <p:sldId id="298" r:id="rId15"/>
    <p:sldId id="300" r:id="rId16"/>
    <p:sldId id="301" r:id="rId17"/>
    <p:sldId id="302" r:id="rId18"/>
    <p:sldId id="317" r:id="rId19"/>
    <p:sldId id="303" r:id="rId20"/>
    <p:sldId id="305" r:id="rId21"/>
    <p:sldId id="306" r:id="rId22"/>
    <p:sldId id="307" r:id="rId23"/>
    <p:sldId id="308" r:id="rId24"/>
    <p:sldId id="309" r:id="rId25"/>
    <p:sldId id="310" r:id="rId26"/>
    <p:sldId id="332" r:id="rId27"/>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partement Informatique" initials="DI" lastIdx="0" clrIdx="0"/>
  <p:cmAuthor id="1" name="Béatrice Faveur" initials="BF"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634" autoAdjust="0"/>
  </p:normalViewPr>
  <p:slideViewPr>
    <p:cSldViewPr snapToGrid="0" snapToObjects="1">
      <p:cViewPr>
        <p:scale>
          <a:sx n="59" d="100"/>
          <a:sy n="59" d="100"/>
        </p:scale>
        <p:origin x="-1483" y="-21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9" d="100"/>
          <a:sy n="89" d="100"/>
        </p:scale>
        <p:origin x="-376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commentAuthors" Target="commentAuthor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84F183F-4F01-4340-A7A0-C8ECA70E73BB}" type="datetimeFigureOut">
              <a:rPr lang="fr-FR" smtClean="0"/>
              <a:t>13/12/2018</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918238-91E9-4E01-943E-EB0CCEBCAFC9}" type="slidenum">
              <a:rPr lang="fr-FR" smtClean="0"/>
              <a:t>‹N°›</a:t>
            </a:fld>
            <a:endParaRPr lang="fr-FR"/>
          </a:p>
        </p:txBody>
      </p:sp>
    </p:spTree>
    <p:extLst>
      <p:ext uri="{BB962C8B-B14F-4D97-AF65-F5344CB8AC3E}">
        <p14:creationId xmlns:p14="http://schemas.microsoft.com/office/powerpoint/2010/main" val="6237655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BF7A77-B03B-C341-83B7-8F2A84ABA291}" type="datetimeFigureOut">
              <a:rPr lang="fr-FR" smtClean="0"/>
              <a:pPr/>
              <a:t>13/12/2018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8FEFB8-215F-B443-8A37-FD586D873E95}" type="slidenum">
              <a:rPr lang="fr-FR" smtClean="0"/>
              <a:pPr/>
              <a:t>‹N°›</a:t>
            </a:fld>
            <a:endParaRPr lang="fr-FR"/>
          </a:p>
        </p:txBody>
      </p:sp>
    </p:spTree>
    <p:extLst>
      <p:ext uri="{BB962C8B-B14F-4D97-AF65-F5344CB8AC3E}">
        <p14:creationId xmlns:p14="http://schemas.microsoft.com/office/powerpoint/2010/main" val="32797945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onisep.fr/Ressources/Univers-Formation/Formations/Post-bac/BTS-Comptabilite-et-gestion-des-organisations"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www.onisep.fr/Ressources/Univers-Formation/Formations/Post-bac/DUT-Gestion-des-entreprises-et-des-administrations-option-finance-comptabilit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28FEFB8-215F-B443-8A37-FD586D873E95}" type="slidenum">
              <a:rPr lang="fr-FR" smtClean="0">
                <a:solidFill>
                  <a:prstClr val="black"/>
                </a:solidFill>
              </a:rPr>
              <a:pPr/>
              <a:t>5</a:t>
            </a:fld>
            <a:endParaRPr lang="fr-FR">
              <a:solidFill>
                <a:prstClr val="black"/>
              </a:solidFill>
            </a:endParaRPr>
          </a:p>
        </p:txBody>
      </p:sp>
    </p:spTree>
    <p:extLst>
      <p:ext uri="{BB962C8B-B14F-4D97-AF65-F5344CB8AC3E}">
        <p14:creationId xmlns:p14="http://schemas.microsoft.com/office/powerpoint/2010/main" val="3502307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Écoles de commerce avec ou sans prépa intégrée (écoles en 4 ou 5 ans)  + nombreuses écoles en 3 ou deux ans.</a:t>
            </a:r>
          </a:p>
          <a:p>
            <a:r>
              <a:rPr lang="fr-FR" dirty="0"/>
              <a:t>Autres écoles, spécialisées également, de durée variable</a:t>
            </a:r>
          </a:p>
          <a:p>
            <a:endParaRPr lang="fr-FR" dirty="0"/>
          </a:p>
          <a:p>
            <a:r>
              <a:rPr lang="fr-FR" dirty="0"/>
              <a:t>*Diplôme des grandes écoles de commerce (CGE) donne le grade Master</a:t>
            </a:r>
          </a:p>
          <a:p>
            <a:endParaRPr lang="fr-FR" dirty="0"/>
          </a:p>
          <a:p>
            <a:r>
              <a:rPr lang="fr-FR" dirty="0"/>
              <a:t>Prépa ATS (adaptation technicien supérieur) économie-gestion, permet dans le même temps de valider une 3</a:t>
            </a:r>
            <a:r>
              <a:rPr lang="fr-FR" baseline="30000" dirty="0"/>
              <a:t>e</a:t>
            </a:r>
            <a:r>
              <a:rPr lang="fr-FR" dirty="0"/>
              <a:t> année de </a:t>
            </a:r>
            <a:r>
              <a:rPr lang="fr-FR" dirty="0" smtClean="0"/>
              <a:t>licence (une </a:t>
            </a:r>
            <a:r>
              <a:rPr lang="fr-FR" dirty="0"/>
              <a:t>douzaine de </a:t>
            </a:r>
            <a:r>
              <a:rPr lang="fr-FR" dirty="0" smtClean="0"/>
              <a:t>lycées)</a:t>
            </a:r>
            <a:endParaRPr lang="fr-FR" dirty="0"/>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D28FEFB8-215F-B443-8A37-FD586D873E95}" type="slidenum">
              <a:rPr lang="fr-FR" smtClean="0"/>
              <a:pPr/>
              <a:t>9</a:t>
            </a:fld>
            <a:endParaRPr lang="fr-FR"/>
          </a:p>
        </p:txBody>
      </p:sp>
    </p:spTree>
    <p:extLst>
      <p:ext uri="{BB962C8B-B14F-4D97-AF65-F5344CB8AC3E}">
        <p14:creationId xmlns:p14="http://schemas.microsoft.com/office/powerpoint/2010/main" val="681740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28FEFB8-215F-B443-8A37-FD586D873E95}" type="slidenum">
              <a:rPr lang="fr-FR" smtClean="0"/>
              <a:pPr/>
              <a:t>12</a:t>
            </a:fld>
            <a:endParaRPr lang="fr-FR"/>
          </a:p>
        </p:txBody>
      </p:sp>
      <p:sp>
        <p:nvSpPr>
          <p:cNvPr id="5" name="Espace réservé des commentaires 2"/>
          <p:cNvSpPr txBox="1">
            <a:spLocks/>
          </p:cNvSpPr>
          <p:nvPr/>
        </p:nvSpPr>
        <p:spPr>
          <a:xfrm>
            <a:off x="679768" y="4715153"/>
            <a:ext cx="5438140" cy="4466987"/>
          </a:xfrm>
          <a:prstGeom prst="rect">
            <a:avLst/>
          </a:prstGeom>
        </p:spPr>
        <p:txBody>
          <a:bodyPr vert="horz" lIns="91440" tIns="45720" rIns="91440" bIns="45720" rtlCol="0">
            <a:normAutofit/>
          </a:bodyPr>
          <a:lst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pPr marL="171450" indent="-171450">
              <a:buFont typeface="Arial"/>
              <a:buChar char="•"/>
            </a:pPr>
            <a:r>
              <a:rPr lang="fr-FR" sz="1400" dirty="0" smtClean="0"/>
              <a:t>Les titulaires du  </a:t>
            </a:r>
            <a:r>
              <a:rPr lang="fr-FR" sz="1400" dirty="0" smtClean="0">
                <a:hlinkClick r:id="rId3"/>
              </a:rPr>
              <a:t>BTS CG</a:t>
            </a:r>
            <a:r>
              <a:rPr lang="fr-FR" sz="1400" dirty="0" smtClean="0"/>
              <a:t> ou du  </a:t>
            </a:r>
            <a:r>
              <a:rPr lang="fr-FR" sz="1400" dirty="0" smtClean="0">
                <a:hlinkClick r:id="rId4"/>
              </a:rPr>
              <a:t>DUT GEA</a:t>
            </a:r>
            <a:r>
              <a:rPr lang="fr-FR" sz="1400" dirty="0" smtClean="0"/>
              <a:t> (en particulier option comptable et financière) peuvent être admis directement en 2e année de DCG et sont dispensés de certaines épreuves. Quelques masters en comptabilité donnent, par dispense, la totalité du DCG.</a:t>
            </a:r>
          </a:p>
          <a:p>
            <a:pPr marL="171450" indent="-171450">
              <a:buFont typeface="Arial"/>
              <a:buChar char="•"/>
            </a:pPr>
            <a:endParaRPr lang="fr-FR" altLang="fr-FR" dirty="0">
              <a:latin typeface="Arial" panose="020B0604020202020204" pitchFamily="34" charset="0"/>
              <a:cs typeface="Arial" panose="020B0604020202020204" pitchFamily="34" charset="0"/>
            </a:endParaRPr>
          </a:p>
        </p:txBody>
      </p:sp>
      <p:pic>
        <p:nvPicPr>
          <p:cNvPr id="7" name="Espace réservé du contenu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7576" y="6387606"/>
            <a:ext cx="1097492" cy="1724630"/>
          </a:xfrm>
          <a:prstGeom prst="rect">
            <a:avLst/>
          </a:prstGeom>
        </p:spPr>
      </p:pic>
      <p:sp>
        <p:nvSpPr>
          <p:cNvPr id="8" name="ZoneTexte 7"/>
          <p:cNvSpPr txBox="1"/>
          <p:nvPr/>
        </p:nvSpPr>
        <p:spPr>
          <a:xfrm>
            <a:off x="2015068" y="6265333"/>
            <a:ext cx="1697878" cy="2031325"/>
          </a:xfrm>
          <a:prstGeom prst="rect">
            <a:avLst/>
          </a:prstGeom>
          <a:noFill/>
        </p:spPr>
        <p:txBody>
          <a:bodyPr wrap="square" rtlCol="0">
            <a:spAutoFit/>
          </a:bodyPr>
          <a:lstStyle/>
          <a:p>
            <a:pPr marL="171450" indent="-171450">
              <a:buFont typeface="Arial"/>
              <a:buChar char="•"/>
            </a:pPr>
            <a:r>
              <a:rPr lang="fr-FR" altLang="fr-FR" sz="1400" dirty="0">
                <a:cs typeface="Arial" panose="020B0604020202020204" pitchFamily="34" charset="0"/>
              </a:rPr>
              <a:t>Le DCG est validé si le candidat obtient 10 de moyenne à 13 épreuves présentées dans l’ordre souhaité au cours des 3 années d’études</a:t>
            </a:r>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4227" y="6387606"/>
            <a:ext cx="1150595" cy="1631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4046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*Diplôme visé :  tous les diplômes nationaux,  certains diplômes d’école qui en font la demande. Seulement si l’école est préalablement reconnue par le ministère en charge de l’enseignement supérieur.</a:t>
            </a:r>
          </a:p>
          <a:p>
            <a:r>
              <a:rPr lang="fr-FR" dirty="0" smtClean="0"/>
              <a:t>Le visa (accordé pour 1 à 6 ans) reconnaît une valeur pédagogique incontestable. Pour les écoles de commerce, il est délivré par  : commission d’évaluation des formations  et des diplômes de gestion (CEFDG)</a:t>
            </a:r>
          </a:p>
          <a:p>
            <a:endParaRPr lang="fr-FR" dirty="0"/>
          </a:p>
        </p:txBody>
      </p:sp>
      <p:sp>
        <p:nvSpPr>
          <p:cNvPr id="4" name="Espace réservé du numéro de diapositive 3"/>
          <p:cNvSpPr>
            <a:spLocks noGrp="1"/>
          </p:cNvSpPr>
          <p:nvPr>
            <p:ph type="sldNum" sz="quarter" idx="10"/>
          </p:nvPr>
        </p:nvSpPr>
        <p:spPr/>
        <p:txBody>
          <a:bodyPr/>
          <a:lstStyle/>
          <a:p>
            <a:fld id="{D28FEFB8-215F-B443-8A37-FD586D873E95}" type="slidenum">
              <a:rPr lang="fr-FR" smtClean="0"/>
              <a:pPr/>
              <a:t>20</a:t>
            </a:fld>
            <a:endParaRPr lang="fr-FR"/>
          </a:p>
        </p:txBody>
      </p:sp>
    </p:spTree>
    <p:extLst>
      <p:ext uri="{BB962C8B-B14F-4D97-AF65-F5344CB8AC3E}">
        <p14:creationId xmlns:p14="http://schemas.microsoft.com/office/powerpoint/2010/main" val="3223296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28FEFB8-215F-B443-8A37-FD586D873E95}" type="slidenum">
              <a:rPr lang="fr-FR" smtClean="0"/>
              <a:pPr/>
              <a:t>22</a:t>
            </a:fld>
            <a:endParaRPr lang="fr-FR"/>
          </a:p>
        </p:txBody>
      </p:sp>
    </p:spTree>
    <p:extLst>
      <p:ext uri="{BB962C8B-B14F-4D97-AF65-F5344CB8AC3E}">
        <p14:creationId xmlns:p14="http://schemas.microsoft.com/office/powerpoint/2010/main" val="928266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r>
              <a:rPr lang="fr-FR" smtClean="0"/>
              <a:t>06-12-2018</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C08A82B-8F97-FE4A-B5D9-C83A6F6A901E}"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06-12-2018</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C08A82B-8F97-FE4A-B5D9-C83A6F6A901E}"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06-12-2018</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C08A82B-8F97-FE4A-B5D9-C83A6F6A901E}"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r>
              <a:rPr lang="fr-FR" smtClean="0">
                <a:solidFill>
                  <a:prstClr val="black">
                    <a:tint val="75000"/>
                  </a:prstClr>
                </a:solidFill>
              </a:rPr>
              <a:t>06-12-2018</a:t>
            </a:r>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C08A82B-8F97-FE4A-B5D9-C83A6F6A901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997070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solidFill>
                  <a:prstClr val="black">
                    <a:tint val="75000"/>
                  </a:prstClr>
                </a:solidFill>
              </a:rPr>
              <a:t>06-12-2018</a:t>
            </a:r>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C08A82B-8F97-FE4A-B5D9-C83A6F6A901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563090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r>
              <a:rPr lang="fr-FR" smtClean="0">
                <a:solidFill>
                  <a:prstClr val="black">
                    <a:tint val="75000"/>
                  </a:prstClr>
                </a:solidFill>
              </a:rPr>
              <a:t>06-12-2018</a:t>
            </a:r>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C08A82B-8F97-FE4A-B5D9-C83A6F6A901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730873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r>
              <a:rPr lang="fr-FR" smtClean="0">
                <a:solidFill>
                  <a:prstClr val="black">
                    <a:tint val="75000"/>
                  </a:prstClr>
                </a:solidFill>
              </a:rPr>
              <a:t>06-12-2018</a:t>
            </a:r>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AC08A82B-8F97-FE4A-B5D9-C83A6F6A901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945110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r>
              <a:rPr lang="fr-FR" smtClean="0">
                <a:solidFill>
                  <a:prstClr val="black">
                    <a:tint val="75000"/>
                  </a:prstClr>
                </a:solidFill>
              </a:rPr>
              <a:t>06-12-2018</a:t>
            </a:r>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AC08A82B-8F97-FE4A-B5D9-C83A6F6A901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54409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r>
              <a:rPr lang="fr-FR" smtClean="0">
                <a:solidFill>
                  <a:prstClr val="black">
                    <a:tint val="75000"/>
                  </a:prstClr>
                </a:solidFill>
              </a:rPr>
              <a:t>06-12-2018</a:t>
            </a:r>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AC08A82B-8F97-FE4A-B5D9-C83A6F6A901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524546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solidFill>
                  <a:prstClr val="black">
                    <a:tint val="75000"/>
                  </a:prstClr>
                </a:solidFill>
              </a:rPr>
              <a:t>06-12-2018</a:t>
            </a:r>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AC08A82B-8F97-FE4A-B5D9-C83A6F6A901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901507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r>
              <a:rPr lang="fr-FR" smtClean="0">
                <a:solidFill>
                  <a:prstClr val="black">
                    <a:tint val="75000"/>
                  </a:prstClr>
                </a:solidFill>
              </a:rPr>
              <a:t>06-12-2018</a:t>
            </a:r>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AC08A82B-8F97-FE4A-B5D9-C83A6F6A901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840428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06-12-2018</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C08A82B-8F97-FE4A-B5D9-C83A6F6A901E}" type="slidenum">
              <a:rPr lang="fr-FR" smtClean="0"/>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r>
              <a:rPr lang="fr-FR" smtClean="0">
                <a:solidFill>
                  <a:prstClr val="black">
                    <a:tint val="75000"/>
                  </a:prstClr>
                </a:solidFill>
              </a:rPr>
              <a:t>06-12-2018</a:t>
            </a:r>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AC08A82B-8F97-FE4A-B5D9-C83A6F6A901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5979600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solidFill>
                  <a:prstClr val="black">
                    <a:tint val="75000"/>
                  </a:prstClr>
                </a:solidFill>
              </a:rPr>
              <a:t>06-12-2018</a:t>
            </a:r>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C08A82B-8F97-FE4A-B5D9-C83A6F6A901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8432634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solidFill>
                  <a:prstClr val="black">
                    <a:tint val="75000"/>
                  </a:prstClr>
                </a:solidFill>
              </a:rPr>
              <a:t>06-12-2018</a:t>
            </a:r>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C08A82B-8F97-FE4A-B5D9-C83A6F6A901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6226374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r>
              <a:rPr lang="fr-FR" smtClean="0">
                <a:solidFill>
                  <a:prstClr val="black">
                    <a:tint val="75000"/>
                  </a:prstClr>
                </a:solidFill>
              </a:rPr>
              <a:t>07-12-2018</a:t>
            </a:r>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C08A82B-8F97-FE4A-B5D9-C83A6F6A901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0030716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solidFill>
                  <a:prstClr val="black">
                    <a:tint val="75000"/>
                  </a:prstClr>
                </a:solidFill>
              </a:rPr>
              <a:t>07-12-2018</a:t>
            </a:r>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C08A82B-8F97-FE4A-B5D9-C83A6F6A901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43983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r>
              <a:rPr lang="fr-FR" smtClean="0">
                <a:solidFill>
                  <a:prstClr val="black">
                    <a:tint val="75000"/>
                  </a:prstClr>
                </a:solidFill>
              </a:rPr>
              <a:t>07-12-2018</a:t>
            </a:r>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C08A82B-8F97-FE4A-B5D9-C83A6F6A901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2219970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r>
              <a:rPr lang="fr-FR" smtClean="0">
                <a:solidFill>
                  <a:prstClr val="black">
                    <a:tint val="75000"/>
                  </a:prstClr>
                </a:solidFill>
              </a:rPr>
              <a:t>07-12-2018</a:t>
            </a:r>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AC08A82B-8F97-FE4A-B5D9-C83A6F6A901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6301810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r>
              <a:rPr lang="fr-FR" smtClean="0">
                <a:solidFill>
                  <a:prstClr val="black">
                    <a:tint val="75000"/>
                  </a:prstClr>
                </a:solidFill>
              </a:rPr>
              <a:t>07-12-2018</a:t>
            </a:r>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AC08A82B-8F97-FE4A-B5D9-C83A6F6A901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762156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r>
              <a:rPr lang="fr-FR" smtClean="0">
                <a:solidFill>
                  <a:prstClr val="black">
                    <a:tint val="75000"/>
                  </a:prstClr>
                </a:solidFill>
              </a:rPr>
              <a:t>07-12-2018</a:t>
            </a:r>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AC08A82B-8F97-FE4A-B5D9-C83A6F6A901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5141354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solidFill>
                  <a:prstClr val="black">
                    <a:tint val="75000"/>
                  </a:prstClr>
                </a:solidFill>
              </a:rPr>
              <a:t>07-12-2018</a:t>
            </a:r>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AC08A82B-8F97-FE4A-B5D9-C83A6F6A901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615607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r>
              <a:rPr lang="fr-FR" smtClean="0"/>
              <a:t>06-12-2018</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C08A82B-8F97-FE4A-B5D9-C83A6F6A901E}" type="slidenum">
              <a:rPr lang="fr-FR" smtClean="0"/>
              <a:pPr/>
              <a:t>‹N°›</a:t>
            </a:fld>
            <a:endParaRPr lang="fr-F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r>
              <a:rPr lang="fr-FR" smtClean="0">
                <a:solidFill>
                  <a:prstClr val="black">
                    <a:tint val="75000"/>
                  </a:prstClr>
                </a:solidFill>
              </a:rPr>
              <a:t>07-12-2018</a:t>
            </a:r>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AC08A82B-8F97-FE4A-B5D9-C83A6F6A901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9936655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r>
              <a:rPr lang="fr-FR" smtClean="0">
                <a:solidFill>
                  <a:prstClr val="black">
                    <a:tint val="75000"/>
                  </a:prstClr>
                </a:solidFill>
              </a:rPr>
              <a:t>07-12-2018</a:t>
            </a:r>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AC08A82B-8F97-FE4A-B5D9-C83A6F6A901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2314285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solidFill>
                  <a:prstClr val="black">
                    <a:tint val="75000"/>
                  </a:prstClr>
                </a:solidFill>
              </a:rPr>
              <a:t>07-12-2018</a:t>
            </a:r>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C08A82B-8F97-FE4A-B5D9-C83A6F6A901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283413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solidFill>
                  <a:prstClr val="black">
                    <a:tint val="75000"/>
                  </a:prstClr>
                </a:solidFill>
              </a:rPr>
              <a:t>07-12-2018</a:t>
            </a:r>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C08A82B-8F97-FE4A-B5D9-C83A6F6A901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553501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r>
              <a:rPr lang="fr-FR" smtClean="0"/>
              <a:t>06-12-2018</a:t>
            </a:r>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C08A82B-8F97-FE4A-B5D9-C83A6F6A901E}"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r>
              <a:rPr lang="fr-FR" smtClean="0"/>
              <a:t>06-12-2018</a:t>
            </a:r>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C08A82B-8F97-FE4A-B5D9-C83A6F6A901E}"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r>
              <a:rPr lang="fr-FR" smtClean="0"/>
              <a:t>06-12-2018</a:t>
            </a:r>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C08A82B-8F97-FE4A-B5D9-C83A6F6A901E}"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06-12-2018</a:t>
            </a:r>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C08A82B-8F97-FE4A-B5D9-C83A6F6A901E}"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r>
              <a:rPr lang="fr-FR" smtClean="0"/>
              <a:t>06-12-2018</a:t>
            </a:r>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C08A82B-8F97-FE4A-B5D9-C83A6F6A901E}"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r>
              <a:rPr lang="fr-FR" smtClean="0"/>
              <a:t>06-12-2018</a:t>
            </a:r>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C08A82B-8F97-FE4A-B5D9-C83A6F6A901E}"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06-12-2018</a:t>
            </a:r>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08A82B-8F97-FE4A-B5D9-C83A6F6A901E}"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solidFill>
                  <a:prstClr val="black">
                    <a:tint val="75000"/>
                  </a:prstClr>
                </a:solidFill>
              </a:rPr>
              <a:t>06-12-2018</a:t>
            </a:r>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08A82B-8F97-FE4A-B5D9-C83A6F6A901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6477850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solidFill>
                  <a:prstClr val="black">
                    <a:tint val="75000"/>
                  </a:prstClr>
                </a:solidFill>
              </a:rPr>
              <a:t>07-12-2018</a:t>
            </a:r>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08A82B-8F97-FE4A-B5D9-C83A6F6A901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15690933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onisep.fr/Choisir-mes-etudes/Apres-le-bac/Principaux-domaines-d-etudes/Les-instituts-d-etudes-politiques-IEP/Sciences-Po-les-concours-d-entree-en-1re-annee"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www.onisep.fr/Choisir-mes-etudes/Apres-le-bac/Principaux-domaines-d-etudes/Les-instituts-d-etudes-politiques-IEP/Les-differents-niveaux-d-acces-aux-IEP" TargetMode="External"/><Relationship Id="rId5" Type="http://schemas.openxmlformats.org/officeDocument/2006/relationships/hyperlink" Target="http://www.onisep.fr/Choisir-mes-etudes/Apres-le-bac/Principaux-domaines-d-etudes/Les-instituts-d-etudes-politiques-IEP/Concours-de-1re-annee-des-IEP" TargetMode="Externa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hyperlink" Target="http://www.terminales2018-2019.f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486121" y="2025957"/>
            <a:ext cx="6416265" cy="4695517"/>
          </a:xfrm>
        </p:spPr>
        <p:txBody>
          <a:bodyPr>
            <a:normAutofit fontScale="90000"/>
          </a:bodyPr>
          <a:lstStyle/>
          <a:p>
            <a:pPr>
              <a:defRPr/>
            </a:pPr>
            <a:r>
              <a:rPr lang="fr-FR" sz="4000" dirty="0">
                <a:solidFill>
                  <a:schemeClr val="bg1"/>
                </a:solidFill>
                <a:latin typeface="Arial Bold"/>
                <a:cs typeface="Arial Bold"/>
              </a:rPr>
              <a:t>Entrer dans le supérieur</a:t>
            </a:r>
            <a:br>
              <a:rPr lang="fr-FR" sz="4000" dirty="0">
                <a:solidFill>
                  <a:schemeClr val="bg1"/>
                </a:solidFill>
                <a:latin typeface="Arial Bold"/>
                <a:cs typeface="Arial Bold"/>
              </a:rPr>
            </a:br>
            <a:r>
              <a:rPr lang="fr-FR" sz="6700" dirty="0">
                <a:solidFill>
                  <a:srgbClr val="FFFFFF"/>
                </a:solidFill>
                <a:latin typeface="Arial Black" panose="020B0A04020102020204" pitchFamily="34" charset="0"/>
                <a:cs typeface="Arial Bold"/>
              </a:rPr>
              <a:t>après un bac </a:t>
            </a:r>
            <a:r>
              <a:rPr lang="fr-FR" sz="11500" dirty="0" smtClean="0">
                <a:solidFill>
                  <a:srgbClr val="FFFFFF"/>
                </a:solidFill>
                <a:latin typeface="Arial Black" panose="020B0A04020102020204" pitchFamily="34" charset="0"/>
                <a:cs typeface="Arial Bold"/>
              </a:rPr>
              <a:t/>
            </a:r>
            <a:br>
              <a:rPr lang="fr-FR" sz="11500" dirty="0" smtClean="0">
                <a:solidFill>
                  <a:srgbClr val="FFFFFF"/>
                </a:solidFill>
                <a:latin typeface="Arial Black" panose="020B0A04020102020204" pitchFamily="34" charset="0"/>
                <a:cs typeface="Arial Bold"/>
              </a:rPr>
            </a:br>
            <a:r>
              <a:rPr lang="fr-FR" sz="19900" dirty="0" smtClean="0">
                <a:solidFill>
                  <a:srgbClr val="FFFFFF"/>
                </a:solidFill>
                <a:latin typeface="Arial Black" panose="020B0A04020102020204" pitchFamily="34" charset="0"/>
                <a:cs typeface="Arial Bold"/>
              </a:rPr>
              <a:t>ES</a:t>
            </a:r>
            <a:endParaRPr lang="fr-FR" sz="19900" dirty="0">
              <a:solidFill>
                <a:srgbClr val="FFFFFF"/>
              </a:solidFill>
              <a:latin typeface="Arial Black" panose="020B0A04020102020204" pitchFamily="34" charset="0"/>
              <a:cs typeface="Arial Bold"/>
            </a:endParaRPr>
          </a:p>
        </p:txBody>
      </p:sp>
      <p:sp>
        <p:nvSpPr>
          <p:cNvPr id="3" name="Espace réservé du numéro de diapositive 2"/>
          <p:cNvSpPr>
            <a:spLocks noGrp="1"/>
          </p:cNvSpPr>
          <p:nvPr>
            <p:ph type="sldNum" sz="quarter" idx="12"/>
          </p:nvPr>
        </p:nvSpPr>
        <p:spPr/>
        <p:txBody>
          <a:bodyPr/>
          <a:lstStyle/>
          <a:p>
            <a:fld id="{AC08A82B-8F97-FE4A-B5D9-C83A6F6A901E}" type="slidenum">
              <a:rPr lang="fr-FR" smtClean="0"/>
              <a:pPr/>
              <a:t>1</a:t>
            </a:fld>
            <a:endParaRPr lang="fr-FR"/>
          </a:p>
        </p:txBody>
      </p:sp>
      <p:sp>
        <p:nvSpPr>
          <p:cNvPr id="5" name="Espace réservé de la date 4"/>
          <p:cNvSpPr>
            <a:spLocks noGrp="1"/>
          </p:cNvSpPr>
          <p:nvPr>
            <p:ph type="dt" sz="half" idx="10"/>
          </p:nvPr>
        </p:nvSpPr>
        <p:spPr>
          <a:xfrm>
            <a:off x="211503" y="6356349"/>
            <a:ext cx="2133600" cy="365125"/>
          </a:xfrm>
        </p:spPr>
        <p:txBody>
          <a:bodyPr/>
          <a:lstStyle/>
          <a:p>
            <a:r>
              <a:rPr lang="fr-FR" smtClean="0"/>
              <a:t>06-12-2018</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271777" y="288698"/>
            <a:ext cx="184731" cy="369332"/>
          </a:xfrm>
          <a:prstGeom prst="rect">
            <a:avLst/>
          </a:prstGeom>
        </p:spPr>
        <p:txBody>
          <a:bodyPr wrap="none">
            <a:spAutoFit/>
          </a:bodyPr>
          <a:lstStyle/>
          <a:p>
            <a:pPr algn="r"/>
            <a:endParaRPr lang="fr-FR" dirty="0">
              <a:solidFill>
                <a:schemeClr val="bg1"/>
              </a:solidFill>
              <a:latin typeface="Arial" panose="020B0604020202020204" pitchFamily="34" charset="0"/>
              <a:cs typeface="Arial" panose="020B0604020202020204" pitchFamily="34"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3008414012"/>
              </p:ext>
            </p:extLst>
          </p:nvPr>
        </p:nvGraphicFramePr>
        <p:xfrm>
          <a:off x="319821" y="1103609"/>
          <a:ext cx="8760891" cy="6842724"/>
        </p:xfrm>
        <a:graphic>
          <a:graphicData uri="http://schemas.openxmlformats.org/drawingml/2006/table">
            <a:tbl>
              <a:tblPr/>
              <a:tblGrid>
                <a:gridCol w="4479509">
                  <a:extLst>
                    <a:ext uri="{9D8B030D-6E8A-4147-A177-3AD203B41FA5}">
                      <a16:colId xmlns:a16="http://schemas.microsoft.com/office/drawing/2014/main" xmlns="" val="20000"/>
                    </a:ext>
                  </a:extLst>
                </a:gridCol>
                <a:gridCol w="4281382">
                  <a:extLst>
                    <a:ext uri="{9D8B030D-6E8A-4147-A177-3AD203B41FA5}">
                      <a16:colId xmlns:a16="http://schemas.microsoft.com/office/drawing/2014/main" xmlns="" val="20001"/>
                    </a:ext>
                  </a:extLst>
                </a:gridCol>
              </a:tblGrid>
              <a:tr h="529278">
                <a:tc>
                  <a:txBody>
                    <a:bodyPr/>
                    <a:lstStyle>
                      <a:lvl1pPr>
                        <a:spcBef>
                          <a:spcPct val="20000"/>
                        </a:spcBef>
                        <a:buFont typeface="Arial" panose="020B0604020202020204" pitchFamily="34" charset="0"/>
                        <a:defRPr sz="2000">
                          <a:solidFill>
                            <a:srgbClr val="7F7F7F"/>
                          </a:solidFill>
                          <a:latin typeface="Century Gothic" panose="020B0502020202020204" pitchFamily="34" charset="0"/>
                          <a:ea typeface="MS PGothic" panose="020B0600070205080204" pitchFamily="34" charset="-128"/>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ea typeface="MS PGothic" panose="020B0600070205080204" pitchFamily="34" charset="-128"/>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ea typeface="MS PGothic" panose="020B0600070205080204" pitchFamily="34" charset="-128"/>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ea typeface="MS PGothic" panose="020B0600070205080204" pitchFamily="34" charset="-128"/>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dirty="0" smtClean="0">
                          <a:ln>
                            <a:noFill/>
                          </a:ln>
                          <a:solidFill>
                            <a:srgbClr val="FFC000"/>
                          </a:solidFill>
                          <a:effectLst/>
                          <a:latin typeface="Arial Black" panose="020B0A04020102020204" pitchFamily="34" charset="0"/>
                          <a:ea typeface="MS PGothic" panose="020B0600070205080204" pitchFamily="34" charset="-128"/>
                        </a:rPr>
                        <a:t>Brevet de technicien supérieur</a:t>
                      </a:r>
                    </a:p>
                  </a:txBody>
                  <a:tcPr marT="45714" marB="4571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chemeClr val="tx1">
                        <a:lumMod val="50000"/>
                        <a:lumOff val="50000"/>
                      </a:schemeClr>
                    </a:solidFill>
                  </a:tcPr>
                </a:tc>
                <a:tc>
                  <a:txBody>
                    <a:bodyPr/>
                    <a:lstStyle>
                      <a:lvl1pPr>
                        <a:spcBef>
                          <a:spcPct val="20000"/>
                        </a:spcBef>
                        <a:buFont typeface="Arial" panose="020B0604020202020204" pitchFamily="34" charset="0"/>
                        <a:defRPr sz="2000">
                          <a:solidFill>
                            <a:srgbClr val="7F7F7F"/>
                          </a:solidFill>
                          <a:latin typeface="Century Gothic" panose="020B0502020202020204" pitchFamily="34" charset="0"/>
                          <a:ea typeface="MS PGothic" panose="020B0600070205080204" pitchFamily="34" charset="-128"/>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ea typeface="MS PGothic" panose="020B0600070205080204" pitchFamily="34" charset="-128"/>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ea typeface="MS PGothic" panose="020B0600070205080204" pitchFamily="34" charset="-128"/>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ea typeface="MS PGothic" panose="020B0600070205080204" pitchFamily="34" charset="-128"/>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ts val="1200"/>
                        </a:spcBef>
                        <a:spcAft>
                          <a:spcPct val="0"/>
                        </a:spcAft>
                        <a:buClrTx/>
                        <a:buSzTx/>
                        <a:buFontTx/>
                        <a:buNone/>
                        <a:tabLst/>
                        <a:defRPr/>
                      </a:pPr>
                      <a:r>
                        <a:rPr kumimoji="0" lang="fr-FR" altLang="fr-FR" sz="1800" b="1" i="0" u="none" strike="noStrike" cap="none" normalizeH="0" baseline="0" dirty="0" smtClean="0">
                          <a:ln>
                            <a:noFill/>
                          </a:ln>
                          <a:solidFill>
                            <a:schemeClr val="tx2">
                              <a:lumMod val="60000"/>
                              <a:lumOff val="40000"/>
                            </a:schemeClr>
                          </a:solidFill>
                          <a:effectLst/>
                          <a:latin typeface="Arial Black" panose="020B0A04020102020204" pitchFamily="34" charset="0"/>
                          <a:ea typeface="MS PGothic" panose="020B0600070205080204" pitchFamily="34" charset="-128"/>
                        </a:rPr>
                        <a:t>Diplôme universitaire de technologie</a:t>
                      </a:r>
                    </a:p>
                  </a:txBody>
                  <a:tcPr marT="45714" marB="45714"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chemeClr val="tx1">
                        <a:lumMod val="50000"/>
                        <a:lumOff val="50000"/>
                      </a:schemeClr>
                    </a:solidFill>
                  </a:tcPr>
                </a:tc>
                <a:extLst>
                  <a:ext uri="{0D108BD9-81ED-4DB2-BD59-A6C34878D82A}">
                    <a16:rowId xmlns:a16="http://schemas.microsoft.com/office/drawing/2014/main" xmlns="" val="10000"/>
                  </a:ext>
                </a:extLst>
              </a:tr>
              <a:tr h="4423322">
                <a:tc>
                  <a:txBody>
                    <a:bodyPr/>
                    <a:lstStyle>
                      <a:lvl1pPr>
                        <a:spcBef>
                          <a:spcPct val="20000"/>
                        </a:spcBef>
                        <a:buFont typeface="Arial" panose="020B0604020202020204" pitchFamily="34" charset="0"/>
                        <a:defRPr sz="2000">
                          <a:solidFill>
                            <a:srgbClr val="7F7F7F"/>
                          </a:solidFill>
                          <a:latin typeface="Century Gothic" panose="020B0502020202020204" pitchFamily="34" charset="0"/>
                          <a:ea typeface="MS PGothic" panose="020B0600070205080204" pitchFamily="34" charset="-128"/>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ea typeface="MS PGothic" panose="020B0600070205080204" pitchFamily="34" charset="-128"/>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ea typeface="MS PGothic" panose="020B0600070205080204" pitchFamily="34" charset="-128"/>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ea typeface="MS PGothic" panose="020B0600070205080204" pitchFamily="34" charset="-128"/>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ea typeface="MS PGothic" panose="020B0600070205080204" pitchFamily="34" charset="-128"/>
                        </a:defRPr>
                      </a:lvl9pPr>
                    </a:lstStyle>
                    <a:p>
                      <a:pPr marL="144000" marR="0" lvl="0" indent="-285750" algn="l" defTabSz="914400" rtl="0" eaLnBrk="1" fontAlgn="base" latinLnBrk="0" hangingPunct="1">
                        <a:lnSpc>
                          <a:spcPct val="100000"/>
                        </a:lnSpc>
                        <a:spcBef>
                          <a:spcPts val="1800"/>
                        </a:spcBef>
                        <a:spcAft>
                          <a:spcPct val="0"/>
                        </a:spcAft>
                        <a:buClrTx/>
                        <a:buSzTx/>
                        <a:buFont typeface="Wingdings" panose="05000000000000000000" pitchFamily="2" charset="2"/>
                        <a:buChar char="æ"/>
                        <a:tabLst/>
                      </a:pPr>
                      <a:r>
                        <a:rPr kumimoji="0" lang="fr-FR" altLang="fr-FR" sz="2000" b="0" i="0" u="none" strike="noStrike" cap="none" normalizeH="0" baseline="0" dirty="0" smtClean="0">
                          <a:ln>
                            <a:noFill/>
                          </a:ln>
                          <a:solidFill>
                            <a:schemeClr val="accent4"/>
                          </a:solidFill>
                          <a:effectLst/>
                          <a:latin typeface="Arial Black" panose="020B0A04020102020204" pitchFamily="34" charset="0"/>
                          <a:ea typeface="MS PGothic" panose="020B0600070205080204" pitchFamily="34" charset="-128"/>
                        </a:rPr>
                        <a:t>2 ans </a:t>
                      </a:r>
                      <a:r>
                        <a:rPr kumimoji="0" lang="fr-FR" altLang="fr-FR" sz="2000" b="0" i="0" u="none" strike="noStrike" cap="none" normalizeH="0" baseline="0" dirty="0" smtClean="0">
                          <a:ln>
                            <a:noFill/>
                          </a:ln>
                          <a:solidFill>
                            <a:schemeClr val="accent4"/>
                          </a:solidFill>
                          <a:effectLst/>
                          <a:latin typeface="Calibri" panose="020F0502020204030204" pitchFamily="34" charset="0"/>
                          <a:ea typeface="MS PGothic" panose="020B0600070205080204" pitchFamily="34" charset="-128"/>
                        </a:rPr>
                        <a:t>en lycée ou en alternance lycée-entreprise.</a:t>
                      </a:r>
                    </a:p>
                    <a:p>
                      <a:pPr marL="144000" marR="0" lvl="0" indent="-285750" algn="l" defTabSz="914400" rtl="0" eaLnBrk="1" fontAlgn="base" latinLnBrk="0" hangingPunct="1">
                        <a:lnSpc>
                          <a:spcPct val="100000"/>
                        </a:lnSpc>
                        <a:spcBef>
                          <a:spcPts val="1800"/>
                        </a:spcBef>
                        <a:spcAft>
                          <a:spcPct val="0"/>
                        </a:spcAft>
                        <a:buClrTx/>
                        <a:buSzTx/>
                        <a:buFont typeface="Wingdings" panose="05000000000000000000" pitchFamily="2" charset="2"/>
                        <a:buChar char="æ"/>
                        <a:tabLst/>
                      </a:pPr>
                      <a:r>
                        <a:rPr kumimoji="0" lang="fr-FR" altLang="fr-FR" sz="2000" b="0" i="0" u="none" strike="noStrike" cap="none" normalizeH="0" baseline="0" dirty="0" smtClean="0">
                          <a:ln>
                            <a:noFill/>
                          </a:ln>
                          <a:solidFill>
                            <a:schemeClr val="accent4"/>
                          </a:solidFill>
                          <a:effectLst/>
                          <a:latin typeface="Calibri" panose="020F0502020204030204" pitchFamily="34" charset="0"/>
                          <a:ea typeface="MS PGothic" panose="020B0600070205080204" pitchFamily="34" charset="-128"/>
                        </a:rPr>
                        <a:t>25 à 35 étudiants par classe.</a:t>
                      </a:r>
                    </a:p>
                    <a:p>
                      <a:pPr marL="144000" marR="0" lvl="0" indent="-285750" algn="l" defTabSz="914400" rtl="0" eaLnBrk="1" fontAlgn="base" latinLnBrk="0" hangingPunct="1">
                        <a:lnSpc>
                          <a:spcPct val="100000"/>
                        </a:lnSpc>
                        <a:spcBef>
                          <a:spcPts val="1800"/>
                        </a:spcBef>
                        <a:spcAft>
                          <a:spcPct val="0"/>
                        </a:spcAft>
                        <a:buClrTx/>
                        <a:buSzTx/>
                        <a:buFont typeface="Wingdings" panose="05000000000000000000" pitchFamily="2" charset="2"/>
                        <a:buChar char="æ"/>
                        <a:tabLst/>
                        <a:defRPr/>
                      </a:pPr>
                      <a:endParaRPr kumimoji="0" lang="fr-FR" altLang="fr-FR" sz="2000" b="0" i="0" u="none" strike="noStrike" cap="none" normalizeH="0" baseline="0" dirty="0" smtClean="0">
                        <a:ln>
                          <a:noFill/>
                        </a:ln>
                        <a:solidFill>
                          <a:schemeClr val="accent4"/>
                        </a:solidFill>
                        <a:effectLst/>
                        <a:latin typeface="Calibri" panose="020F0502020204030204" pitchFamily="34" charset="0"/>
                        <a:ea typeface="MS PGothic" panose="020B0600070205080204" pitchFamily="34" charset="-128"/>
                      </a:endParaRPr>
                    </a:p>
                    <a:p>
                      <a:pPr marL="144000" marR="0" lvl="0" indent="-285750" algn="l" defTabSz="914400" rtl="0" eaLnBrk="1" fontAlgn="base" latinLnBrk="0" hangingPunct="1">
                        <a:lnSpc>
                          <a:spcPct val="100000"/>
                        </a:lnSpc>
                        <a:spcBef>
                          <a:spcPts val="1800"/>
                        </a:spcBef>
                        <a:spcAft>
                          <a:spcPct val="0"/>
                        </a:spcAft>
                        <a:buClrTx/>
                        <a:buSzTx/>
                        <a:buFont typeface="Wingdings" panose="05000000000000000000" pitchFamily="2" charset="2"/>
                        <a:buChar char="æ"/>
                        <a:tabLst/>
                        <a:defRPr/>
                      </a:pPr>
                      <a:r>
                        <a:rPr kumimoji="0" lang="fr-FR" altLang="fr-FR" sz="2000" b="0" i="0" u="none" strike="noStrike" cap="none" normalizeH="0" baseline="0" dirty="0" smtClean="0">
                          <a:ln>
                            <a:noFill/>
                          </a:ln>
                          <a:solidFill>
                            <a:schemeClr val="accent4"/>
                          </a:solidFill>
                          <a:effectLst/>
                          <a:latin typeface="Calibri" panose="020F0502020204030204" pitchFamily="34" charset="0"/>
                          <a:ea typeface="MS PGothic" panose="020B0600070205080204" pitchFamily="34" charset="-128"/>
                        </a:rPr>
                        <a:t>Spécialisation métier.</a:t>
                      </a:r>
                      <a:br>
                        <a:rPr kumimoji="0" lang="fr-FR" altLang="fr-FR" sz="2000" b="0" i="0" u="none" strike="noStrike" cap="none" normalizeH="0" baseline="0" dirty="0" smtClean="0">
                          <a:ln>
                            <a:noFill/>
                          </a:ln>
                          <a:solidFill>
                            <a:schemeClr val="accent4"/>
                          </a:solidFill>
                          <a:effectLst/>
                          <a:latin typeface="Calibri" panose="020F0502020204030204" pitchFamily="34" charset="0"/>
                          <a:ea typeface="MS PGothic" panose="020B0600070205080204" pitchFamily="34" charset="-128"/>
                        </a:rPr>
                      </a:br>
                      <a:endParaRPr kumimoji="0" lang="fr-FR" altLang="fr-FR" sz="2000" b="0" i="0" u="none" strike="noStrike" cap="none" normalizeH="0" baseline="0" dirty="0" smtClean="0">
                        <a:ln>
                          <a:noFill/>
                        </a:ln>
                        <a:solidFill>
                          <a:schemeClr val="accent4"/>
                        </a:solidFill>
                        <a:effectLst/>
                        <a:latin typeface="Calibri" panose="020F0502020204030204" pitchFamily="34" charset="0"/>
                        <a:ea typeface="MS PGothic" panose="020B0600070205080204" pitchFamily="34" charset="-128"/>
                      </a:endParaRPr>
                    </a:p>
                    <a:p>
                      <a:pPr marL="144000" marR="0" lvl="0" indent="-285750" algn="l" defTabSz="914400" rtl="0" eaLnBrk="1" fontAlgn="base" latinLnBrk="0" hangingPunct="1">
                        <a:lnSpc>
                          <a:spcPct val="100000"/>
                        </a:lnSpc>
                        <a:spcBef>
                          <a:spcPts val="1800"/>
                        </a:spcBef>
                        <a:spcAft>
                          <a:spcPct val="0"/>
                        </a:spcAft>
                        <a:buClrTx/>
                        <a:buSzTx/>
                        <a:buFont typeface="Wingdings" panose="05000000000000000000" pitchFamily="2" charset="2"/>
                        <a:buChar char="æ"/>
                        <a:tabLst/>
                        <a:defRPr/>
                      </a:pPr>
                      <a:r>
                        <a:rPr kumimoji="0" lang="fr-FR" altLang="fr-FR" sz="2000" b="0" i="0" u="none" strike="noStrike" cap="none" normalizeH="0" baseline="0" dirty="0" smtClean="0">
                          <a:ln>
                            <a:noFill/>
                          </a:ln>
                          <a:solidFill>
                            <a:schemeClr val="accent4"/>
                          </a:solidFill>
                          <a:effectLst/>
                          <a:latin typeface="Calibri" panose="020F0502020204030204" pitchFamily="34" charset="0"/>
                          <a:ea typeface="MS PGothic" panose="020B0600070205080204" pitchFamily="34" charset="-128"/>
                        </a:rPr>
                        <a:t>Insertion immédiate ou poursuite  en licence pro ou prépa ATS éco-gestion. </a:t>
                      </a:r>
                      <a:br>
                        <a:rPr kumimoji="0" lang="fr-FR" altLang="fr-FR" sz="2000" b="0" i="0" u="none" strike="noStrike" cap="none" normalizeH="0" baseline="0" dirty="0" smtClean="0">
                          <a:ln>
                            <a:noFill/>
                          </a:ln>
                          <a:solidFill>
                            <a:schemeClr val="accent4"/>
                          </a:solidFill>
                          <a:effectLst/>
                          <a:latin typeface="Calibri" panose="020F0502020204030204" pitchFamily="34" charset="0"/>
                          <a:ea typeface="MS PGothic" panose="020B0600070205080204" pitchFamily="34" charset="-128"/>
                        </a:rPr>
                      </a:br>
                      <a:endParaRPr kumimoji="0" lang="fr-FR" altLang="fr-FR" sz="2000" b="0" i="0" u="none" strike="noStrike" cap="none" normalizeH="0" baseline="0" dirty="0" smtClean="0">
                        <a:ln>
                          <a:noFill/>
                        </a:ln>
                        <a:solidFill>
                          <a:schemeClr val="accent4"/>
                        </a:solidFill>
                        <a:effectLst/>
                        <a:latin typeface="Calibri" panose="020F0502020204030204" pitchFamily="34" charset="0"/>
                        <a:ea typeface="MS PGothic" panose="020B0600070205080204" pitchFamily="34" charset="-128"/>
                      </a:endParaRPr>
                    </a:p>
                    <a:p>
                      <a:pPr marL="144000" marR="0" lvl="0" indent="-285750" algn="l" defTabSz="914400" rtl="0" eaLnBrk="1" fontAlgn="base" latinLnBrk="0" hangingPunct="1">
                        <a:lnSpc>
                          <a:spcPct val="100000"/>
                        </a:lnSpc>
                        <a:spcBef>
                          <a:spcPts val="1800"/>
                        </a:spcBef>
                        <a:spcAft>
                          <a:spcPct val="0"/>
                        </a:spcAft>
                        <a:buClrTx/>
                        <a:buSzTx/>
                        <a:buFont typeface="Wingdings" panose="05000000000000000000" pitchFamily="2" charset="2"/>
                        <a:buChar char="æ"/>
                        <a:tabLst/>
                        <a:defRPr/>
                      </a:pPr>
                      <a:r>
                        <a:rPr kumimoji="0" lang="fr-FR" altLang="fr-FR" sz="2000" b="0" i="0" u="none" strike="noStrike" cap="none" normalizeH="0" baseline="0" dirty="0" smtClean="0">
                          <a:ln>
                            <a:noFill/>
                          </a:ln>
                          <a:solidFill>
                            <a:schemeClr val="accent4"/>
                          </a:solidFill>
                          <a:effectLst/>
                          <a:latin typeface="Arial Black" panose="020B0A04020102020204" pitchFamily="34" charset="0"/>
                          <a:ea typeface="MS PGothic" panose="020B0600070205080204" pitchFamily="34" charset="-128"/>
                        </a:rPr>
                        <a:t>40 à 60 % </a:t>
                      </a:r>
                      <a:r>
                        <a:rPr kumimoji="0" lang="fr-FR" altLang="fr-FR" sz="2000" b="0" i="0" u="none" strike="noStrike" cap="none" normalizeH="0" baseline="0" dirty="0" smtClean="0">
                          <a:ln>
                            <a:noFill/>
                          </a:ln>
                          <a:solidFill>
                            <a:schemeClr val="accent4"/>
                          </a:solidFill>
                          <a:effectLst/>
                          <a:latin typeface="Calibri" panose="020F0502020204030204" pitchFamily="34" charset="0"/>
                          <a:ea typeface="MS PGothic" panose="020B0600070205080204" pitchFamily="34" charset="-128"/>
                        </a:rPr>
                        <a:t>de poursuites d’études.</a:t>
                      </a:r>
                    </a:p>
                    <a:p>
                      <a:pPr marL="144000" marR="0" lvl="0" indent="-285750" algn="l" defTabSz="914400" rtl="0" eaLnBrk="1" fontAlgn="base" latinLnBrk="0" hangingPunct="1">
                        <a:lnSpc>
                          <a:spcPct val="100000"/>
                        </a:lnSpc>
                        <a:spcBef>
                          <a:spcPts val="1800"/>
                        </a:spcBef>
                        <a:spcAft>
                          <a:spcPct val="0"/>
                        </a:spcAft>
                        <a:buClrTx/>
                        <a:buSzTx/>
                        <a:buFont typeface="Wingdings" panose="05000000000000000000" pitchFamily="2" charset="2"/>
                        <a:buChar char="æ"/>
                        <a:tabLst/>
                        <a:defRPr/>
                      </a:pPr>
                      <a:r>
                        <a:rPr kumimoji="0" lang="fr-FR" altLang="fr-FR" sz="2000" b="0" i="0" u="none" strike="noStrike" cap="none" normalizeH="0" baseline="0" dirty="0" smtClean="0">
                          <a:ln>
                            <a:noFill/>
                          </a:ln>
                          <a:solidFill>
                            <a:schemeClr val="accent4"/>
                          </a:solidFill>
                          <a:effectLst/>
                          <a:latin typeface="Calibri" panose="020F0502020204030204" pitchFamily="34" charset="0"/>
                          <a:ea typeface="MS PGothic" panose="020B0600070205080204" pitchFamily="34" charset="-128"/>
                        </a:rPr>
                        <a:t>Examen final et CCF selon le BTS.</a:t>
                      </a:r>
                    </a:p>
                    <a:p>
                      <a:pPr marL="0" marR="0" lvl="0" indent="0" algn="l" defTabSz="914400" rtl="0" eaLnBrk="1" fontAlgn="base" latinLnBrk="0" hangingPunct="1">
                        <a:lnSpc>
                          <a:spcPct val="100000"/>
                        </a:lnSpc>
                        <a:spcBef>
                          <a:spcPts val="1800"/>
                        </a:spcBef>
                        <a:spcAft>
                          <a:spcPct val="0"/>
                        </a:spcAft>
                        <a:buClrTx/>
                        <a:buSzTx/>
                        <a:buFont typeface="Wingdings" panose="05000000000000000000" pitchFamily="2" charset="2"/>
                        <a:buNone/>
                        <a:tabLst/>
                        <a:defRPr/>
                      </a:pPr>
                      <a:endParaRPr kumimoji="0" lang="fr-FR" altLang="fr-FR" sz="2000" b="0" i="0" u="none" strike="noStrike" cap="none" normalizeH="0" baseline="0" dirty="0" smtClean="0">
                        <a:ln>
                          <a:noFill/>
                        </a:ln>
                        <a:solidFill>
                          <a:schemeClr val="tx1">
                            <a:lumMod val="50000"/>
                            <a:lumOff val="50000"/>
                          </a:schemeClr>
                        </a:solidFill>
                        <a:effectLst/>
                        <a:latin typeface="Calibri" panose="020F0502020204030204" pitchFamily="34" charset="0"/>
                        <a:ea typeface="MS PGothic" panose="020B0600070205080204" pitchFamily="34" charset="-128"/>
                      </a:endParaRPr>
                    </a:p>
                  </a:txBody>
                  <a:tcPr marT="45714" marB="45714"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000">
                          <a:solidFill>
                            <a:srgbClr val="7F7F7F"/>
                          </a:solidFill>
                          <a:latin typeface="Century Gothic" panose="020B0502020202020204" pitchFamily="34" charset="0"/>
                          <a:ea typeface="MS PGothic" panose="020B0600070205080204" pitchFamily="34" charset="-128"/>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ea typeface="MS PGothic" panose="020B0600070205080204" pitchFamily="34" charset="-128"/>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ea typeface="MS PGothic" panose="020B0600070205080204" pitchFamily="34" charset="-128"/>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ea typeface="MS PGothic" panose="020B0600070205080204" pitchFamily="34" charset="-128"/>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ea typeface="MS PGothic" panose="020B0600070205080204" pitchFamily="34" charset="-128"/>
                        </a:defRPr>
                      </a:lvl9pPr>
                    </a:lstStyle>
                    <a:p>
                      <a:pPr marL="342900" marR="0" lvl="0" indent="-342900" algn="l" defTabSz="914400" rtl="0" eaLnBrk="1" fontAlgn="base" latinLnBrk="0" hangingPunct="1">
                        <a:lnSpc>
                          <a:spcPct val="100000"/>
                        </a:lnSpc>
                        <a:spcBef>
                          <a:spcPts val="1800"/>
                        </a:spcBef>
                        <a:spcAft>
                          <a:spcPct val="0"/>
                        </a:spcAft>
                        <a:buClrTx/>
                        <a:buSzTx/>
                        <a:buFont typeface="Wingdings" panose="05000000000000000000" pitchFamily="2" charset="2"/>
                        <a:buChar char="æ"/>
                        <a:tabLst/>
                      </a:pPr>
                      <a:r>
                        <a:rPr kumimoji="0" lang="fr-FR" altLang="fr-FR" sz="2000" b="0" i="0" u="none" strike="noStrike" cap="none" normalizeH="0" baseline="0" dirty="0" smtClean="0">
                          <a:ln>
                            <a:noFill/>
                          </a:ln>
                          <a:solidFill>
                            <a:schemeClr val="tx2"/>
                          </a:solidFill>
                          <a:effectLst/>
                          <a:latin typeface="Arial Black" panose="020B0A04020102020204" pitchFamily="34" charset="0"/>
                          <a:ea typeface="MS PGothic" panose="020B0600070205080204" pitchFamily="34" charset="-128"/>
                        </a:rPr>
                        <a:t>2 ans </a:t>
                      </a:r>
                      <a:r>
                        <a:rPr kumimoji="0" lang="fr-FR" altLang="fr-FR" sz="2000" b="0" i="0" u="none" strike="noStrike" cap="none" normalizeH="0" baseline="0" dirty="0" smtClean="0">
                          <a:ln>
                            <a:noFill/>
                          </a:ln>
                          <a:solidFill>
                            <a:schemeClr val="tx2"/>
                          </a:solidFill>
                          <a:effectLst/>
                          <a:latin typeface="Calibri" panose="020F0502020204030204" pitchFamily="34" charset="0"/>
                          <a:ea typeface="MS PGothic" panose="020B0600070205080204" pitchFamily="34" charset="-128"/>
                        </a:rPr>
                        <a:t>en institut universitaire de technologie  (IUT) ou en alternance.</a:t>
                      </a:r>
                    </a:p>
                    <a:p>
                      <a:pPr marL="342900" marR="0" lvl="0" indent="-342900" algn="l" defTabSz="914400" rtl="0" eaLnBrk="1" fontAlgn="base" latinLnBrk="0" hangingPunct="1">
                        <a:lnSpc>
                          <a:spcPct val="100000"/>
                        </a:lnSpc>
                        <a:spcBef>
                          <a:spcPts val="1800"/>
                        </a:spcBef>
                        <a:spcAft>
                          <a:spcPct val="0"/>
                        </a:spcAft>
                        <a:buClrTx/>
                        <a:buSzTx/>
                        <a:buFont typeface="Wingdings" panose="05000000000000000000" pitchFamily="2" charset="2"/>
                        <a:buChar char="æ"/>
                        <a:tabLst/>
                        <a:defRPr/>
                      </a:pPr>
                      <a:r>
                        <a:rPr kumimoji="0" lang="fr-FR" altLang="fr-FR" sz="2000" b="0" i="0" u="none" strike="noStrike" cap="none" normalizeH="0" baseline="0" dirty="0" smtClean="0">
                          <a:ln>
                            <a:noFill/>
                          </a:ln>
                          <a:solidFill>
                            <a:schemeClr val="tx2"/>
                          </a:solidFill>
                          <a:effectLst/>
                          <a:latin typeface="Calibri" panose="020F0502020204030204" pitchFamily="34" charset="0"/>
                          <a:ea typeface="MS PGothic" panose="020B0600070205080204" pitchFamily="34" charset="-128"/>
                        </a:rPr>
                        <a:t>30 à 120 étudiants par département.</a:t>
                      </a:r>
                    </a:p>
                    <a:p>
                      <a:pPr marL="342900" marR="0" lvl="0" indent="-342900" algn="l" defTabSz="914400" rtl="0" eaLnBrk="1" fontAlgn="base" latinLnBrk="0" hangingPunct="1">
                        <a:lnSpc>
                          <a:spcPct val="100000"/>
                        </a:lnSpc>
                        <a:spcBef>
                          <a:spcPts val="1800"/>
                        </a:spcBef>
                        <a:spcAft>
                          <a:spcPct val="0"/>
                        </a:spcAft>
                        <a:buClrTx/>
                        <a:buSzTx/>
                        <a:buFont typeface="Wingdings" panose="05000000000000000000" pitchFamily="2" charset="2"/>
                        <a:buChar char="æ"/>
                        <a:tabLst/>
                      </a:pPr>
                      <a:r>
                        <a:rPr kumimoji="0" lang="fr-FR" altLang="fr-FR" sz="2000" b="0" i="0" u="none" strike="noStrike" cap="none" normalizeH="0" baseline="0" dirty="0" smtClean="0">
                          <a:ln>
                            <a:noFill/>
                          </a:ln>
                          <a:solidFill>
                            <a:schemeClr val="tx2"/>
                          </a:solidFill>
                          <a:effectLst/>
                          <a:latin typeface="Calibri" panose="020F0502020204030204" pitchFamily="34" charset="0"/>
                          <a:ea typeface="MS PGothic" panose="020B0600070205080204" pitchFamily="34" charset="-128"/>
                        </a:rPr>
                        <a:t>Champ disciplinaire technique et général plus large que métier. </a:t>
                      </a:r>
                    </a:p>
                    <a:p>
                      <a:pPr marL="342900" marR="0" lvl="0" indent="-342900" algn="l" defTabSz="914400" rtl="0" eaLnBrk="1" fontAlgn="base" latinLnBrk="0" hangingPunct="1">
                        <a:lnSpc>
                          <a:spcPct val="100000"/>
                        </a:lnSpc>
                        <a:spcBef>
                          <a:spcPts val="1800"/>
                        </a:spcBef>
                        <a:spcAft>
                          <a:spcPct val="0"/>
                        </a:spcAft>
                        <a:buClrTx/>
                        <a:buSzTx/>
                        <a:buFont typeface="Wingdings" panose="05000000000000000000" pitchFamily="2" charset="2"/>
                        <a:buChar char="æ"/>
                        <a:tabLst/>
                      </a:pPr>
                      <a:r>
                        <a:rPr kumimoji="0" lang="fr-FR" altLang="fr-FR" sz="2000" b="0" i="0" u="none" strike="noStrike" cap="none" normalizeH="0" baseline="0" dirty="0" smtClean="0">
                          <a:ln>
                            <a:noFill/>
                          </a:ln>
                          <a:solidFill>
                            <a:schemeClr val="tx2"/>
                          </a:solidFill>
                          <a:effectLst/>
                          <a:latin typeface="Calibri" panose="020F0502020204030204" pitchFamily="34" charset="0"/>
                          <a:ea typeface="MS PGothic" panose="020B0600070205080204" pitchFamily="34" charset="-128"/>
                        </a:rPr>
                        <a:t>Insertion immédiate ou poursuite d’études en licence pro, prépa ATS éco-gestion, autre voie </a:t>
                      </a:r>
                    </a:p>
                    <a:p>
                      <a:pPr marL="342900" marR="0" lvl="0" indent="-342900" algn="l" defTabSz="914400" rtl="0" eaLnBrk="1" fontAlgn="base" latinLnBrk="0" hangingPunct="1">
                        <a:lnSpc>
                          <a:spcPct val="100000"/>
                        </a:lnSpc>
                        <a:spcBef>
                          <a:spcPts val="1800"/>
                        </a:spcBef>
                        <a:spcAft>
                          <a:spcPct val="0"/>
                        </a:spcAft>
                        <a:buClrTx/>
                        <a:buSzTx/>
                        <a:buFont typeface="Wingdings" panose="05000000000000000000" pitchFamily="2" charset="2"/>
                        <a:buChar char="æ"/>
                        <a:tabLst/>
                        <a:defRPr/>
                      </a:pPr>
                      <a:r>
                        <a:rPr kumimoji="0" lang="fr-FR" altLang="fr-FR" sz="2000" b="0" i="0" u="none" strike="noStrike" cap="none" normalizeH="0" baseline="0" dirty="0" smtClean="0">
                          <a:ln>
                            <a:noFill/>
                          </a:ln>
                          <a:solidFill>
                            <a:schemeClr val="tx2"/>
                          </a:solidFill>
                          <a:effectLst/>
                          <a:latin typeface="Calibri" panose="020F0502020204030204" pitchFamily="34" charset="0"/>
                          <a:ea typeface="MS PGothic" panose="020B0600070205080204" pitchFamily="34" charset="-128"/>
                        </a:rPr>
                        <a:t>Plus de </a:t>
                      </a:r>
                      <a:r>
                        <a:rPr kumimoji="0" lang="fr-FR" altLang="fr-FR" sz="2000" b="0" i="0" u="none" strike="noStrike" cap="none" normalizeH="0" baseline="0" dirty="0" smtClean="0">
                          <a:ln>
                            <a:noFill/>
                          </a:ln>
                          <a:solidFill>
                            <a:schemeClr val="tx2"/>
                          </a:solidFill>
                          <a:effectLst/>
                          <a:latin typeface="Arial Black" panose="020B0A04020102020204" pitchFamily="34" charset="0"/>
                          <a:ea typeface="MS PGothic" panose="020B0600070205080204" pitchFamily="34" charset="-128"/>
                        </a:rPr>
                        <a:t>80 % </a:t>
                      </a:r>
                      <a:r>
                        <a:rPr kumimoji="0" lang="fr-FR" altLang="fr-FR" sz="2000" b="0" i="0" u="none" strike="noStrike" cap="none" normalizeH="0" baseline="0" dirty="0" smtClean="0">
                          <a:ln>
                            <a:noFill/>
                          </a:ln>
                          <a:solidFill>
                            <a:schemeClr val="tx2"/>
                          </a:solidFill>
                          <a:effectLst/>
                          <a:latin typeface="Calibri" panose="020F0502020204030204" pitchFamily="34" charset="0"/>
                          <a:ea typeface="MS PGothic" panose="020B0600070205080204" pitchFamily="34" charset="-128"/>
                        </a:rPr>
                        <a:t>de poursuites d’études</a:t>
                      </a:r>
                    </a:p>
                    <a:p>
                      <a:pPr marL="342900" marR="0" lvl="0" indent="-342900" algn="l" defTabSz="914400" rtl="0" eaLnBrk="1" fontAlgn="base" latinLnBrk="0" hangingPunct="1">
                        <a:lnSpc>
                          <a:spcPct val="100000"/>
                        </a:lnSpc>
                        <a:spcBef>
                          <a:spcPts val="1800"/>
                        </a:spcBef>
                        <a:spcAft>
                          <a:spcPct val="0"/>
                        </a:spcAft>
                        <a:buClrTx/>
                        <a:buSzTx/>
                        <a:buFont typeface="Wingdings" panose="05000000000000000000" pitchFamily="2" charset="2"/>
                        <a:buChar char="æ"/>
                        <a:tabLst/>
                        <a:defRPr/>
                      </a:pPr>
                      <a:r>
                        <a:rPr kumimoji="0" lang="fr-FR" altLang="fr-FR" sz="2000" b="0" i="0" u="none" strike="noStrike" cap="none" normalizeH="0" baseline="0" dirty="0" smtClean="0">
                          <a:ln>
                            <a:noFill/>
                          </a:ln>
                          <a:solidFill>
                            <a:schemeClr val="tx2"/>
                          </a:solidFill>
                          <a:effectLst/>
                          <a:latin typeface="Calibri" panose="020F0502020204030204" pitchFamily="34" charset="0"/>
                          <a:ea typeface="MS PGothic" panose="020B0600070205080204" pitchFamily="34" charset="-128"/>
                        </a:rPr>
                        <a:t>Contrôle continu</a:t>
                      </a:r>
                    </a:p>
                  </a:txBody>
                  <a:tcPr marT="45714" marB="4571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705707">
                <a:tc>
                  <a:txBody>
                    <a:bodyPr/>
                    <a:lstStyle>
                      <a:lvl1pPr>
                        <a:spcBef>
                          <a:spcPct val="20000"/>
                        </a:spcBef>
                        <a:buFont typeface="Arial" panose="020B0604020202020204" pitchFamily="34" charset="0"/>
                        <a:defRPr sz="2000">
                          <a:solidFill>
                            <a:srgbClr val="7F7F7F"/>
                          </a:solidFill>
                          <a:latin typeface="Century Gothic" panose="020B0502020202020204" pitchFamily="34" charset="0"/>
                          <a:ea typeface="MS PGothic" panose="020B0600070205080204" pitchFamily="34" charset="-128"/>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ea typeface="MS PGothic" panose="020B0600070205080204" pitchFamily="34" charset="-128"/>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ea typeface="MS PGothic" panose="020B0600070205080204" pitchFamily="34" charset="-128"/>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ea typeface="MS PGothic" panose="020B0600070205080204" pitchFamily="34" charset="-128"/>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endParaRPr kumimoji="0" lang="fr-FR" altLang="fr-FR" sz="2000" b="0" i="0" u="none" strike="noStrike" cap="none" normalizeH="0" baseline="0" dirty="0" smtClean="0">
                        <a:ln>
                          <a:noFill/>
                        </a:ln>
                        <a:solidFill>
                          <a:schemeClr val="tx1">
                            <a:lumMod val="50000"/>
                            <a:lumOff val="50000"/>
                          </a:schemeClr>
                        </a:solidFill>
                        <a:effectLst/>
                        <a:latin typeface="Calibri" panose="020F0502020204030204" pitchFamily="34" charset="0"/>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endParaRPr kumimoji="0" lang="fr-FR" altLang="fr-FR" sz="2000" b="0" i="0" u="none" strike="noStrike" cap="none" normalizeH="0" baseline="0" dirty="0" smtClean="0">
                        <a:ln>
                          <a:noFill/>
                        </a:ln>
                        <a:solidFill>
                          <a:schemeClr val="tx1">
                            <a:lumMod val="50000"/>
                            <a:lumOff val="50000"/>
                          </a:schemeClr>
                        </a:solidFill>
                        <a:effectLst/>
                        <a:latin typeface="Calibri" panose="020F0502020204030204" pitchFamily="34" charset="0"/>
                        <a:ea typeface="MS PGothic" panose="020B0600070205080204" pitchFamily="34" charset="-128"/>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000">
                          <a:solidFill>
                            <a:srgbClr val="7F7F7F"/>
                          </a:solidFill>
                          <a:latin typeface="Century Gothic" panose="020B0502020202020204" pitchFamily="34" charset="0"/>
                          <a:ea typeface="MS PGothic" panose="020B0600070205080204" pitchFamily="34" charset="-128"/>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ea typeface="MS PGothic" panose="020B0600070205080204" pitchFamily="34" charset="-128"/>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ea typeface="MS PGothic" panose="020B0600070205080204" pitchFamily="34" charset="-128"/>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ea typeface="MS PGothic" panose="020B0600070205080204" pitchFamily="34" charset="-128"/>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ts val="1200"/>
                        </a:spcBef>
                        <a:spcAft>
                          <a:spcPct val="0"/>
                        </a:spcAft>
                        <a:buClrTx/>
                        <a:buSzTx/>
                        <a:buFont typeface="Wingdings" panose="05000000000000000000" pitchFamily="2" charset="2"/>
                        <a:buNone/>
                        <a:tabLst/>
                      </a:pPr>
                      <a:endParaRPr kumimoji="0" lang="fr-FR" altLang="fr-FR" sz="2000" b="0" i="0" u="none" strike="noStrike" cap="none" normalizeH="0" baseline="0" dirty="0" smtClean="0">
                        <a:ln>
                          <a:noFill/>
                        </a:ln>
                        <a:solidFill>
                          <a:schemeClr val="tx1">
                            <a:lumMod val="50000"/>
                            <a:lumOff val="50000"/>
                          </a:schemeClr>
                        </a:solidFill>
                        <a:effectLst/>
                        <a:latin typeface="Calibri" panose="020F0502020204030204" pitchFamily="34" charset="0"/>
                        <a:ea typeface="MS PGothic" panose="020B0600070205080204" pitchFamily="34" charset="-128"/>
                      </a:endParaRPr>
                    </a:p>
                    <a:p>
                      <a:pPr marL="342900" marR="0" lvl="0" indent="-342900" algn="l" defTabSz="914400" rtl="0" eaLnBrk="1" fontAlgn="base" latinLnBrk="0" hangingPunct="1">
                        <a:lnSpc>
                          <a:spcPct val="100000"/>
                        </a:lnSpc>
                        <a:spcBef>
                          <a:spcPts val="1200"/>
                        </a:spcBef>
                        <a:spcAft>
                          <a:spcPct val="0"/>
                        </a:spcAft>
                        <a:buClrTx/>
                        <a:buSzTx/>
                        <a:buFont typeface="Wingdings" panose="05000000000000000000" pitchFamily="2" charset="2"/>
                        <a:buChar char="æ"/>
                        <a:tabLst/>
                      </a:pPr>
                      <a:endParaRPr kumimoji="0" lang="fr-FR" altLang="fr-FR" sz="2000" b="0" i="0" u="none" strike="noStrike" cap="none" normalizeH="0" baseline="0" dirty="0" smtClean="0">
                        <a:ln>
                          <a:noFill/>
                        </a:ln>
                        <a:solidFill>
                          <a:schemeClr val="tx1">
                            <a:lumMod val="50000"/>
                            <a:lumOff val="50000"/>
                          </a:schemeClr>
                        </a:solidFill>
                        <a:effectLst/>
                        <a:latin typeface="Calibri" panose="020F0502020204030204" pitchFamily="34" charset="0"/>
                        <a:ea typeface="MS PGothic" panose="020B0600070205080204" pitchFamily="34" charset="-128"/>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bl>
          </a:graphicData>
        </a:graphic>
      </p:graphicFrame>
      <p:sp>
        <p:nvSpPr>
          <p:cNvPr id="7" name="Espace réservé du titre 1"/>
          <p:cNvSpPr txBox="1">
            <a:spLocks/>
          </p:cNvSpPr>
          <p:nvPr/>
        </p:nvSpPr>
        <p:spPr bwMode="auto">
          <a:xfrm>
            <a:off x="245650" y="173570"/>
            <a:ext cx="8642584" cy="4844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r"/>
            <a:r>
              <a:rPr lang="fr-FR" sz="2400" dirty="0">
                <a:solidFill>
                  <a:schemeClr val="bg1"/>
                </a:solidFill>
              </a:rPr>
              <a:t>Après le bac ES ► Les </a:t>
            </a:r>
            <a:r>
              <a:rPr lang="fr-FR" sz="2400" dirty="0" smtClean="0">
                <a:solidFill>
                  <a:schemeClr val="bg1"/>
                </a:solidFill>
              </a:rPr>
              <a:t>BTS / DUT</a:t>
            </a:r>
            <a:endParaRPr lang="fr-FR" sz="2400" dirty="0">
              <a:solidFill>
                <a:schemeClr val="bg1"/>
              </a:solidFill>
            </a:endParaRPr>
          </a:p>
        </p:txBody>
      </p:sp>
      <p:sp>
        <p:nvSpPr>
          <p:cNvPr id="8" name="Espace réservé du numéro de diapositive 5"/>
          <p:cNvSpPr>
            <a:spLocks noGrp="1"/>
          </p:cNvSpPr>
          <p:nvPr>
            <p:ph type="sldNum" sz="quarter" idx="4294967295"/>
          </p:nvPr>
        </p:nvSpPr>
        <p:spPr>
          <a:xfrm>
            <a:off x="6947112" y="6460827"/>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latin typeface="Arial Bold" charset="0"/>
                <a:ea typeface="Arial Bold" charset="0"/>
                <a:cs typeface="Arial Bold" charset="0"/>
              </a:defRPr>
            </a:lvl1pPr>
          </a:lstStyle>
          <a:p>
            <a:fld id="{01F5AF79-3A2A-0A41-98EA-E9C0B58A780B}" type="slidenum">
              <a:rPr lang="fr-FR" smtClean="0"/>
              <a:pPr/>
              <a:t>10</a:t>
            </a:fld>
            <a:endParaRPr lang="fr-FR" dirty="0"/>
          </a:p>
        </p:txBody>
      </p:sp>
      <p:sp>
        <p:nvSpPr>
          <p:cNvPr id="4" name="Espace réservé de la date 3"/>
          <p:cNvSpPr>
            <a:spLocks noGrp="1"/>
          </p:cNvSpPr>
          <p:nvPr>
            <p:ph type="dt" sz="half" idx="10"/>
          </p:nvPr>
        </p:nvSpPr>
        <p:spPr>
          <a:xfrm>
            <a:off x="0" y="6356350"/>
            <a:ext cx="2133600" cy="365125"/>
          </a:xfrm>
        </p:spPr>
        <p:txBody>
          <a:bodyPr/>
          <a:lstStyle/>
          <a:p>
            <a:r>
              <a:rPr lang="fr-FR" smtClean="0"/>
              <a:t>06-12-2018</a:t>
            </a:r>
            <a:endParaRPr lang="fr-FR" dirty="0"/>
          </a:p>
        </p:txBody>
      </p:sp>
    </p:spTree>
    <p:extLst>
      <p:ext uri="{BB962C8B-B14F-4D97-AF65-F5344CB8AC3E}">
        <p14:creationId xmlns:p14="http://schemas.microsoft.com/office/powerpoint/2010/main" val="38714417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424636" y="288698"/>
            <a:ext cx="4031873" cy="369332"/>
          </a:xfrm>
          <a:prstGeom prst="rect">
            <a:avLst/>
          </a:prstGeom>
        </p:spPr>
        <p:txBody>
          <a:bodyPr wrap="none">
            <a:spAutoFit/>
          </a:bodyPr>
          <a:lstStyle/>
          <a:p>
            <a:pPr algn="r"/>
            <a:r>
              <a:rPr lang="fr-FR" dirty="0" smtClean="0">
                <a:solidFill>
                  <a:schemeClr val="bg1"/>
                </a:solidFill>
                <a:latin typeface="Arial" panose="020B0604020202020204" pitchFamily="34" charset="0"/>
                <a:cs typeface="Arial" panose="020B0604020202020204" pitchFamily="34" charset="0"/>
              </a:rPr>
              <a:t>Après </a:t>
            </a:r>
            <a:r>
              <a:rPr lang="fr-FR" dirty="0">
                <a:solidFill>
                  <a:schemeClr val="bg1"/>
                </a:solidFill>
              </a:rPr>
              <a:t>le bac</a:t>
            </a:r>
            <a:r>
              <a:rPr lang="fr-FR" dirty="0" smtClean="0">
                <a:solidFill>
                  <a:schemeClr val="bg1"/>
                </a:solidFill>
                <a:latin typeface="Arial" panose="020B0604020202020204" pitchFamily="34" charset="0"/>
                <a:cs typeface="Arial" panose="020B0604020202020204" pitchFamily="34" charset="0"/>
              </a:rPr>
              <a:t> ES </a:t>
            </a:r>
            <a:r>
              <a:rPr lang="fr-FR" dirty="0">
                <a:solidFill>
                  <a:schemeClr val="bg1"/>
                </a:solidFill>
              </a:rPr>
              <a:t>► </a:t>
            </a:r>
            <a:r>
              <a:rPr lang="fr-FR" dirty="0" smtClean="0">
                <a:solidFill>
                  <a:schemeClr val="bg1"/>
                </a:solidFill>
                <a:latin typeface="Arial" panose="020B0604020202020204" pitchFamily="34" charset="0"/>
                <a:cs typeface="Arial" panose="020B0604020202020204" pitchFamily="34" charset="0"/>
              </a:rPr>
              <a:t>Quels BTS / DUT?</a:t>
            </a:r>
            <a:endParaRPr lang="fr-FR" dirty="0">
              <a:solidFill>
                <a:schemeClr val="bg1"/>
              </a:solidFill>
              <a:latin typeface="Arial" panose="020B0604020202020204" pitchFamily="34" charset="0"/>
              <a:cs typeface="Arial" panose="020B0604020202020204" pitchFamily="34"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812827466"/>
              </p:ext>
            </p:extLst>
          </p:nvPr>
        </p:nvGraphicFramePr>
        <p:xfrm>
          <a:off x="736540" y="1027545"/>
          <a:ext cx="8063347" cy="6557753"/>
        </p:xfrm>
        <a:graphic>
          <a:graphicData uri="http://schemas.openxmlformats.org/drawingml/2006/table">
            <a:tbl>
              <a:tblPr/>
              <a:tblGrid>
                <a:gridCol w="4346438">
                  <a:extLst>
                    <a:ext uri="{9D8B030D-6E8A-4147-A177-3AD203B41FA5}">
                      <a16:colId xmlns:a16="http://schemas.microsoft.com/office/drawing/2014/main" xmlns="" val="20000"/>
                    </a:ext>
                  </a:extLst>
                </a:gridCol>
                <a:gridCol w="3716909">
                  <a:extLst>
                    <a:ext uri="{9D8B030D-6E8A-4147-A177-3AD203B41FA5}">
                      <a16:colId xmlns:a16="http://schemas.microsoft.com/office/drawing/2014/main" xmlns="" val="20001"/>
                    </a:ext>
                  </a:extLst>
                </a:gridCol>
              </a:tblGrid>
              <a:tr h="6557753">
                <a:tc>
                  <a:txBody>
                    <a:bodyPr/>
                    <a:lstStyle>
                      <a:lvl1pPr>
                        <a:spcBef>
                          <a:spcPct val="20000"/>
                        </a:spcBef>
                        <a:buFont typeface="Arial" panose="020B0604020202020204" pitchFamily="34" charset="0"/>
                        <a:defRPr sz="2000">
                          <a:solidFill>
                            <a:srgbClr val="7F7F7F"/>
                          </a:solidFill>
                          <a:latin typeface="Century Gothic" panose="020B0502020202020204" pitchFamily="34" charset="0"/>
                          <a:ea typeface="MS PGothic" panose="020B0600070205080204" pitchFamily="34" charset="-128"/>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ea typeface="MS PGothic" panose="020B0600070205080204" pitchFamily="34" charset="-128"/>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ea typeface="MS PGothic" panose="020B0600070205080204" pitchFamily="34" charset="-128"/>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ea typeface="MS PGothic" panose="020B0600070205080204" pitchFamily="34" charset="-128"/>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ts val="800"/>
                        </a:spcBef>
                        <a:spcAft>
                          <a:spcPct val="0"/>
                        </a:spcAft>
                        <a:buClrTx/>
                        <a:buSzTx/>
                        <a:buFont typeface="Wingdings" panose="05000000000000000000" pitchFamily="2" charset="2"/>
                        <a:buNone/>
                        <a:tabLst/>
                      </a:pPr>
                      <a:r>
                        <a:rPr kumimoji="0" lang="fr-FR" altLang="fr-FR" sz="2800" b="1" i="0" u="none" strike="noStrike" cap="none" normalizeH="0" baseline="0" dirty="0" smtClean="0">
                          <a:ln>
                            <a:noFill/>
                          </a:ln>
                          <a:solidFill>
                            <a:srgbClr val="EF7D0B"/>
                          </a:solidFill>
                          <a:effectLst>
                            <a:outerShdw blurRad="38100" dist="38100" dir="2700000" algn="tl">
                              <a:srgbClr val="000000">
                                <a:alpha val="43137"/>
                              </a:srgbClr>
                            </a:outerShdw>
                          </a:effectLst>
                          <a:latin typeface="+mn-lt"/>
                          <a:ea typeface="MS PGothic" panose="020B0600070205080204" pitchFamily="34" charset="-128"/>
                        </a:rPr>
                        <a:t>BTS</a:t>
                      </a:r>
                      <a:endParaRPr kumimoji="0" lang="fr-FR" altLang="fr-FR" sz="2400" b="1" i="0" u="none" strike="noStrike" cap="none" normalizeH="0" baseline="0" dirty="0" smtClean="0">
                        <a:ln>
                          <a:noFill/>
                        </a:ln>
                        <a:solidFill>
                          <a:srgbClr val="EF7D0B"/>
                        </a:solidFill>
                        <a:effectLst>
                          <a:outerShdw blurRad="38100" dist="38100" dir="2700000" algn="tl">
                            <a:srgbClr val="000000">
                              <a:alpha val="43137"/>
                            </a:srgbClr>
                          </a:outerShdw>
                        </a:effectLst>
                        <a:latin typeface="+mn-lt"/>
                        <a:ea typeface="MS PGothic" panose="020B0600070205080204" pitchFamily="34" charset="-128"/>
                      </a:endParaRPr>
                    </a:p>
                    <a:p>
                      <a:pPr marL="144000" marR="0" lvl="0" indent="-285750" algn="l" defTabSz="914400" rtl="0" eaLnBrk="1" fontAlgn="base" latinLnBrk="0" hangingPunct="1">
                        <a:lnSpc>
                          <a:spcPct val="100000"/>
                        </a:lnSpc>
                        <a:spcBef>
                          <a:spcPts val="800"/>
                        </a:spcBef>
                        <a:spcAft>
                          <a:spcPct val="0"/>
                        </a:spcAft>
                        <a:buClrTx/>
                        <a:buSzTx/>
                        <a:buFont typeface="Wingdings" panose="05000000000000000000" pitchFamily="2" charset="2"/>
                        <a:buChar char="æ"/>
                        <a:tabLst/>
                      </a:pPr>
                      <a:r>
                        <a:rPr kumimoji="0" lang="fr-FR" altLang="fr-FR" sz="2000" b="1" i="0" u="none" strike="noStrike" cap="none" normalizeH="0" baseline="0" dirty="0" smtClean="0">
                          <a:ln>
                            <a:noFill/>
                          </a:ln>
                          <a:solidFill>
                            <a:srgbClr val="CD6B09"/>
                          </a:solidFill>
                          <a:effectLst/>
                          <a:latin typeface="+mn-lt"/>
                          <a:ea typeface="MS PGothic" panose="020B0600070205080204" pitchFamily="34" charset="-128"/>
                        </a:rPr>
                        <a:t>Assurance</a:t>
                      </a:r>
                    </a:p>
                    <a:p>
                      <a:pPr marL="144000" marR="0" lvl="0" indent="-285750" algn="l" defTabSz="914400" rtl="0" eaLnBrk="1" fontAlgn="base" latinLnBrk="0" hangingPunct="1">
                        <a:lnSpc>
                          <a:spcPct val="100000"/>
                        </a:lnSpc>
                        <a:spcBef>
                          <a:spcPts val="800"/>
                        </a:spcBef>
                        <a:spcAft>
                          <a:spcPct val="0"/>
                        </a:spcAft>
                        <a:buClrTx/>
                        <a:buSzTx/>
                        <a:buFont typeface="Wingdings" panose="05000000000000000000" pitchFamily="2" charset="2"/>
                        <a:buChar char="æ"/>
                        <a:tabLst/>
                      </a:pPr>
                      <a:r>
                        <a:rPr kumimoji="0" lang="fr-FR" altLang="fr-FR" sz="2000" b="1" i="0" u="none" strike="noStrike" cap="none" normalizeH="0" baseline="0" dirty="0" smtClean="0">
                          <a:ln>
                            <a:noFill/>
                          </a:ln>
                          <a:solidFill>
                            <a:srgbClr val="CD6B09"/>
                          </a:solidFill>
                          <a:effectLst/>
                          <a:latin typeface="+mn-lt"/>
                          <a:ea typeface="MS PGothic" panose="020B0600070205080204" pitchFamily="34" charset="-128"/>
                        </a:rPr>
                        <a:t>Banque</a:t>
                      </a:r>
                    </a:p>
                    <a:p>
                      <a:pPr marL="144000" marR="0" lvl="0" indent="-285750" algn="l" defTabSz="914400" rtl="0" eaLnBrk="1" fontAlgn="base" latinLnBrk="0" hangingPunct="1">
                        <a:lnSpc>
                          <a:spcPct val="100000"/>
                        </a:lnSpc>
                        <a:spcBef>
                          <a:spcPts val="800"/>
                        </a:spcBef>
                        <a:spcAft>
                          <a:spcPct val="0"/>
                        </a:spcAft>
                        <a:buClrTx/>
                        <a:buSzTx/>
                        <a:buFont typeface="Wingdings" panose="05000000000000000000" pitchFamily="2" charset="2"/>
                        <a:buChar char="æ"/>
                        <a:tabLst/>
                      </a:pPr>
                      <a:r>
                        <a:rPr kumimoji="0" lang="fr-FR" altLang="fr-FR" sz="2000" b="1" i="0" u="none" strike="noStrike" cap="none" normalizeH="0" baseline="0" dirty="0" smtClean="0">
                          <a:ln>
                            <a:noFill/>
                          </a:ln>
                          <a:solidFill>
                            <a:srgbClr val="CD6B09"/>
                          </a:solidFill>
                          <a:effectLst/>
                          <a:latin typeface="+mn-lt"/>
                          <a:ea typeface="MS PGothic" panose="020B0600070205080204" pitchFamily="34" charset="-128"/>
                        </a:rPr>
                        <a:t>Conseiller de clientèle (particuliers)</a:t>
                      </a:r>
                    </a:p>
                    <a:p>
                      <a:pPr marL="144000" marR="0" lvl="0" indent="-285750" algn="l" defTabSz="914400" rtl="0" eaLnBrk="1" fontAlgn="base" latinLnBrk="0" hangingPunct="1">
                        <a:lnSpc>
                          <a:spcPct val="100000"/>
                        </a:lnSpc>
                        <a:spcBef>
                          <a:spcPts val="800"/>
                        </a:spcBef>
                        <a:spcAft>
                          <a:spcPct val="0"/>
                        </a:spcAft>
                        <a:buClrTx/>
                        <a:buSzTx/>
                        <a:buFont typeface="Wingdings" panose="05000000000000000000" pitchFamily="2" charset="2"/>
                        <a:buChar char="æ"/>
                        <a:tabLst/>
                        <a:defRPr/>
                      </a:pPr>
                      <a:r>
                        <a:rPr kumimoji="0" lang="fr-FR" altLang="fr-FR" sz="2000" b="1" i="0" u="none" strike="noStrike" cap="none" normalizeH="0" baseline="0" dirty="0" smtClean="0">
                          <a:ln>
                            <a:noFill/>
                          </a:ln>
                          <a:solidFill>
                            <a:srgbClr val="CD6B09"/>
                          </a:solidFill>
                          <a:effectLst/>
                          <a:latin typeface="+mn-lt"/>
                          <a:ea typeface="MS PGothic" panose="020B0600070205080204" pitchFamily="34" charset="-128"/>
                        </a:rPr>
                        <a:t>Commerce international </a:t>
                      </a:r>
                      <a:br>
                        <a:rPr kumimoji="0" lang="fr-FR" altLang="fr-FR" sz="2000" b="1" i="0" u="none" strike="noStrike" cap="none" normalizeH="0" baseline="0" dirty="0" smtClean="0">
                          <a:ln>
                            <a:noFill/>
                          </a:ln>
                          <a:solidFill>
                            <a:srgbClr val="CD6B09"/>
                          </a:solidFill>
                          <a:effectLst/>
                          <a:latin typeface="+mn-lt"/>
                          <a:ea typeface="MS PGothic" panose="020B0600070205080204" pitchFamily="34" charset="-128"/>
                        </a:rPr>
                      </a:br>
                      <a:endParaRPr kumimoji="0" lang="fr-FR" altLang="fr-FR" sz="2000" b="1" i="0" u="none" strike="noStrike" cap="none" normalizeH="0" baseline="0" dirty="0" smtClean="0">
                        <a:ln>
                          <a:noFill/>
                        </a:ln>
                        <a:solidFill>
                          <a:srgbClr val="CD6B09"/>
                        </a:solidFill>
                        <a:effectLst/>
                        <a:latin typeface="+mn-lt"/>
                        <a:ea typeface="MS PGothic" panose="020B0600070205080204" pitchFamily="34" charset="-128"/>
                      </a:endParaRPr>
                    </a:p>
                    <a:p>
                      <a:pPr marL="144000" marR="0" lvl="0" indent="-285750" algn="l" defTabSz="914400" rtl="0" eaLnBrk="1" fontAlgn="base" latinLnBrk="0" hangingPunct="1">
                        <a:lnSpc>
                          <a:spcPct val="100000"/>
                        </a:lnSpc>
                        <a:spcBef>
                          <a:spcPts val="800"/>
                        </a:spcBef>
                        <a:spcAft>
                          <a:spcPct val="0"/>
                        </a:spcAft>
                        <a:buClrTx/>
                        <a:buSzTx/>
                        <a:buFont typeface="Wingdings" panose="05000000000000000000" pitchFamily="2" charset="2"/>
                        <a:buChar char="æ"/>
                        <a:tabLst/>
                        <a:defRPr/>
                      </a:pPr>
                      <a:r>
                        <a:rPr kumimoji="0" lang="fr-FR" altLang="fr-FR" sz="2000" b="1" i="0" u="none" strike="noStrike" cap="none" normalizeH="0" baseline="0" dirty="0" smtClean="0">
                          <a:ln>
                            <a:noFill/>
                          </a:ln>
                          <a:solidFill>
                            <a:srgbClr val="CD6B09"/>
                          </a:solidFill>
                          <a:effectLst/>
                          <a:latin typeface="+mn-lt"/>
                          <a:ea typeface="MS PGothic" panose="020B0600070205080204" pitchFamily="34" charset="-128"/>
                        </a:rPr>
                        <a:t>Économie sociale et familiale</a:t>
                      </a:r>
                    </a:p>
                    <a:p>
                      <a:pPr marL="144000" marR="0" lvl="0" indent="-285750" algn="l" defTabSz="914400" rtl="0" eaLnBrk="1" fontAlgn="base" latinLnBrk="0" hangingPunct="1">
                        <a:lnSpc>
                          <a:spcPct val="100000"/>
                        </a:lnSpc>
                        <a:spcBef>
                          <a:spcPts val="800"/>
                        </a:spcBef>
                        <a:spcAft>
                          <a:spcPct val="0"/>
                        </a:spcAft>
                        <a:buClrTx/>
                        <a:buSzTx/>
                        <a:buFont typeface="Wingdings" panose="05000000000000000000" pitchFamily="2" charset="2"/>
                        <a:buChar char="æ"/>
                        <a:tabLst/>
                        <a:defRPr/>
                      </a:pPr>
                      <a:r>
                        <a:rPr kumimoji="0" lang="fr-FR" altLang="fr-FR" sz="2000" b="1" i="0" u="none" strike="noStrike" cap="none" normalizeH="0" baseline="0" dirty="0" smtClean="0">
                          <a:ln>
                            <a:noFill/>
                          </a:ln>
                          <a:solidFill>
                            <a:srgbClr val="CD6B09"/>
                          </a:solidFill>
                          <a:effectLst/>
                          <a:latin typeface="+mn-lt"/>
                          <a:ea typeface="MS PGothic" panose="020B0600070205080204" pitchFamily="34" charset="-128"/>
                        </a:rPr>
                        <a:t>Notariat</a:t>
                      </a:r>
                    </a:p>
                    <a:p>
                      <a:pPr marL="144000" marR="0" lvl="0" indent="-285750" algn="l" defTabSz="914400" rtl="0" eaLnBrk="1" fontAlgn="base" latinLnBrk="0" hangingPunct="1">
                        <a:lnSpc>
                          <a:spcPct val="100000"/>
                        </a:lnSpc>
                        <a:spcBef>
                          <a:spcPts val="800"/>
                        </a:spcBef>
                        <a:spcAft>
                          <a:spcPct val="0"/>
                        </a:spcAft>
                        <a:buClrTx/>
                        <a:buSzTx/>
                        <a:buFont typeface="Wingdings" panose="05000000000000000000" pitchFamily="2" charset="2"/>
                        <a:buChar char="æ"/>
                        <a:tabLst/>
                        <a:defRPr/>
                      </a:pPr>
                      <a:r>
                        <a:rPr kumimoji="0" lang="fr-FR" altLang="fr-FR" sz="2000" b="1" i="0" u="none" strike="noStrike" cap="none" normalizeH="0" baseline="0" dirty="0" smtClean="0">
                          <a:ln>
                            <a:noFill/>
                          </a:ln>
                          <a:solidFill>
                            <a:srgbClr val="CD6B09"/>
                          </a:solidFill>
                          <a:effectLst/>
                          <a:latin typeface="+mn-lt"/>
                          <a:ea typeface="MS PGothic" panose="020B0600070205080204" pitchFamily="34" charset="-128"/>
                        </a:rPr>
                        <a:t>Professions immobilières</a:t>
                      </a:r>
                    </a:p>
                    <a:p>
                      <a:pPr marL="144000" marR="0" lvl="0" indent="-285750" algn="l" defTabSz="914400" rtl="0" eaLnBrk="1" fontAlgn="base" latinLnBrk="0" hangingPunct="1">
                        <a:lnSpc>
                          <a:spcPct val="100000"/>
                        </a:lnSpc>
                        <a:spcBef>
                          <a:spcPts val="800"/>
                        </a:spcBef>
                        <a:spcAft>
                          <a:spcPct val="0"/>
                        </a:spcAft>
                        <a:buClrTx/>
                        <a:buSzTx/>
                        <a:buFont typeface="Wingdings" panose="05000000000000000000" pitchFamily="2" charset="2"/>
                        <a:buChar char="æ"/>
                        <a:tabLst/>
                        <a:defRPr/>
                      </a:pPr>
                      <a:r>
                        <a:rPr kumimoji="0" lang="fr-FR" altLang="fr-FR" sz="2000" b="1" i="0" u="none" strike="noStrike" cap="none" normalizeH="0" baseline="0" dirty="0" smtClean="0">
                          <a:ln>
                            <a:noFill/>
                          </a:ln>
                          <a:solidFill>
                            <a:srgbClr val="CD6B09"/>
                          </a:solidFill>
                          <a:effectLst/>
                          <a:latin typeface="+mn-lt"/>
                          <a:ea typeface="MS PGothic" panose="020B0600070205080204" pitchFamily="34" charset="-128"/>
                        </a:rPr>
                        <a:t>Etc.</a:t>
                      </a:r>
                    </a:p>
                    <a:p>
                      <a:pPr marL="0" marR="0" lvl="0" indent="0" algn="l" defTabSz="914400" rtl="0" eaLnBrk="1" fontAlgn="base" latinLnBrk="0" hangingPunct="1">
                        <a:lnSpc>
                          <a:spcPct val="100000"/>
                        </a:lnSpc>
                        <a:spcBef>
                          <a:spcPts val="1800"/>
                        </a:spcBef>
                        <a:spcAft>
                          <a:spcPct val="0"/>
                        </a:spcAft>
                        <a:buClrTx/>
                        <a:buSzTx/>
                        <a:buFont typeface="Wingdings" panose="05000000000000000000" pitchFamily="2" charset="2"/>
                        <a:buNone/>
                        <a:tabLst/>
                        <a:defRPr/>
                      </a:pPr>
                      <a:endParaRPr kumimoji="0" lang="fr-FR" altLang="fr-FR" sz="2000" b="1" i="0" u="none" strike="noStrike" cap="none" normalizeH="0" baseline="0" dirty="0" smtClean="0">
                        <a:ln>
                          <a:noFill/>
                        </a:ln>
                        <a:solidFill>
                          <a:schemeClr val="tx1">
                            <a:lumMod val="50000"/>
                            <a:lumOff val="50000"/>
                          </a:schemeClr>
                        </a:solidFill>
                        <a:effectLst/>
                        <a:latin typeface="+mn-lt"/>
                        <a:ea typeface="MS PGothic" panose="020B0600070205080204" pitchFamily="34" charset="-128"/>
                      </a:endParaRPr>
                    </a:p>
                  </a:txBody>
                  <a:tcPr marT="45714" marB="45714"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000">
                          <a:solidFill>
                            <a:srgbClr val="7F7F7F"/>
                          </a:solidFill>
                          <a:latin typeface="Century Gothic" panose="020B0502020202020204" pitchFamily="34" charset="0"/>
                          <a:ea typeface="MS PGothic" panose="020B0600070205080204" pitchFamily="34" charset="-128"/>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ea typeface="MS PGothic" panose="020B0600070205080204" pitchFamily="34" charset="-128"/>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ea typeface="MS PGothic" panose="020B0600070205080204" pitchFamily="34" charset="-128"/>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ea typeface="MS PGothic" panose="020B0600070205080204" pitchFamily="34" charset="-128"/>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ts val="1800"/>
                        </a:spcBef>
                        <a:spcAft>
                          <a:spcPct val="0"/>
                        </a:spcAft>
                        <a:buClrTx/>
                        <a:buSzTx/>
                        <a:buFont typeface="Wingdings" panose="05000000000000000000" pitchFamily="2" charset="2"/>
                        <a:buNone/>
                        <a:tabLst/>
                      </a:pPr>
                      <a:r>
                        <a:rPr kumimoji="0" lang="fr-FR" altLang="fr-FR" sz="2800" b="1" i="0" u="none" strike="noStrike" cap="none" normalizeH="0" baseline="0" dirty="0" smtClean="0">
                          <a:ln>
                            <a:noFill/>
                          </a:ln>
                          <a:solidFill>
                            <a:srgbClr val="00B0F0"/>
                          </a:solidFill>
                          <a:effectLst>
                            <a:outerShdw blurRad="38100" dist="38100" dir="2700000" algn="tl">
                              <a:srgbClr val="000000">
                                <a:alpha val="43137"/>
                              </a:srgbClr>
                            </a:outerShdw>
                          </a:effectLst>
                          <a:latin typeface="+mn-lt"/>
                          <a:ea typeface="MS PGothic" panose="020B0600070205080204" pitchFamily="34" charset="-128"/>
                        </a:rPr>
                        <a:t>DUT</a:t>
                      </a:r>
                      <a:endParaRPr kumimoji="0" lang="fr-FR" altLang="fr-FR" sz="2000" b="1" i="0" u="none" strike="noStrike" cap="none" normalizeH="0" baseline="0" dirty="0" smtClean="0">
                        <a:ln>
                          <a:noFill/>
                        </a:ln>
                        <a:solidFill>
                          <a:srgbClr val="00B0F0"/>
                        </a:solidFill>
                        <a:effectLst>
                          <a:outerShdw blurRad="38100" dist="38100" dir="2700000" algn="tl">
                            <a:srgbClr val="000000">
                              <a:alpha val="43137"/>
                            </a:srgbClr>
                          </a:outerShdw>
                        </a:effectLst>
                        <a:latin typeface="+mn-lt"/>
                        <a:ea typeface="MS PGothic" panose="020B0600070205080204" pitchFamily="34" charset="-128"/>
                      </a:endParaRPr>
                    </a:p>
                    <a:p>
                      <a:pPr marL="342900" marR="0" lvl="0" indent="-342900" algn="l" defTabSz="914400" rtl="0" eaLnBrk="1" fontAlgn="base" latinLnBrk="0" hangingPunct="1">
                        <a:lnSpc>
                          <a:spcPct val="100000"/>
                        </a:lnSpc>
                        <a:spcBef>
                          <a:spcPts val="800"/>
                        </a:spcBef>
                        <a:spcAft>
                          <a:spcPct val="0"/>
                        </a:spcAft>
                        <a:buClrTx/>
                        <a:buSzTx/>
                        <a:buFont typeface="Wingdings" panose="05000000000000000000" pitchFamily="2" charset="2"/>
                        <a:buChar char="æ"/>
                        <a:tabLst/>
                      </a:pPr>
                      <a:r>
                        <a:rPr kumimoji="0" lang="fr-FR" altLang="fr-FR" sz="2000" b="1" i="0" u="none" strike="noStrike" cap="none" normalizeH="0" baseline="0" dirty="0" smtClean="0">
                          <a:ln>
                            <a:noFill/>
                          </a:ln>
                          <a:solidFill>
                            <a:srgbClr val="00B0F0"/>
                          </a:solidFill>
                          <a:effectLst/>
                          <a:latin typeface="+mn-lt"/>
                          <a:ea typeface="MS PGothic" panose="020B0600070205080204" pitchFamily="34" charset="-128"/>
                        </a:rPr>
                        <a:t>Carrières juridiques</a:t>
                      </a:r>
                    </a:p>
                    <a:p>
                      <a:pPr marL="342900" marR="0" lvl="0" indent="-342900" algn="l" defTabSz="914400" rtl="0" eaLnBrk="1" fontAlgn="base" latinLnBrk="0" hangingPunct="1">
                        <a:lnSpc>
                          <a:spcPct val="100000"/>
                        </a:lnSpc>
                        <a:spcBef>
                          <a:spcPts val="800"/>
                        </a:spcBef>
                        <a:spcAft>
                          <a:spcPct val="0"/>
                        </a:spcAft>
                        <a:buClrTx/>
                        <a:buSzTx/>
                        <a:buFont typeface="Wingdings" panose="05000000000000000000" pitchFamily="2" charset="2"/>
                        <a:buChar char="æ"/>
                        <a:tabLst/>
                        <a:defRPr/>
                      </a:pPr>
                      <a:r>
                        <a:rPr kumimoji="0" lang="fr-FR" altLang="fr-FR" sz="2000" b="1" i="0" u="none" strike="noStrike" cap="none" normalizeH="0" baseline="0" dirty="0" smtClean="0">
                          <a:ln>
                            <a:noFill/>
                          </a:ln>
                          <a:solidFill>
                            <a:srgbClr val="00B0F0"/>
                          </a:solidFill>
                          <a:effectLst/>
                          <a:latin typeface="+mn-lt"/>
                          <a:ea typeface="MS PGothic" panose="020B0600070205080204" pitchFamily="34" charset="-128"/>
                        </a:rPr>
                        <a:t>Carrières sociales</a:t>
                      </a:r>
                    </a:p>
                    <a:p>
                      <a:pPr marL="342900" marR="0" lvl="0" indent="-342900" algn="l" defTabSz="914400" rtl="0" eaLnBrk="1" fontAlgn="base" latinLnBrk="0" hangingPunct="1">
                        <a:lnSpc>
                          <a:spcPct val="100000"/>
                        </a:lnSpc>
                        <a:spcBef>
                          <a:spcPts val="800"/>
                        </a:spcBef>
                        <a:spcAft>
                          <a:spcPct val="0"/>
                        </a:spcAft>
                        <a:buClrTx/>
                        <a:buSzTx/>
                        <a:buFont typeface="Wingdings" panose="05000000000000000000" pitchFamily="2" charset="2"/>
                        <a:buChar char="æ"/>
                        <a:tabLst/>
                      </a:pPr>
                      <a:r>
                        <a:rPr kumimoji="0" lang="fr-FR" altLang="fr-FR" sz="2000" b="1" i="0" u="none" strike="noStrike" cap="none" normalizeH="0" baseline="0" dirty="0" smtClean="0">
                          <a:ln>
                            <a:noFill/>
                          </a:ln>
                          <a:solidFill>
                            <a:srgbClr val="00B0F0"/>
                          </a:solidFill>
                          <a:effectLst/>
                          <a:latin typeface="+mn-lt"/>
                          <a:ea typeface="MS PGothic" panose="020B0600070205080204" pitchFamily="34" charset="-128"/>
                        </a:rPr>
                        <a:t>Gestion administrative et commerciale des organisations (GACO)</a:t>
                      </a:r>
                    </a:p>
                    <a:p>
                      <a:pPr marL="342900" marR="0" lvl="0" indent="-342900" algn="l" defTabSz="914400" rtl="0" eaLnBrk="1" fontAlgn="base" latinLnBrk="0" hangingPunct="1">
                        <a:lnSpc>
                          <a:spcPct val="100000"/>
                        </a:lnSpc>
                        <a:spcBef>
                          <a:spcPts val="800"/>
                        </a:spcBef>
                        <a:spcAft>
                          <a:spcPct val="0"/>
                        </a:spcAft>
                        <a:buClrTx/>
                        <a:buSzTx/>
                        <a:buFont typeface="Wingdings" panose="05000000000000000000" pitchFamily="2" charset="2"/>
                        <a:buChar char="æ"/>
                        <a:tabLst/>
                      </a:pPr>
                      <a:r>
                        <a:rPr kumimoji="0" lang="fr-FR" altLang="fr-FR" sz="2000" b="1" i="0" u="none" strike="noStrike" cap="none" normalizeH="0" baseline="0" dirty="0" smtClean="0">
                          <a:ln>
                            <a:noFill/>
                          </a:ln>
                          <a:solidFill>
                            <a:srgbClr val="00B0F0"/>
                          </a:solidFill>
                          <a:effectLst/>
                          <a:latin typeface="+mn-lt"/>
                          <a:ea typeface="MS PGothic" panose="020B0600070205080204" pitchFamily="34" charset="-128"/>
                        </a:rPr>
                        <a:t>Gestion des entreprises et des administrations (GEA) </a:t>
                      </a:r>
                    </a:p>
                    <a:p>
                      <a:pPr marL="342900" marR="0" lvl="0" indent="-342900" algn="l" defTabSz="914400" rtl="0" eaLnBrk="1" fontAlgn="base" latinLnBrk="0" hangingPunct="1">
                        <a:lnSpc>
                          <a:spcPct val="100000"/>
                        </a:lnSpc>
                        <a:spcBef>
                          <a:spcPts val="800"/>
                        </a:spcBef>
                        <a:spcAft>
                          <a:spcPct val="0"/>
                        </a:spcAft>
                        <a:buClrTx/>
                        <a:buSzTx/>
                        <a:buFont typeface="Wingdings" panose="05000000000000000000" pitchFamily="2" charset="2"/>
                        <a:buChar char="æ"/>
                        <a:tabLst/>
                        <a:defRPr/>
                      </a:pPr>
                      <a:r>
                        <a:rPr kumimoji="0" lang="fr-FR" altLang="fr-FR" sz="2000" b="1" i="0" u="none" strike="noStrike" cap="none" normalizeH="0" baseline="0" dirty="0" smtClean="0">
                          <a:ln>
                            <a:noFill/>
                          </a:ln>
                          <a:solidFill>
                            <a:srgbClr val="00B0F0"/>
                          </a:solidFill>
                          <a:effectLst/>
                          <a:latin typeface="+mn-lt"/>
                          <a:ea typeface="MS PGothic" panose="020B0600070205080204" pitchFamily="34" charset="-128"/>
                        </a:rPr>
                        <a:t>Information-communication</a:t>
                      </a:r>
                    </a:p>
                    <a:p>
                      <a:pPr marL="342900" marR="0" lvl="0" indent="-342900" algn="l" defTabSz="914400" rtl="0" eaLnBrk="1" fontAlgn="base" latinLnBrk="0" hangingPunct="1">
                        <a:lnSpc>
                          <a:spcPct val="100000"/>
                        </a:lnSpc>
                        <a:spcBef>
                          <a:spcPts val="800"/>
                        </a:spcBef>
                        <a:spcAft>
                          <a:spcPct val="0"/>
                        </a:spcAft>
                        <a:buClrTx/>
                        <a:buSzTx/>
                        <a:buFont typeface="Wingdings" panose="05000000000000000000" pitchFamily="2" charset="2"/>
                        <a:buChar char="æ"/>
                        <a:tabLst/>
                        <a:defRPr/>
                      </a:pPr>
                      <a:r>
                        <a:rPr kumimoji="0" lang="fr-FR" altLang="fr-FR" sz="2000" b="1" i="0" u="none" strike="noStrike" cap="none" normalizeH="0" baseline="0" dirty="0" smtClean="0">
                          <a:ln>
                            <a:noFill/>
                          </a:ln>
                          <a:solidFill>
                            <a:srgbClr val="00B0F0"/>
                          </a:solidFill>
                          <a:effectLst/>
                          <a:latin typeface="+mn-lt"/>
                          <a:ea typeface="MS PGothic" panose="020B0600070205080204" pitchFamily="34" charset="-128"/>
                        </a:rPr>
                        <a:t>Statistiques et informatique décisionnelle (STID)</a:t>
                      </a:r>
                    </a:p>
                    <a:p>
                      <a:pPr marL="342900" marR="0" lvl="0" indent="-342900" algn="l" defTabSz="914400" rtl="0" eaLnBrk="1" fontAlgn="base" latinLnBrk="0" hangingPunct="1">
                        <a:lnSpc>
                          <a:spcPct val="100000"/>
                        </a:lnSpc>
                        <a:spcBef>
                          <a:spcPts val="800"/>
                        </a:spcBef>
                        <a:spcAft>
                          <a:spcPct val="0"/>
                        </a:spcAft>
                        <a:buClrTx/>
                        <a:buSzTx/>
                        <a:buFont typeface="Wingdings" panose="05000000000000000000" pitchFamily="2" charset="2"/>
                        <a:buChar char="æ"/>
                        <a:tabLst/>
                        <a:defRPr/>
                      </a:pPr>
                      <a:r>
                        <a:rPr kumimoji="0" lang="fr-FR" altLang="fr-FR" sz="2000" b="1" i="0" u="none" strike="noStrike" cap="none" normalizeH="0" baseline="0" dirty="0" smtClean="0">
                          <a:ln>
                            <a:noFill/>
                          </a:ln>
                          <a:solidFill>
                            <a:srgbClr val="00B0F0"/>
                          </a:solidFill>
                          <a:effectLst/>
                          <a:latin typeface="+mn-lt"/>
                          <a:ea typeface="MS PGothic" panose="020B0600070205080204" pitchFamily="34" charset="-128"/>
                        </a:rPr>
                        <a:t>Techniques de commercialisation</a:t>
                      </a:r>
                    </a:p>
                    <a:p>
                      <a:pPr marL="342900" marR="0" lvl="0" indent="-342900" algn="l" defTabSz="914400" rtl="0" eaLnBrk="1" fontAlgn="base" latinLnBrk="0" hangingPunct="1">
                        <a:lnSpc>
                          <a:spcPct val="100000"/>
                        </a:lnSpc>
                        <a:spcBef>
                          <a:spcPts val="800"/>
                        </a:spcBef>
                        <a:spcAft>
                          <a:spcPct val="0"/>
                        </a:spcAft>
                        <a:buClrTx/>
                        <a:buSzTx/>
                        <a:buFont typeface="Wingdings" panose="05000000000000000000" pitchFamily="2" charset="2"/>
                        <a:buChar char="æ"/>
                        <a:tabLst/>
                        <a:defRPr/>
                      </a:pPr>
                      <a:r>
                        <a:rPr kumimoji="0" lang="fr-FR" altLang="fr-FR" sz="2000" b="1" i="0" u="none" strike="noStrike" cap="none" normalizeH="0" baseline="0" dirty="0" smtClean="0">
                          <a:ln>
                            <a:noFill/>
                          </a:ln>
                          <a:solidFill>
                            <a:srgbClr val="00B0F0"/>
                          </a:solidFill>
                          <a:effectLst/>
                          <a:latin typeface="+mn-lt"/>
                          <a:ea typeface="MS PGothic" panose="020B0600070205080204" pitchFamily="34" charset="-128"/>
                        </a:rPr>
                        <a:t>Etc.</a:t>
                      </a:r>
                    </a:p>
                    <a:p>
                      <a:pPr marL="0" marR="0" lvl="0" indent="0" algn="l" defTabSz="914400" rtl="0" eaLnBrk="1" fontAlgn="base" latinLnBrk="0" hangingPunct="1">
                        <a:lnSpc>
                          <a:spcPct val="100000"/>
                        </a:lnSpc>
                        <a:spcBef>
                          <a:spcPts val="1800"/>
                        </a:spcBef>
                        <a:spcAft>
                          <a:spcPct val="0"/>
                        </a:spcAft>
                        <a:buClrTx/>
                        <a:buSzTx/>
                        <a:buFont typeface="Wingdings" panose="05000000000000000000" pitchFamily="2" charset="2"/>
                        <a:buNone/>
                        <a:tabLst/>
                        <a:defRPr/>
                      </a:pPr>
                      <a:endParaRPr kumimoji="0" lang="fr-FR" altLang="fr-FR" sz="2000" b="1" i="0" u="none" strike="noStrike" cap="none" normalizeH="0" baseline="0" dirty="0" smtClean="0">
                        <a:ln>
                          <a:noFill/>
                        </a:ln>
                        <a:solidFill>
                          <a:schemeClr val="tx1">
                            <a:lumMod val="50000"/>
                            <a:lumOff val="50000"/>
                          </a:schemeClr>
                        </a:solidFill>
                        <a:effectLst/>
                        <a:latin typeface="+mn-lt"/>
                        <a:ea typeface="MS PGothic" panose="020B0600070205080204" pitchFamily="34" charset="-128"/>
                      </a:endParaRPr>
                    </a:p>
                  </a:txBody>
                  <a:tcPr marT="45714" marB="4571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sp>
        <p:nvSpPr>
          <p:cNvPr id="4" name="Espace réservé du numéro de diapositive 3"/>
          <p:cNvSpPr>
            <a:spLocks noGrp="1"/>
          </p:cNvSpPr>
          <p:nvPr>
            <p:ph type="sldNum" sz="quarter" idx="12"/>
          </p:nvPr>
        </p:nvSpPr>
        <p:spPr/>
        <p:txBody>
          <a:bodyPr/>
          <a:lstStyle/>
          <a:p>
            <a:fld id="{AC08A82B-8F97-FE4A-B5D9-C83A6F6A901E}" type="slidenum">
              <a:rPr lang="fr-FR" smtClean="0"/>
              <a:pPr/>
              <a:t>11</a:t>
            </a:fld>
            <a:endParaRPr lang="fr-FR"/>
          </a:p>
        </p:txBody>
      </p:sp>
      <p:sp>
        <p:nvSpPr>
          <p:cNvPr id="10" name="Espace réservé de la date 9"/>
          <p:cNvSpPr>
            <a:spLocks noGrp="1"/>
          </p:cNvSpPr>
          <p:nvPr>
            <p:ph type="dt" sz="half" idx="10"/>
          </p:nvPr>
        </p:nvSpPr>
        <p:spPr>
          <a:xfrm>
            <a:off x="13853" y="6356350"/>
            <a:ext cx="2133600" cy="365125"/>
          </a:xfrm>
        </p:spPr>
        <p:txBody>
          <a:bodyPr/>
          <a:lstStyle/>
          <a:p>
            <a:r>
              <a:rPr lang="fr-FR" smtClean="0"/>
              <a:t>06-12-2018</a:t>
            </a:r>
            <a:endParaRPr lang="fr-FR" dirty="0"/>
          </a:p>
        </p:txBody>
      </p:sp>
    </p:spTree>
    <p:extLst>
      <p:ext uri="{BB962C8B-B14F-4D97-AF65-F5344CB8AC3E}">
        <p14:creationId xmlns:p14="http://schemas.microsoft.com/office/powerpoint/2010/main" val="14044697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346088" y="288698"/>
            <a:ext cx="4110420" cy="369332"/>
          </a:xfrm>
          <a:prstGeom prst="rect">
            <a:avLst/>
          </a:prstGeom>
        </p:spPr>
        <p:txBody>
          <a:bodyPr wrap="none">
            <a:spAutoFit/>
          </a:bodyPr>
          <a:lstStyle/>
          <a:p>
            <a:pPr algn="r"/>
            <a:r>
              <a:rPr lang="fr-FR" dirty="0" smtClean="0">
                <a:solidFill>
                  <a:schemeClr val="bg1"/>
                </a:solidFill>
                <a:latin typeface="Arial" panose="020B0604020202020204" pitchFamily="34" charset="0"/>
                <a:cs typeface="Arial" panose="020B0604020202020204" pitchFamily="34" charset="0"/>
              </a:rPr>
              <a:t>Après</a:t>
            </a:r>
            <a:r>
              <a:rPr lang="fr-FR" dirty="0">
                <a:solidFill>
                  <a:schemeClr val="bg1"/>
                </a:solidFill>
              </a:rPr>
              <a:t> le bac</a:t>
            </a:r>
            <a:r>
              <a:rPr lang="fr-FR" dirty="0" smtClean="0">
                <a:solidFill>
                  <a:schemeClr val="bg1"/>
                </a:solidFill>
                <a:latin typeface="Arial" panose="020B0604020202020204" pitchFamily="34" charset="0"/>
                <a:cs typeface="Arial" panose="020B0604020202020204" pitchFamily="34" charset="0"/>
              </a:rPr>
              <a:t> </a:t>
            </a:r>
            <a:r>
              <a:rPr lang="fr-FR" dirty="0">
                <a:solidFill>
                  <a:schemeClr val="bg1"/>
                </a:solidFill>
                <a:latin typeface="Arial" panose="020B0604020202020204" pitchFamily="34" charset="0"/>
                <a:cs typeface="Arial" panose="020B0604020202020204" pitchFamily="34" charset="0"/>
              </a:rPr>
              <a:t>ES </a:t>
            </a:r>
            <a:r>
              <a:rPr lang="fr-FR" dirty="0">
                <a:solidFill>
                  <a:schemeClr val="bg1"/>
                </a:solidFill>
              </a:rPr>
              <a:t>► </a:t>
            </a:r>
            <a:r>
              <a:rPr lang="fr-FR" dirty="0" smtClean="0">
                <a:solidFill>
                  <a:schemeClr val="bg1"/>
                </a:solidFill>
                <a:latin typeface="Arial" panose="020B0604020202020204" pitchFamily="34" charset="0"/>
                <a:cs typeface="Arial" panose="020B0604020202020204" pitchFamily="34" charset="0"/>
              </a:rPr>
              <a:t>La filière comptable</a:t>
            </a:r>
            <a:endParaRPr lang="fr-FR" dirty="0">
              <a:solidFill>
                <a:schemeClr val="bg1"/>
              </a:solidFill>
              <a:latin typeface="Arial" panose="020B0604020202020204" pitchFamily="34" charset="0"/>
              <a:cs typeface="Arial" panose="020B0604020202020204" pitchFamily="34" charset="0"/>
            </a:endParaRPr>
          </a:p>
        </p:txBody>
      </p:sp>
      <p:sp>
        <p:nvSpPr>
          <p:cNvPr id="7" name="Espace réservé du numéro de diapositive 5"/>
          <p:cNvSpPr>
            <a:spLocks noGrp="1"/>
          </p:cNvSpPr>
          <p:nvPr>
            <p:ph type="sldNum" sz="quarter" idx="4294967295"/>
          </p:nvPr>
        </p:nvSpPr>
        <p:spPr>
          <a:xfrm>
            <a:off x="7016512" y="6525708"/>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latin typeface="Arial Bold" charset="0"/>
                <a:ea typeface="Arial Bold" charset="0"/>
                <a:cs typeface="Arial Bold" charset="0"/>
              </a:defRPr>
            </a:lvl1pPr>
          </a:lstStyle>
          <a:p>
            <a:fld id="{01F5AF79-3A2A-0A41-98EA-E9C0B58A780B}" type="slidenum">
              <a:rPr lang="fr-FR"/>
              <a:pPr/>
              <a:t>12</a:t>
            </a:fld>
            <a:endParaRPr lang="fr-FR" dirty="0"/>
          </a:p>
        </p:txBody>
      </p:sp>
      <p:sp>
        <p:nvSpPr>
          <p:cNvPr id="9" name="Rectangle 8"/>
          <p:cNvSpPr/>
          <p:nvPr/>
        </p:nvSpPr>
        <p:spPr>
          <a:xfrm>
            <a:off x="0" y="6138116"/>
            <a:ext cx="360363" cy="360363"/>
          </a:xfrm>
          <a:prstGeom prst="rect">
            <a:avLst/>
          </a:prstGeom>
          <a:solidFill>
            <a:srgbClr val="EB6A0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0" name="ZoneTexte 9"/>
          <p:cNvSpPr txBox="1"/>
          <p:nvPr/>
        </p:nvSpPr>
        <p:spPr>
          <a:xfrm>
            <a:off x="5879290" y="1595519"/>
            <a:ext cx="920681" cy="246221"/>
          </a:xfrm>
          <a:prstGeom prst="rect">
            <a:avLst/>
          </a:prstGeom>
          <a:noFill/>
        </p:spPr>
        <p:txBody>
          <a:bodyPr wrap="square" rtlCol="0">
            <a:spAutoFit/>
          </a:bodyPr>
          <a:lstStyle/>
          <a:p>
            <a:pPr algn="ctr"/>
            <a:r>
              <a:rPr lang="fr-FR" sz="1000" dirty="0" smtClean="0">
                <a:latin typeface="Arial Narrow"/>
                <a:cs typeface="Arial Narrow"/>
              </a:rPr>
              <a:t>DEC</a:t>
            </a:r>
            <a:endParaRPr lang="fr-FR" sz="1000" dirty="0">
              <a:latin typeface="Arial Narrow"/>
              <a:cs typeface="Arial Narrow"/>
            </a:endParaRPr>
          </a:p>
        </p:txBody>
      </p:sp>
      <p:sp>
        <p:nvSpPr>
          <p:cNvPr id="11" name="Rectangle 10"/>
          <p:cNvSpPr/>
          <p:nvPr/>
        </p:nvSpPr>
        <p:spPr>
          <a:xfrm>
            <a:off x="1821782" y="4684414"/>
            <a:ext cx="1191990" cy="362315"/>
          </a:xfrm>
          <a:prstGeom prst="rect">
            <a:avLst/>
          </a:prstGeom>
          <a:solidFill>
            <a:srgbClr val="B1C8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FR"/>
          </a:p>
        </p:txBody>
      </p:sp>
      <p:sp>
        <p:nvSpPr>
          <p:cNvPr id="12" name="Rectangle 11"/>
          <p:cNvSpPr/>
          <p:nvPr/>
        </p:nvSpPr>
        <p:spPr>
          <a:xfrm>
            <a:off x="1810342" y="5088079"/>
            <a:ext cx="1191990" cy="362315"/>
          </a:xfrm>
          <a:prstGeom prst="rect">
            <a:avLst/>
          </a:prstGeom>
          <a:solidFill>
            <a:srgbClr val="B1C8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FR"/>
          </a:p>
        </p:txBody>
      </p:sp>
      <p:sp>
        <p:nvSpPr>
          <p:cNvPr id="13" name="Rectangle 12"/>
          <p:cNvSpPr/>
          <p:nvPr/>
        </p:nvSpPr>
        <p:spPr>
          <a:xfrm>
            <a:off x="3102358" y="4709854"/>
            <a:ext cx="1166268" cy="362315"/>
          </a:xfrm>
          <a:prstGeom prst="rect">
            <a:avLst/>
          </a:prstGeom>
          <a:solidFill>
            <a:srgbClr val="6565C7"/>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FR" sz="1200" dirty="0">
              <a:latin typeface="Arial Narrow"/>
              <a:cs typeface="Arial Narrow"/>
            </a:endParaRPr>
          </a:p>
        </p:txBody>
      </p:sp>
      <p:sp>
        <p:nvSpPr>
          <p:cNvPr id="14" name="Rectangle 13"/>
          <p:cNvSpPr/>
          <p:nvPr/>
        </p:nvSpPr>
        <p:spPr>
          <a:xfrm>
            <a:off x="3103827" y="5110972"/>
            <a:ext cx="1166269" cy="362315"/>
          </a:xfrm>
          <a:prstGeom prst="rect">
            <a:avLst/>
          </a:prstGeom>
          <a:solidFill>
            <a:srgbClr val="6565C7"/>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FR" sz="1200" dirty="0">
              <a:latin typeface="Arial Narrow"/>
              <a:cs typeface="Arial Narrow"/>
            </a:endParaRPr>
          </a:p>
        </p:txBody>
      </p:sp>
      <p:sp>
        <p:nvSpPr>
          <p:cNvPr id="15" name="Rectangle 14"/>
          <p:cNvSpPr/>
          <p:nvPr/>
        </p:nvSpPr>
        <p:spPr>
          <a:xfrm>
            <a:off x="4385680" y="3710375"/>
            <a:ext cx="1172731" cy="362315"/>
          </a:xfrm>
          <a:prstGeom prst="rect">
            <a:avLst/>
          </a:prstGeom>
          <a:solidFill>
            <a:schemeClr val="accent3">
              <a:lumMod val="7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fr-FR" sz="1100" dirty="0" smtClean="0">
                <a:solidFill>
                  <a:prstClr val="white"/>
                </a:solidFill>
              </a:rPr>
              <a:t>CCA/CGAO gestion M1</a:t>
            </a:r>
            <a:endParaRPr lang="fr-FR" sz="1100" dirty="0">
              <a:solidFill>
                <a:prstClr val="white"/>
              </a:solidFill>
            </a:endParaRPr>
          </a:p>
        </p:txBody>
      </p:sp>
      <p:sp>
        <p:nvSpPr>
          <p:cNvPr id="16" name="Rectangle 15"/>
          <p:cNvSpPr/>
          <p:nvPr/>
        </p:nvSpPr>
        <p:spPr>
          <a:xfrm>
            <a:off x="4385680" y="3268743"/>
            <a:ext cx="1172731" cy="362315"/>
          </a:xfrm>
          <a:prstGeom prst="rect">
            <a:avLst/>
          </a:prstGeom>
          <a:solidFill>
            <a:schemeClr val="accent3">
              <a:lumMod val="7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fr-FR" sz="1100" dirty="0" smtClean="0">
                <a:solidFill>
                  <a:prstClr val="white"/>
                </a:solidFill>
              </a:rPr>
              <a:t>CCA/CGAO </a:t>
            </a:r>
            <a:r>
              <a:rPr lang="fr-FR" sz="1100" dirty="0">
                <a:solidFill>
                  <a:prstClr val="white"/>
                </a:solidFill>
              </a:rPr>
              <a:t>gestion </a:t>
            </a:r>
            <a:r>
              <a:rPr lang="fr-FR" sz="1100" dirty="0" smtClean="0">
                <a:solidFill>
                  <a:prstClr val="white"/>
                </a:solidFill>
              </a:rPr>
              <a:t>M2</a:t>
            </a:r>
            <a:endParaRPr lang="fr-FR" sz="1100" dirty="0">
              <a:solidFill>
                <a:prstClr val="white"/>
              </a:solidFill>
            </a:endParaRPr>
          </a:p>
        </p:txBody>
      </p:sp>
      <p:sp>
        <p:nvSpPr>
          <p:cNvPr id="17" name="Rectangle 16"/>
          <p:cNvSpPr/>
          <p:nvPr/>
        </p:nvSpPr>
        <p:spPr>
          <a:xfrm>
            <a:off x="4407592" y="4223273"/>
            <a:ext cx="1160031" cy="362315"/>
          </a:xfrm>
          <a:prstGeom prst="rect">
            <a:avLst/>
          </a:prstGeom>
          <a:solidFill>
            <a:schemeClr val="accent3">
              <a:lumMod val="7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1400" dirty="0" smtClean="0"/>
              <a:t>L3</a:t>
            </a:r>
            <a:endParaRPr lang="fr-FR" sz="1400" dirty="0"/>
          </a:p>
        </p:txBody>
      </p:sp>
      <p:sp>
        <p:nvSpPr>
          <p:cNvPr id="18" name="Rectangle 17"/>
          <p:cNvSpPr/>
          <p:nvPr/>
        </p:nvSpPr>
        <p:spPr>
          <a:xfrm>
            <a:off x="4385680" y="4688575"/>
            <a:ext cx="1172731" cy="362315"/>
          </a:xfrm>
          <a:prstGeom prst="rect">
            <a:avLst/>
          </a:prstGeom>
          <a:solidFill>
            <a:schemeClr val="accent3">
              <a:lumMod val="7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1400" dirty="0" smtClean="0"/>
              <a:t>L2</a:t>
            </a:r>
            <a:endParaRPr lang="fr-FR" sz="1400" dirty="0"/>
          </a:p>
        </p:txBody>
      </p:sp>
      <p:sp>
        <p:nvSpPr>
          <p:cNvPr id="19" name="Rectangle 18"/>
          <p:cNvSpPr/>
          <p:nvPr/>
        </p:nvSpPr>
        <p:spPr>
          <a:xfrm>
            <a:off x="4385680" y="5129277"/>
            <a:ext cx="1172731" cy="362315"/>
          </a:xfrm>
          <a:prstGeom prst="rect">
            <a:avLst/>
          </a:prstGeom>
          <a:solidFill>
            <a:schemeClr val="accent3">
              <a:lumMod val="7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1400" dirty="0" smtClean="0"/>
              <a:t>L1</a:t>
            </a:r>
            <a:endParaRPr lang="fr-FR" sz="1400" dirty="0"/>
          </a:p>
        </p:txBody>
      </p:sp>
      <p:sp>
        <p:nvSpPr>
          <p:cNvPr id="22" name="Rectangle 21"/>
          <p:cNvSpPr/>
          <p:nvPr/>
        </p:nvSpPr>
        <p:spPr>
          <a:xfrm>
            <a:off x="5666749" y="4667021"/>
            <a:ext cx="1321394" cy="362315"/>
          </a:xfrm>
          <a:prstGeom prst="rect">
            <a:avLst/>
          </a:prstGeom>
          <a:solidFill>
            <a:srgbClr val="EF7D0B"/>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1100" dirty="0" smtClean="0">
                <a:latin typeface="Arial Narrow" panose="020B0606020202030204" pitchFamily="34" charset="0"/>
              </a:rPr>
              <a:t>Préparation au DCG</a:t>
            </a:r>
            <a:endParaRPr lang="fr-FR" sz="1100" dirty="0">
              <a:latin typeface="Arial Narrow" panose="020B0606020202030204" pitchFamily="34" charset="0"/>
            </a:endParaRPr>
          </a:p>
        </p:txBody>
      </p:sp>
      <p:sp>
        <p:nvSpPr>
          <p:cNvPr id="23" name="Rectangle 22"/>
          <p:cNvSpPr/>
          <p:nvPr/>
        </p:nvSpPr>
        <p:spPr>
          <a:xfrm>
            <a:off x="5666749" y="5129277"/>
            <a:ext cx="1321394" cy="362315"/>
          </a:xfrm>
          <a:prstGeom prst="rect">
            <a:avLst/>
          </a:prstGeom>
          <a:solidFill>
            <a:srgbClr val="EF7D0B"/>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fr-FR" sz="1100" dirty="0">
                <a:solidFill>
                  <a:prstClr val="white"/>
                </a:solidFill>
                <a:latin typeface="Arial Narrow" panose="020B0606020202030204" pitchFamily="34" charset="0"/>
              </a:rPr>
              <a:t>Préparation au DCG</a:t>
            </a:r>
          </a:p>
        </p:txBody>
      </p:sp>
      <p:sp>
        <p:nvSpPr>
          <p:cNvPr id="24" name="Rectangle 23"/>
          <p:cNvSpPr/>
          <p:nvPr/>
        </p:nvSpPr>
        <p:spPr>
          <a:xfrm>
            <a:off x="5663946" y="3262759"/>
            <a:ext cx="1325036" cy="362315"/>
          </a:xfrm>
          <a:prstGeom prst="rect">
            <a:avLst/>
          </a:prstGeom>
          <a:solidFill>
            <a:srgbClr val="EF7D0B"/>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fr-FR" sz="1000" dirty="0">
                <a:solidFill>
                  <a:prstClr val="white"/>
                </a:solidFill>
                <a:latin typeface="Arial Narrow" panose="020B0606020202030204" pitchFamily="34" charset="0"/>
              </a:rPr>
              <a:t>Préparation au </a:t>
            </a:r>
            <a:r>
              <a:rPr lang="fr-FR" sz="1000" dirty="0" smtClean="0">
                <a:solidFill>
                  <a:prstClr val="white"/>
                </a:solidFill>
                <a:latin typeface="Arial Narrow" panose="020B0606020202030204" pitchFamily="34" charset="0"/>
              </a:rPr>
              <a:t>DSCG</a:t>
            </a:r>
            <a:endParaRPr lang="fr-FR" sz="1000" dirty="0">
              <a:solidFill>
                <a:prstClr val="white"/>
              </a:solidFill>
              <a:latin typeface="Arial Narrow" panose="020B0606020202030204" pitchFamily="34" charset="0"/>
            </a:endParaRPr>
          </a:p>
        </p:txBody>
      </p:sp>
      <p:sp>
        <p:nvSpPr>
          <p:cNvPr id="25" name="Rectangle 24"/>
          <p:cNvSpPr/>
          <p:nvPr/>
        </p:nvSpPr>
        <p:spPr>
          <a:xfrm>
            <a:off x="5663946" y="2812785"/>
            <a:ext cx="1325036" cy="362315"/>
          </a:xfrm>
          <a:prstGeom prst="rect">
            <a:avLst/>
          </a:prstGeom>
          <a:solidFill>
            <a:srgbClr val="EF7D0B"/>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FR"/>
          </a:p>
        </p:txBody>
      </p:sp>
      <p:sp>
        <p:nvSpPr>
          <p:cNvPr id="26" name="Rectangle 25"/>
          <p:cNvSpPr/>
          <p:nvPr/>
        </p:nvSpPr>
        <p:spPr>
          <a:xfrm>
            <a:off x="5663946" y="3733320"/>
            <a:ext cx="1324197" cy="362315"/>
          </a:xfrm>
          <a:prstGeom prst="rect">
            <a:avLst/>
          </a:prstGeom>
          <a:solidFill>
            <a:srgbClr val="EF7D0B"/>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fr-FR" sz="1000" dirty="0">
                <a:solidFill>
                  <a:prstClr val="white"/>
                </a:solidFill>
                <a:latin typeface="Arial Narrow" panose="020B0606020202030204" pitchFamily="34" charset="0"/>
              </a:rPr>
              <a:t>Préparation au </a:t>
            </a:r>
            <a:r>
              <a:rPr lang="fr-FR" sz="1000" dirty="0" smtClean="0">
                <a:solidFill>
                  <a:prstClr val="white"/>
                </a:solidFill>
                <a:latin typeface="Arial Narrow" panose="020B0606020202030204" pitchFamily="34" charset="0"/>
              </a:rPr>
              <a:t>DSCG</a:t>
            </a:r>
            <a:endParaRPr lang="fr-FR" sz="1000" dirty="0">
              <a:solidFill>
                <a:prstClr val="white"/>
              </a:solidFill>
              <a:latin typeface="Arial Narrow" panose="020B0606020202030204" pitchFamily="34" charset="0"/>
            </a:endParaRPr>
          </a:p>
        </p:txBody>
      </p:sp>
      <p:sp>
        <p:nvSpPr>
          <p:cNvPr id="27" name="Rectangle 26"/>
          <p:cNvSpPr/>
          <p:nvPr/>
        </p:nvSpPr>
        <p:spPr>
          <a:xfrm>
            <a:off x="5654952" y="4207527"/>
            <a:ext cx="1336703" cy="362315"/>
          </a:xfrm>
          <a:prstGeom prst="rect">
            <a:avLst/>
          </a:prstGeom>
          <a:solidFill>
            <a:srgbClr val="EF7D0B"/>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fr-FR" sz="1100" dirty="0">
                <a:solidFill>
                  <a:prstClr val="white"/>
                </a:solidFill>
                <a:latin typeface="Arial Narrow" panose="020B0606020202030204" pitchFamily="34" charset="0"/>
              </a:rPr>
              <a:t>Préparation au DCG</a:t>
            </a:r>
          </a:p>
        </p:txBody>
      </p:sp>
      <p:sp>
        <p:nvSpPr>
          <p:cNvPr id="28" name="Rectangle 27"/>
          <p:cNvSpPr/>
          <p:nvPr/>
        </p:nvSpPr>
        <p:spPr>
          <a:xfrm>
            <a:off x="5675237" y="2341532"/>
            <a:ext cx="1325036" cy="362315"/>
          </a:xfrm>
          <a:prstGeom prst="rect">
            <a:avLst/>
          </a:prstGeom>
          <a:solidFill>
            <a:srgbClr val="EF7D0B"/>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FR"/>
          </a:p>
        </p:txBody>
      </p:sp>
      <p:sp>
        <p:nvSpPr>
          <p:cNvPr id="29" name="Rectangle 28"/>
          <p:cNvSpPr/>
          <p:nvPr/>
        </p:nvSpPr>
        <p:spPr>
          <a:xfrm>
            <a:off x="7165315" y="3729439"/>
            <a:ext cx="1280677" cy="362315"/>
          </a:xfrm>
          <a:prstGeom prst="rect">
            <a:avLst/>
          </a:prstGeom>
          <a:solidFill>
            <a:srgbClr val="E26BE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1000" dirty="0" smtClean="0">
                <a:solidFill>
                  <a:schemeClr val="bg1"/>
                </a:solidFill>
                <a:latin typeface="Arial Narrow" panose="020B0606020202030204" pitchFamily="34" charset="0"/>
              </a:rPr>
              <a:t>4e </a:t>
            </a:r>
            <a:r>
              <a:rPr lang="fr-FR" sz="1000" dirty="0">
                <a:solidFill>
                  <a:schemeClr val="bg1"/>
                </a:solidFill>
                <a:latin typeface="Arial Narrow" panose="020B0606020202030204" pitchFamily="34" charset="0"/>
              </a:rPr>
              <a:t>année</a:t>
            </a:r>
          </a:p>
          <a:p>
            <a:endParaRPr lang="fr-FR" sz="1000" dirty="0">
              <a:latin typeface="Arial Narrow" panose="020B0606020202030204" pitchFamily="34" charset="0"/>
            </a:endParaRPr>
          </a:p>
        </p:txBody>
      </p:sp>
      <p:sp>
        <p:nvSpPr>
          <p:cNvPr id="30" name="Rectangle 29"/>
          <p:cNvSpPr/>
          <p:nvPr/>
        </p:nvSpPr>
        <p:spPr>
          <a:xfrm>
            <a:off x="5678879" y="1865605"/>
            <a:ext cx="1321394" cy="362315"/>
          </a:xfrm>
          <a:prstGeom prst="rect">
            <a:avLst/>
          </a:prstGeom>
          <a:solidFill>
            <a:srgbClr val="EF7D0B"/>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FR"/>
          </a:p>
        </p:txBody>
      </p:sp>
      <p:sp>
        <p:nvSpPr>
          <p:cNvPr id="31" name="Rectangle 30"/>
          <p:cNvSpPr/>
          <p:nvPr/>
        </p:nvSpPr>
        <p:spPr>
          <a:xfrm>
            <a:off x="7175903" y="4203942"/>
            <a:ext cx="1251683" cy="362315"/>
          </a:xfrm>
          <a:prstGeom prst="rect">
            <a:avLst/>
          </a:prstGeom>
          <a:solidFill>
            <a:srgbClr val="E26BE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1000" dirty="0" smtClean="0">
                <a:solidFill>
                  <a:schemeClr val="bg1"/>
                </a:solidFill>
                <a:latin typeface="Arial Narrow" panose="020B0606020202030204" pitchFamily="34" charset="0"/>
              </a:rPr>
              <a:t>3</a:t>
            </a:r>
            <a:r>
              <a:rPr lang="fr-FR" sz="1000" baseline="30000" dirty="0" smtClean="0">
                <a:solidFill>
                  <a:schemeClr val="bg1"/>
                </a:solidFill>
                <a:latin typeface="Arial Narrow" panose="020B0606020202030204" pitchFamily="34" charset="0"/>
              </a:rPr>
              <a:t>e</a:t>
            </a:r>
            <a:r>
              <a:rPr lang="fr-FR" sz="1000" dirty="0" smtClean="0">
                <a:solidFill>
                  <a:schemeClr val="bg1"/>
                </a:solidFill>
                <a:latin typeface="Arial Narrow" panose="020B0606020202030204" pitchFamily="34" charset="0"/>
              </a:rPr>
              <a:t> année</a:t>
            </a:r>
            <a:endParaRPr lang="fr-FR" sz="1000" dirty="0">
              <a:solidFill>
                <a:schemeClr val="bg1"/>
              </a:solidFill>
              <a:latin typeface="Arial Narrow" panose="020B0606020202030204" pitchFamily="34" charset="0"/>
            </a:endParaRPr>
          </a:p>
          <a:p>
            <a:endParaRPr lang="fr-FR" sz="1000" dirty="0"/>
          </a:p>
        </p:txBody>
      </p:sp>
      <p:sp>
        <p:nvSpPr>
          <p:cNvPr id="32" name="Rectangle 31"/>
          <p:cNvSpPr/>
          <p:nvPr/>
        </p:nvSpPr>
        <p:spPr>
          <a:xfrm>
            <a:off x="7165315" y="4688575"/>
            <a:ext cx="514591" cy="362315"/>
          </a:xfrm>
          <a:prstGeom prst="rect">
            <a:avLst/>
          </a:prstGeom>
          <a:solidFill>
            <a:schemeClr val="accent6">
              <a:lumMod val="60000"/>
              <a:lumOff val="4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1000" dirty="0" smtClean="0">
                <a:solidFill>
                  <a:schemeClr val="bg1"/>
                </a:solidFill>
                <a:latin typeface="Arial Narrow" panose="020B0606020202030204" pitchFamily="34" charset="0"/>
              </a:rPr>
              <a:t>2e </a:t>
            </a:r>
            <a:r>
              <a:rPr lang="fr-FR" sz="1000" dirty="0">
                <a:solidFill>
                  <a:schemeClr val="bg1"/>
                </a:solidFill>
                <a:latin typeface="Arial Narrow" panose="020B0606020202030204" pitchFamily="34" charset="0"/>
              </a:rPr>
              <a:t>année</a:t>
            </a:r>
          </a:p>
        </p:txBody>
      </p:sp>
      <p:sp>
        <p:nvSpPr>
          <p:cNvPr id="33" name="Rectangle 32"/>
          <p:cNvSpPr/>
          <p:nvPr/>
        </p:nvSpPr>
        <p:spPr>
          <a:xfrm>
            <a:off x="7153445" y="5130088"/>
            <a:ext cx="522726" cy="362315"/>
          </a:xfrm>
          <a:prstGeom prst="rect">
            <a:avLst/>
          </a:prstGeom>
          <a:solidFill>
            <a:srgbClr val="E26BE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1000" dirty="0" smtClean="0">
                <a:solidFill>
                  <a:schemeClr val="bg1"/>
                </a:solidFill>
                <a:latin typeface="Arial Narrow" panose="020B0606020202030204" pitchFamily="34" charset="0"/>
              </a:rPr>
              <a:t>1</a:t>
            </a:r>
            <a:r>
              <a:rPr lang="fr-FR" sz="1000" baseline="30000" dirty="0" smtClean="0">
                <a:solidFill>
                  <a:schemeClr val="bg1"/>
                </a:solidFill>
                <a:latin typeface="Arial Narrow" panose="020B0606020202030204" pitchFamily="34" charset="0"/>
              </a:rPr>
              <a:t>re</a:t>
            </a:r>
            <a:r>
              <a:rPr lang="fr-FR" sz="1000" dirty="0" smtClean="0">
                <a:solidFill>
                  <a:schemeClr val="bg1"/>
                </a:solidFill>
                <a:latin typeface="Arial Narrow" panose="020B0606020202030204" pitchFamily="34" charset="0"/>
              </a:rPr>
              <a:t> année</a:t>
            </a:r>
            <a:endParaRPr lang="fr-FR" sz="1000" dirty="0">
              <a:solidFill>
                <a:schemeClr val="bg1"/>
              </a:solidFill>
              <a:latin typeface="Arial Narrow" panose="020B0606020202030204" pitchFamily="34" charset="0"/>
            </a:endParaRPr>
          </a:p>
        </p:txBody>
      </p:sp>
      <p:sp>
        <p:nvSpPr>
          <p:cNvPr id="34" name="Rectangle 33"/>
          <p:cNvSpPr/>
          <p:nvPr/>
        </p:nvSpPr>
        <p:spPr>
          <a:xfrm>
            <a:off x="7165315" y="3278605"/>
            <a:ext cx="1280677" cy="362315"/>
          </a:xfrm>
          <a:prstGeom prst="rect">
            <a:avLst/>
          </a:prstGeom>
          <a:solidFill>
            <a:schemeClr val="accent6">
              <a:lumMod val="60000"/>
              <a:lumOff val="4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1000" dirty="0" smtClean="0">
                <a:solidFill>
                  <a:schemeClr val="bg1"/>
                </a:solidFill>
                <a:latin typeface="Arial Narrow" panose="020B0606020202030204" pitchFamily="34" charset="0"/>
              </a:rPr>
              <a:t>5</a:t>
            </a:r>
            <a:r>
              <a:rPr lang="fr-FR" sz="1000" baseline="30000" dirty="0" smtClean="0">
                <a:solidFill>
                  <a:schemeClr val="bg1"/>
                </a:solidFill>
                <a:latin typeface="Arial Narrow" panose="020B0606020202030204" pitchFamily="34" charset="0"/>
              </a:rPr>
              <a:t>e</a:t>
            </a:r>
            <a:r>
              <a:rPr lang="fr-FR" sz="1000" dirty="0" smtClean="0">
                <a:solidFill>
                  <a:schemeClr val="bg1"/>
                </a:solidFill>
                <a:latin typeface="Arial Narrow" panose="020B0606020202030204" pitchFamily="34" charset="0"/>
              </a:rPr>
              <a:t> année</a:t>
            </a:r>
            <a:endParaRPr lang="fr-FR" sz="1000" dirty="0">
              <a:solidFill>
                <a:schemeClr val="bg1"/>
              </a:solidFill>
              <a:latin typeface="Arial Narrow" panose="020B0606020202030204" pitchFamily="34" charset="0"/>
            </a:endParaRPr>
          </a:p>
          <a:p>
            <a:endParaRPr lang="fr-FR" sz="1000" dirty="0">
              <a:latin typeface="1re annéeArial Narrow"/>
            </a:endParaRPr>
          </a:p>
        </p:txBody>
      </p:sp>
      <p:sp>
        <p:nvSpPr>
          <p:cNvPr id="35" name="Rectangle 34"/>
          <p:cNvSpPr/>
          <p:nvPr/>
        </p:nvSpPr>
        <p:spPr>
          <a:xfrm>
            <a:off x="1398401" y="4183343"/>
            <a:ext cx="195397" cy="362315"/>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1200" dirty="0" smtClean="0"/>
              <a:t>3</a:t>
            </a:r>
            <a:endParaRPr lang="fr-FR" sz="1200" dirty="0"/>
          </a:p>
        </p:txBody>
      </p:sp>
      <p:sp>
        <p:nvSpPr>
          <p:cNvPr id="36" name="Rectangle 35"/>
          <p:cNvSpPr/>
          <p:nvPr/>
        </p:nvSpPr>
        <p:spPr>
          <a:xfrm>
            <a:off x="1399170" y="4635712"/>
            <a:ext cx="195397" cy="362315"/>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1200" dirty="0" smtClean="0"/>
              <a:t>2</a:t>
            </a:r>
            <a:endParaRPr lang="fr-FR" sz="1200" dirty="0"/>
          </a:p>
        </p:txBody>
      </p:sp>
      <p:sp>
        <p:nvSpPr>
          <p:cNvPr id="37" name="Rectangle 36"/>
          <p:cNvSpPr/>
          <p:nvPr/>
        </p:nvSpPr>
        <p:spPr>
          <a:xfrm>
            <a:off x="1392549" y="3730974"/>
            <a:ext cx="195397" cy="362315"/>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1200" dirty="0" smtClean="0"/>
              <a:t>4</a:t>
            </a:r>
            <a:endParaRPr lang="fr-FR" sz="1200" dirty="0"/>
          </a:p>
        </p:txBody>
      </p:sp>
      <p:sp>
        <p:nvSpPr>
          <p:cNvPr id="38" name="Rectangle 37"/>
          <p:cNvSpPr/>
          <p:nvPr/>
        </p:nvSpPr>
        <p:spPr>
          <a:xfrm>
            <a:off x="1392549" y="3278605"/>
            <a:ext cx="195397" cy="362315"/>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1200" dirty="0" smtClean="0"/>
              <a:t>5</a:t>
            </a:r>
            <a:endParaRPr lang="fr-FR" sz="1200" dirty="0"/>
          </a:p>
        </p:txBody>
      </p:sp>
      <p:sp>
        <p:nvSpPr>
          <p:cNvPr id="39" name="Rectangle 38"/>
          <p:cNvSpPr/>
          <p:nvPr/>
        </p:nvSpPr>
        <p:spPr>
          <a:xfrm>
            <a:off x="1392548" y="5088079"/>
            <a:ext cx="195397" cy="362315"/>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1200" dirty="0" smtClean="0"/>
              <a:t>1</a:t>
            </a:r>
            <a:endParaRPr lang="fr-FR" sz="1200" dirty="0"/>
          </a:p>
        </p:txBody>
      </p:sp>
      <p:sp>
        <p:nvSpPr>
          <p:cNvPr id="40" name="ZoneTexte 39"/>
          <p:cNvSpPr txBox="1"/>
          <p:nvPr/>
        </p:nvSpPr>
        <p:spPr>
          <a:xfrm>
            <a:off x="1966818" y="4121157"/>
            <a:ext cx="920681" cy="600164"/>
          </a:xfrm>
          <a:prstGeom prst="rect">
            <a:avLst/>
          </a:prstGeom>
          <a:noFill/>
        </p:spPr>
        <p:txBody>
          <a:bodyPr wrap="square" rtlCol="0">
            <a:spAutoFit/>
          </a:bodyPr>
          <a:lstStyle/>
          <a:p>
            <a:r>
              <a:rPr lang="fr-FR" sz="1100" dirty="0" smtClean="0">
                <a:latin typeface="Arial Narrow"/>
                <a:cs typeface="Arial Narrow"/>
              </a:rPr>
              <a:t>BTS CG</a:t>
            </a:r>
          </a:p>
          <a:p>
            <a:r>
              <a:rPr lang="fr-FR" sz="1100" dirty="0" smtClean="0">
                <a:latin typeface="Arial Narrow"/>
                <a:cs typeface="Arial Narrow"/>
              </a:rPr>
              <a:t>Comptabilité et gestion</a:t>
            </a:r>
            <a:endParaRPr lang="fr-FR" sz="1100" dirty="0">
              <a:latin typeface="Arial Narrow"/>
              <a:cs typeface="Arial Narrow"/>
            </a:endParaRPr>
          </a:p>
        </p:txBody>
      </p:sp>
      <p:sp>
        <p:nvSpPr>
          <p:cNvPr id="41" name="ZoneTexte 40"/>
          <p:cNvSpPr txBox="1"/>
          <p:nvPr/>
        </p:nvSpPr>
        <p:spPr>
          <a:xfrm>
            <a:off x="7348839" y="2670776"/>
            <a:ext cx="920681" cy="646331"/>
          </a:xfrm>
          <a:prstGeom prst="rect">
            <a:avLst/>
          </a:prstGeom>
          <a:noFill/>
        </p:spPr>
        <p:txBody>
          <a:bodyPr wrap="square" rtlCol="0">
            <a:spAutoFit/>
          </a:bodyPr>
          <a:lstStyle/>
          <a:p>
            <a:r>
              <a:rPr lang="fr-FR" sz="1200" dirty="0" smtClean="0">
                <a:latin typeface="Arial Narrow"/>
                <a:cs typeface="Arial Narrow"/>
              </a:rPr>
              <a:t>Diplôme d’école de commerce</a:t>
            </a:r>
            <a:endParaRPr lang="fr-FR" sz="1200" dirty="0">
              <a:latin typeface="Arial Narrow"/>
              <a:cs typeface="Arial Narrow"/>
            </a:endParaRPr>
          </a:p>
        </p:txBody>
      </p:sp>
      <p:sp>
        <p:nvSpPr>
          <p:cNvPr id="42" name="ZoneTexte 41"/>
          <p:cNvSpPr txBox="1"/>
          <p:nvPr/>
        </p:nvSpPr>
        <p:spPr>
          <a:xfrm>
            <a:off x="5821895" y="3075670"/>
            <a:ext cx="920681" cy="276999"/>
          </a:xfrm>
          <a:prstGeom prst="rect">
            <a:avLst/>
          </a:prstGeom>
          <a:noFill/>
        </p:spPr>
        <p:txBody>
          <a:bodyPr wrap="square" rtlCol="0">
            <a:spAutoFit/>
          </a:bodyPr>
          <a:lstStyle/>
          <a:p>
            <a:pPr algn="ctr"/>
            <a:r>
              <a:rPr lang="fr-FR" sz="1200" dirty="0" smtClean="0">
                <a:latin typeface="Arial Narrow"/>
                <a:cs typeface="Arial Narrow"/>
              </a:rPr>
              <a:t>DSCG</a:t>
            </a:r>
            <a:endParaRPr lang="fr-FR" sz="1200" dirty="0">
              <a:latin typeface="Arial Narrow"/>
              <a:cs typeface="Arial Narrow"/>
            </a:endParaRPr>
          </a:p>
        </p:txBody>
      </p:sp>
      <p:sp>
        <p:nvSpPr>
          <p:cNvPr id="43" name="ZoneTexte 42"/>
          <p:cNvSpPr txBox="1"/>
          <p:nvPr/>
        </p:nvSpPr>
        <p:spPr>
          <a:xfrm>
            <a:off x="5831601" y="4058208"/>
            <a:ext cx="920681" cy="246221"/>
          </a:xfrm>
          <a:prstGeom prst="rect">
            <a:avLst/>
          </a:prstGeom>
          <a:noFill/>
        </p:spPr>
        <p:txBody>
          <a:bodyPr wrap="square" rtlCol="0">
            <a:spAutoFit/>
          </a:bodyPr>
          <a:lstStyle/>
          <a:p>
            <a:pPr algn="ctr"/>
            <a:r>
              <a:rPr lang="fr-FR" sz="1000" dirty="0" smtClean="0">
                <a:latin typeface="Arial Narrow"/>
                <a:cs typeface="Arial Narrow"/>
              </a:rPr>
              <a:t>DCG</a:t>
            </a:r>
            <a:endParaRPr lang="fr-FR" sz="1000" dirty="0">
              <a:latin typeface="Arial Narrow"/>
              <a:cs typeface="Arial Narrow"/>
            </a:endParaRPr>
          </a:p>
        </p:txBody>
      </p:sp>
      <p:sp>
        <p:nvSpPr>
          <p:cNvPr id="44" name="ZoneTexte 43"/>
          <p:cNvSpPr txBox="1"/>
          <p:nvPr/>
        </p:nvSpPr>
        <p:spPr>
          <a:xfrm>
            <a:off x="4524880" y="3039290"/>
            <a:ext cx="920681" cy="276999"/>
          </a:xfrm>
          <a:prstGeom prst="rect">
            <a:avLst/>
          </a:prstGeom>
          <a:noFill/>
        </p:spPr>
        <p:txBody>
          <a:bodyPr wrap="square" rtlCol="0">
            <a:spAutoFit/>
          </a:bodyPr>
          <a:lstStyle/>
          <a:p>
            <a:r>
              <a:rPr lang="fr-FR" sz="1200" dirty="0" smtClean="0">
                <a:latin typeface="Arial Narrow"/>
                <a:cs typeface="Arial Narrow"/>
              </a:rPr>
              <a:t>Master CCA</a:t>
            </a:r>
            <a:endParaRPr lang="fr-FR" sz="1200" dirty="0">
              <a:latin typeface="Arial Narrow"/>
              <a:cs typeface="Arial Narrow"/>
            </a:endParaRPr>
          </a:p>
        </p:txBody>
      </p:sp>
      <p:sp>
        <p:nvSpPr>
          <p:cNvPr id="45" name="ZoneTexte 44"/>
          <p:cNvSpPr txBox="1"/>
          <p:nvPr/>
        </p:nvSpPr>
        <p:spPr>
          <a:xfrm>
            <a:off x="4112490" y="3966399"/>
            <a:ext cx="1706411" cy="276999"/>
          </a:xfrm>
          <a:prstGeom prst="rect">
            <a:avLst/>
          </a:prstGeom>
          <a:noFill/>
        </p:spPr>
        <p:txBody>
          <a:bodyPr wrap="square" rtlCol="0">
            <a:spAutoFit/>
          </a:bodyPr>
          <a:lstStyle/>
          <a:p>
            <a:pPr algn="ctr"/>
            <a:r>
              <a:rPr lang="fr-FR" sz="1200" dirty="0" smtClean="0">
                <a:latin typeface="Arial Narrow"/>
                <a:cs typeface="Arial Narrow"/>
              </a:rPr>
              <a:t>Licence gestion</a:t>
            </a:r>
            <a:endParaRPr lang="fr-FR" sz="1200" dirty="0">
              <a:latin typeface="Arial Narrow"/>
              <a:cs typeface="Arial Narrow"/>
            </a:endParaRPr>
          </a:p>
        </p:txBody>
      </p:sp>
      <p:sp>
        <p:nvSpPr>
          <p:cNvPr id="46" name="ZoneTexte 45"/>
          <p:cNvSpPr txBox="1"/>
          <p:nvPr/>
        </p:nvSpPr>
        <p:spPr>
          <a:xfrm>
            <a:off x="3130408" y="4019709"/>
            <a:ext cx="1103524" cy="769441"/>
          </a:xfrm>
          <a:prstGeom prst="rect">
            <a:avLst/>
          </a:prstGeom>
          <a:noFill/>
        </p:spPr>
        <p:txBody>
          <a:bodyPr wrap="square" rtlCol="0">
            <a:spAutoFit/>
          </a:bodyPr>
          <a:lstStyle/>
          <a:p>
            <a:r>
              <a:rPr lang="fr-FR" sz="1100" dirty="0" smtClean="0">
                <a:latin typeface="Arial Narrow"/>
                <a:cs typeface="Arial Narrow"/>
              </a:rPr>
              <a:t>DUT GEA</a:t>
            </a:r>
          </a:p>
          <a:p>
            <a:r>
              <a:rPr lang="fr-FR" sz="1100" dirty="0" smtClean="0">
                <a:latin typeface="Arial Narrow"/>
                <a:cs typeface="Arial Narrow"/>
              </a:rPr>
              <a:t>Gestion des entreprises et des administrations</a:t>
            </a:r>
            <a:endParaRPr lang="fr-FR" sz="1100" dirty="0">
              <a:latin typeface="Arial Narrow"/>
              <a:cs typeface="Arial Narrow"/>
            </a:endParaRPr>
          </a:p>
        </p:txBody>
      </p:sp>
      <p:cxnSp>
        <p:nvCxnSpPr>
          <p:cNvPr id="47" name="Connecteur droit avec flèche 46"/>
          <p:cNvCxnSpPr/>
          <p:nvPr/>
        </p:nvCxnSpPr>
        <p:spPr>
          <a:xfrm flipV="1">
            <a:off x="7809180" y="5630201"/>
            <a:ext cx="0" cy="267408"/>
          </a:xfrm>
          <a:prstGeom prst="straightConnector1">
            <a:avLst/>
          </a:prstGeom>
          <a:ln w="9525" cmpd="sng">
            <a:solidFill>
              <a:srgbClr val="7C86B0"/>
            </a:solidFill>
            <a:tailEnd type="arrow"/>
          </a:ln>
        </p:spPr>
        <p:style>
          <a:lnRef idx="2">
            <a:schemeClr val="accent1"/>
          </a:lnRef>
          <a:fillRef idx="0">
            <a:schemeClr val="accent1"/>
          </a:fillRef>
          <a:effectRef idx="1">
            <a:schemeClr val="accent1"/>
          </a:effectRef>
          <a:fontRef idx="minor">
            <a:schemeClr val="tx1"/>
          </a:fontRef>
        </p:style>
      </p:cxnSp>
      <p:cxnSp>
        <p:nvCxnSpPr>
          <p:cNvPr id="48" name="Connecteur droit avec flèche 47"/>
          <p:cNvCxnSpPr/>
          <p:nvPr/>
        </p:nvCxnSpPr>
        <p:spPr>
          <a:xfrm flipV="1">
            <a:off x="6728232" y="5486319"/>
            <a:ext cx="0" cy="267408"/>
          </a:xfrm>
          <a:prstGeom prst="straightConnector1">
            <a:avLst/>
          </a:prstGeom>
          <a:ln w="9525" cmpd="sng">
            <a:solidFill>
              <a:srgbClr val="7C86B0"/>
            </a:solidFill>
            <a:tailEnd type="arrow"/>
          </a:ln>
        </p:spPr>
        <p:style>
          <a:lnRef idx="2">
            <a:schemeClr val="accent1"/>
          </a:lnRef>
          <a:fillRef idx="0">
            <a:schemeClr val="accent1"/>
          </a:fillRef>
          <a:effectRef idx="1">
            <a:schemeClr val="accent1"/>
          </a:effectRef>
          <a:fontRef idx="minor">
            <a:schemeClr val="tx1"/>
          </a:fontRef>
        </p:style>
      </p:cxnSp>
      <p:sp>
        <p:nvSpPr>
          <p:cNvPr id="49" name="ZoneTexte 48"/>
          <p:cNvSpPr txBox="1"/>
          <p:nvPr/>
        </p:nvSpPr>
        <p:spPr>
          <a:xfrm>
            <a:off x="1810341" y="5630201"/>
            <a:ext cx="1166305" cy="276999"/>
          </a:xfrm>
          <a:prstGeom prst="rect">
            <a:avLst/>
          </a:prstGeom>
          <a:solidFill>
            <a:schemeClr val="bg1">
              <a:lumMod val="75000"/>
            </a:schemeClr>
          </a:solidFill>
        </p:spPr>
        <p:txBody>
          <a:bodyPr wrap="square" rtlCol="0">
            <a:spAutoFit/>
          </a:bodyPr>
          <a:lstStyle/>
          <a:p>
            <a:r>
              <a:rPr lang="fr-FR" sz="1200" dirty="0" smtClean="0">
                <a:solidFill>
                  <a:schemeClr val="bg1"/>
                </a:solidFill>
              </a:rPr>
              <a:t>Lycée</a:t>
            </a:r>
            <a:endParaRPr lang="fr-FR" sz="1200" dirty="0">
              <a:solidFill>
                <a:schemeClr val="bg1"/>
              </a:solidFill>
            </a:endParaRPr>
          </a:p>
        </p:txBody>
      </p:sp>
      <p:sp>
        <p:nvSpPr>
          <p:cNvPr id="50" name="ZoneTexte 49"/>
          <p:cNvSpPr txBox="1"/>
          <p:nvPr/>
        </p:nvSpPr>
        <p:spPr>
          <a:xfrm>
            <a:off x="3137982" y="5618875"/>
            <a:ext cx="2420429" cy="276999"/>
          </a:xfrm>
          <a:prstGeom prst="rect">
            <a:avLst/>
          </a:prstGeom>
          <a:solidFill>
            <a:schemeClr val="bg1">
              <a:lumMod val="75000"/>
            </a:schemeClr>
          </a:solidFill>
        </p:spPr>
        <p:txBody>
          <a:bodyPr wrap="square" rtlCol="0">
            <a:spAutoFit/>
          </a:bodyPr>
          <a:lstStyle/>
          <a:p>
            <a:r>
              <a:rPr lang="fr-FR" sz="1200" dirty="0" smtClean="0">
                <a:solidFill>
                  <a:srgbClr val="FFFFFF"/>
                </a:solidFill>
              </a:rPr>
              <a:t>Université</a:t>
            </a:r>
            <a:endParaRPr lang="fr-FR" sz="1200" dirty="0">
              <a:solidFill>
                <a:srgbClr val="FFFFFF"/>
              </a:solidFill>
            </a:endParaRPr>
          </a:p>
        </p:txBody>
      </p:sp>
      <p:sp>
        <p:nvSpPr>
          <p:cNvPr id="51" name="ZoneTexte 50"/>
          <p:cNvSpPr txBox="1"/>
          <p:nvPr/>
        </p:nvSpPr>
        <p:spPr>
          <a:xfrm>
            <a:off x="5654952" y="5618875"/>
            <a:ext cx="1307787" cy="276999"/>
          </a:xfrm>
          <a:prstGeom prst="rect">
            <a:avLst/>
          </a:prstGeom>
          <a:solidFill>
            <a:schemeClr val="bg1">
              <a:lumMod val="75000"/>
            </a:schemeClr>
          </a:solidFill>
        </p:spPr>
        <p:txBody>
          <a:bodyPr wrap="square" rtlCol="0">
            <a:spAutoFit/>
          </a:bodyPr>
          <a:lstStyle/>
          <a:p>
            <a:r>
              <a:rPr lang="fr-FR" sz="1200" dirty="0" smtClean="0">
                <a:solidFill>
                  <a:srgbClr val="FFFFFF"/>
                </a:solidFill>
              </a:rPr>
              <a:t>Lycée/école</a:t>
            </a:r>
            <a:endParaRPr lang="fr-FR" sz="1200" dirty="0">
              <a:solidFill>
                <a:srgbClr val="FFFFFF"/>
              </a:solidFill>
            </a:endParaRPr>
          </a:p>
        </p:txBody>
      </p:sp>
      <p:sp>
        <p:nvSpPr>
          <p:cNvPr id="52" name="ZoneTexte 51"/>
          <p:cNvSpPr txBox="1"/>
          <p:nvPr/>
        </p:nvSpPr>
        <p:spPr>
          <a:xfrm>
            <a:off x="7175440" y="5606160"/>
            <a:ext cx="1252146" cy="276999"/>
          </a:xfrm>
          <a:prstGeom prst="rect">
            <a:avLst/>
          </a:prstGeom>
          <a:solidFill>
            <a:schemeClr val="bg1">
              <a:lumMod val="75000"/>
            </a:schemeClr>
          </a:solidFill>
        </p:spPr>
        <p:txBody>
          <a:bodyPr wrap="square" rtlCol="0">
            <a:spAutoFit/>
          </a:bodyPr>
          <a:lstStyle/>
          <a:p>
            <a:r>
              <a:rPr lang="fr-FR" sz="1200" dirty="0" smtClean="0">
                <a:solidFill>
                  <a:schemeClr val="bg1"/>
                </a:solidFill>
              </a:rPr>
              <a:t>Lycée/école</a:t>
            </a:r>
            <a:endParaRPr lang="fr-FR" sz="1200" dirty="0">
              <a:solidFill>
                <a:schemeClr val="bg1"/>
              </a:solidFill>
            </a:endParaRPr>
          </a:p>
        </p:txBody>
      </p:sp>
      <p:sp>
        <p:nvSpPr>
          <p:cNvPr id="53" name="ZoneTexte 52"/>
          <p:cNvSpPr txBox="1"/>
          <p:nvPr/>
        </p:nvSpPr>
        <p:spPr>
          <a:xfrm>
            <a:off x="1731672" y="1403120"/>
            <a:ext cx="3504189" cy="1015663"/>
          </a:xfrm>
          <a:prstGeom prst="rect">
            <a:avLst/>
          </a:prstGeom>
          <a:noFill/>
        </p:spPr>
        <p:txBody>
          <a:bodyPr wrap="square" rtlCol="0">
            <a:spAutoFit/>
          </a:bodyPr>
          <a:lstStyle/>
          <a:p>
            <a:r>
              <a:rPr lang="fr-FR" sz="1000" dirty="0" smtClean="0">
                <a:latin typeface="Arial Narrow" panose="020B0606020202030204" pitchFamily="34" charset="0"/>
              </a:rPr>
              <a:t>CCA : comptabilité-contrôle-audit</a:t>
            </a:r>
          </a:p>
          <a:p>
            <a:r>
              <a:rPr lang="fr-FR" sz="1000" dirty="0" smtClean="0">
                <a:latin typeface="Arial Narrow" panose="020B0606020202030204" pitchFamily="34" charset="0"/>
              </a:rPr>
              <a:t>DCG : diplôme de comptabilité générale</a:t>
            </a:r>
          </a:p>
          <a:p>
            <a:r>
              <a:rPr lang="fr-FR" sz="1000" dirty="0" smtClean="0">
                <a:latin typeface="Arial Narrow" panose="020B0606020202030204" pitchFamily="34" charset="0"/>
              </a:rPr>
              <a:t>DEC : diplôme d’expert comptable</a:t>
            </a:r>
          </a:p>
          <a:p>
            <a:r>
              <a:rPr lang="fr-FR" sz="1000" dirty="0" smtClean="0">
                <a:latin typeface="Arial Narrow" panose="020B0606020202030204" pitchFamily="34" charset="0"/>
              </a:rPr>
              <a:t>DSCG :  diplôme supérieur de comptabilité et de gestion</a:t>
            </a:r>
            <a:endParaRPr lang="fr-FR" sz="1000" dirty="0">
              <a:latin typeface="Arial Narrow" panose="020B0606020202030204" pitchFamily="34" charset="0"/>
            </a:endParaRPr>
          </a:p>
          <a:p>
            <a:endParaRPr lang="fr-FR" sz="1000" dirty="0" smtClean="0">
              <a:latin typeface="Arial Narrow" panose="020B0606020202030204" pitchFamily="34" charset="0"/>
            </a:endParaRPr>
          </a:p>
          <a:p>
            <a:r>
              <a:rPr lang="fr-FR" sz="1000" dirty="0" smtClean="0">
                <a:latin typeface="Arial Narrow" panose="020B0606020202030204" pitchFamily="34" charset="0"/>
              </a:rPr>
              <a:t> </a:t>
            </a:r>
            <a:endParaRPr lang="fr-FR" sz="1000" dirty="0">
              <a:latin typeface="Arial Narrow" panose="020B0606020202030204" pitchFamily="34" charset="0"/>
            </a:endParaRPr>
          </a:p>
        </p:txBody>
      </p:sp>
      <p:sp>
        <p:nvSpPr>
          <p:cNvPr id="54" name="Rectangle 53"/>
          <p:cNvSpPr/>
          <p:nvPr/>
        </p:nvSpPr>
        <p:spPr>
          <a:xfrm>
            <a:off x="1401109" y="2826236"/>
            <a:ext cx="195397" cy="362315"/>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1200" dirty="0" smtClean="0"/>
              <a:t>6</a:t>
            </a:r>
            <a:endParaRPr lang="fr-FR" sz="1200" dirty="0"/>
          </a:p>
        </p:txBody>
      </p:sp>
      <p:sp>
        <p:nvSpPr>
          <p:cNvPr id="55" name="Rectangle 54"/>
          <p:cNvSpPr/>
          <p:nvPr/>
        </p:nvSpPr>
        <p:spPr>
          <a:xfrm>
            <a:off x="1401109" y="2407611"/>
            <a:ext cx="195397" cy="362315"/>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1200" dirty="0" smtClean="0"/>
              <a:t>7</a:t>
            </a:r>
            <a:endParaRPr lang="fr-FR" sz="1200" dirty="0"/>
          </a:p>
        </p:txBody>
      </p:sp>
      <p:sp>
        <p:nvSpPr>
          <p:cNvPr id="56" name="Rectangle 55"/>
          <p:cNvSpPr/>
          <p:nvPr/>
        </p:nvSpPr>
        <p:spPr>
          <a:xfrm>
            <a:off x="1401109" y="1942486"/>
            <a:ext cx="195397" cy="362315"/>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1200" dirty="0" smtClean="0"/>
              <a:t>8</a:t>
            </a:r>
            <a:endParaRPr lang="fr-FR" sz="1200" dirty="0"/>
          </a:p>
        </p:txBody>
      </p:sp>
      <p:sp>
        <p:nvSpPr>
          <p:cNvPr id="57" name="Rectangle 56"/>
          <p:cNvSpPr/>
          <p:nvPr/>
        </p:nvSpPr>
        <p:spPr>
          <a:xfrm>
            <a:off x="7732531" y="5135478"/>
            <a:ext cx="673060" cy="362315"/>
          </a:xfrm>
          <a:prstGeom prst="rect">
            <a:avLst/>
          </a:prstGeom>
          <a:solidFill>
            <a:srgbClr val="7C86B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1000" b="1" dirty="0">
                <a:latin typeface="Arial Narrow" panose="020B0606020202030204" pitchFamily="34" charset="0"/>
              </a:rPr>
              <a:t>CPGE</a:t>
            </a:r>
          </a:p>
        </p:txBody>
      </p:sp>
      <p:sp>
        <p:nvSpPr>
          <p:cNvPr id="58" name="Rectangle 57"/>
          <p:cNvSpPr/>
          <p:nvPr/>
        </p:nvSpPr>
        <p:spPr>
          <a:xfrm>
            <a:off x="7709720" y="4676760"/>
            <a:ext cx="695871" cy="362315"/>
          </a:xfrm>
          <a:prstGeom prst="rect">
            <a:avLst/>
          </a:prstGeom>
          <a:solidFill>
            <a:srgbClr val="7C86B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1000" b="1" dirty="0" smtClean="0">
                <a:latin typeface="Arial Narrow" panose="020B0606020202030204" pitchFamily="34" charset="0"/>
              </a:rPr>
              <a:t>CPGE</a:t>
            </a:r>
            <a:endParaRPr lang="fr-FR" sz="1000" b="1" dirty="0">
              <a:latin typeface="Arial Narrow" panose="020B0606020202030204" pitchFamily="34" charset="0"/>
            </a:endParaRPr>
          </a:p>
        </p:txBody>
      </p:sp>
      <p:cxnSp>
        <p:nvCxnSpPr>
          <p:cNvPr id="59" name="Connecteur droit 58"/>
          <p:cNvCxnSpPr/>
          <p:nvPr/>
        </p:nvCxnSpPr>
        <p:spPr>
          <a:xfrm>
            <a:off x="5751827" y="1865605"/>
            <a:ext cx="1248446" cy="0"/>
          </a:xfrm>
          <a:prstGeom prst="line">
            <a:avLst/>
          </a:prstGeom>
          <a:ln cmpd="tri">
            <a:prstDash val="sysDot"/>
          </a:ln>
        </p:spPr>
        <p:style>
          <a:lnRef idx="2">
            <a:schemeClr val="accent1"/>
          </a:lnRef>
          <a:fillRef idx="0">
            <a:schemeClr val="accent1"/>
          </a:fillRef>
          <a:effectRef idx="1">
            <a:schemeClr val="accent1"/>
          </a:effectRef>
          <a:fontRef idx="minor">
            <a:schemeClr val="tx1"/>
          </a:fontRef>
        </p:style>
      </p:cxnSp>
      <p:cxnSp>
        <p:nvCxnSpPr>
          <p:cNvPr id="60" name="Connecteur droit 59"/>
          <p:cNvCxnSpPr/>
          <p:nvPr/>
        </p:nvCxnSpPr>
        <p:spPr>
          <a:xfrm>
            <a:off x="7272055" y="3292343"/>
            <a:ext cx="1074249"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61" name="Connecteur droit 60"/>
          <p:cNvCxnSpPr/>
          <p:nvPr/>
        </p:nvCxnSpPr>
        <p:spPr>
          <a:xfrm>
            <a:off x="5663107" y="3317107"/>
            <a:ext cx="1325036"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62" name="Connecteur droit 61"/>
          <p:cNvCxnSpPr/>
          <p:nvPr/>
        </p:nvCxnSpPr>
        <p:spPr>
          <a:xfrm flipV="1">
            <a:off x="4443360" y="4226781"/>
            <a:ext cx="1057369" cy="7047"/>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63" name="Connecteur droit 62"/>
          <p:cNvCxnSpPr/>
          <p:nvPr/>
        </p:nvCxnSpPr>
        <p:spPr>
          <a:xfrm>
            <a:off x="4458922" y="3278605"/>
            <a:ext cx="1057369"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64" name="Connecteur droit 63"/>
          <p:cNvCxnSpPr/>
          <p:nvPr/>
        </p:nvCxnSpPr>
        <p:spPr>
          <a:xfrm>
            <a:off x="1973183" y="4700240"/>
            <a:ext cx="907950"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65" name="Connecteur droit 64"/>
          <p:cNvCxnSpPr/>
          <p:nvPr/>
        </p:nvCxnSpPr>
        <p:spPr>
          <a:xfrm>
            <a:off x="3130408" y="4730900"/>
            <a:ext cx="1115198"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66" name="Connecteur en angle 65"/>
          <p:cNvCxnSpPr/>
          <p:nvPr/>
        </p:nvCxnSpPr>
        <p:spPr>
          <a:xfrm flipV="1">
            <a:off x="4112490" y="4369170"/>
            <a:ext cx="412390" cy="266542"/>
          </a:xfrm>
          <a:prstGeom prst="bentConnector3">
            <a:avLst/>
          </a:prstGeom>
          <a:ln w="12700">
            <a:solidFill>
              <a:schemeClr val="accent6">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7" name="Connecteur en angle 66"/>
          <p:cNvCxnSpPr/>
          <p:nvPr/>
        </p:nvCxnSpPr>
        <p:spPr>
          <a:xfrm flipV="1">
            <a:off x="2796554" y="4236862"/>
            <a:ext cx="1737321" cy="192237"/>
          </a:xfrm>
          <a:prstGeom prst="bentConnector3">
            <a:avLst>
              <a:gd name="adj1" fmla="val 80076"/>
            </a:avLst>
          </a:prstGeom>
          <a:ln w="12700">
            <a:solidFill>
              <a:schemeClr val="accent6">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8" name="Connecteur en angle 67"/>
          <p:cNvCxnSpPr/>
          <p:nvPr/>
        </p:nvCxnSpPr>
        <p:spPr>
          <a:xfrm rot="10800000">
            <a:off x="5359619" y="3874050"/>
            <a:ext cx="766252" cy="306887"/>
          </a:xfrm>
          <a:prstGeom prst="bentConnector3">
            <a:avLst>
              <a:gd name="adj1" fmla="val 65498"/>
            </a:avLst>
          </a:prstGeom>
          <a:ln w="12700">
            <a:solidFill>
              <a:schemeClr val="accent6">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69" name="Accolade fermante 68"/>
          <p:cNvSpPr/>
          <p:nvPr/>
        </p:nvSpPr>
        <p:spPr>
          <a:xfrm>
            <a:off x="6971301" y="1865605"/>
            <a:ext cx="175630" cy="1347184"/>
          </a:xfrm>
          <a:prstGeom prst="rightBrac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endParaRPr lang="fr-FR"/>
          </a:p>
        </p:txBody>
      </p:sp>
      <p:sp>
        <p:nvSpPr>
          <p:cNvPr id="70" name="ZoneTexte 69"/>
          <p:cNvSpPr txBox="1"/>
          <p:nvPr/>
        </p:nvSpPr>
        <p:spPr>
          <a:xfrm>
            <a:off x="7175440" y="2194119"/>
            <a:ext cx="720222" cy="276999"/>
          </a:xfrm>
          <a:prstGeom prst="rect">
            <a:avLst/>
          </a:prstGeom>
          <a:noFill/>
        </p:spPr>
        <p:txBody>
          <a:bodyPr wrap="square" rtlCol="0">
            <a:spAutoFit/>
          </a:bodyPr>
          <a:lstStyle/>
          <a:p>
            <a:r>
              <a:rPr lang="fr-FR" sz="1200" dirty="0" smtClean="0">
                <a:latin typeface="Arial Narrow" panose="020B0606020202030204" pitchFamily="34" charset="0"/>
              </a:rPr>
              <a:t>Stage</a:t>
            </a:r>
            <a:endParaRPr lang="fr-FR" sz="1200" dirty="0">
              <a:latin typeface="Arial Narrow" panose="020B0606020202030204" pitchFamily="34" charset="0"/>
            </a:endParaRPr>
          </a:p>
        </p:txBody>
      </p:sp>
      <p:sp>
        <p:nvSpPr>
          <p:cNvPr id="4" name="Espace réservé de la date 3"/>
          <p:cNvSpPr>
            <a:spLocks noGrp="1"/>
          </p:cNvSpPr>
          <p:nvPr>
            <p:ph type="dt" sz="half" idx="10"/>
          </p:nvPr>
        </p:nvSpPr>
        <p:spPr>
          <a:xfrm>
            <a:off x="-6112" y="6414896"/>
            <a:ext cx="2133600" cy="365125"/>
          </a:xfrm>
        </p:spPr>
        <p:txBody>
          <a:bodyPr/>
          <a:lstStyle/>
          <a:p>
            <a:r>
              <a:rPr lang="fr-FR" smtClean="0"/>
              <a:t>06-12-2018</a:t>
            </a:r>
            <a:endParaRPr lang="fr-FR" dirty="0"/>
          </a:p>
        </p:txBody>
      </p:sp>
    </p:spTree>
    <p:extLst>
      <p:ext uri="{BB962C8B-B14F-4D97-AF65-F5344CB8AC3E}">
        <p14:creationId xmlns:p14="http://schemas.microsoft.com/office/powerpoint/2010/main" val="39624672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963792" y="288698"/>
            <a:ext cx="1492716" cy="369332"/>
          </a:xfrm>
          <a:prstGeom prst="rect">
            <a:avLst/>
          </a:prstGeom>
        </p:spPr>
        <p:txBody>
          <a:bodyPr wrap="none">
            <a:spAutoFit/>
          </a:bodyPr>
          <a:lstStyle/>
          <a:p>
            <a:pPr algn="r"/>
            <a:r>
              <a:rPr lang="fr-FR" dirty="0" smtClean="0">
                <a:solidFill>
                  <a:schemeClr val="bg1"/>
                </a:solidFill>
                <a:latin typeface="Arial" panose="020B0604020202020204" pitchFamily="34" charset="0"/>
                <a:cs typeface="Arial" panose="020B0604020202020204" pitchFamily="34" charset="0"/>
              </a:rPr>
              <a:t>À l’université</a:t>
            </a:r>
            <a:endParaRPr lang="fr-FR" dirty="0">
              <a:solidFill>
                <a:schemeClr val="bg1"/>
              </a:solidFill>
              <a:latin typeface="Arial" panose="020B0604020202020204" pitchFamily="34" charset="0"/>
              <a:cs typeface="Arial" panose="020B0604020202020204" pitchFamily="34" charset="0"/>
            </a:endParaRPr>
          </a:p>
        </p:txBody>
      </p:sp>
      <p:sp>
        <p:nvSpPr>
          <p:cNvPr id="5" name="Espace réservé du titre 1"/>
          <p:cNvSpPr txBox="1">
            <a:spLocks/>
          </p:cNvSpPr>
          <p:nvPr/>
        </p:nvSpPr>
        <p:spPr bwMode="auto">
          <a:xfrm>
            <a:off x="1884258" y="2146749"/>
            <a:ext cx="6572250" cy="4844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457200" rtl="0" eaLnBrk="1" fontAlgn="auto" latinLnBrk="0" hangingPunct="1">
              <a:lnSpc>
                <a:spcPct val="100000"/>
              </a:lnSpc>
              <a:spcBef>
                <a:spcPct val="0"/>
              </a:spcBef>
              <a:spcAft>
                <a:spcPts val="0"/>
              </a:spcAft>
              <a:buClrTx/>
              <a:buSzTx/>
              <a:buFontTx/>
              <a:buNone/>
              <a:tabLst/>
              <a:defRPr/>
            </a:pPr>
            <a:r>
              <a:rPr lang="fr-FR" sz="2400" dirty="0" smtClean="0">
                <a:solidFill>
                  <a:srgbClr val="FFFFFF"/>
                </a:solidFill>
                <a:latin typeface="Arial Bold"/>
                <a:ea typeface="+mj-ea"/>
                <a:cs typeface="Arial Bold"/>
              </a:rPr>
              <a:t>À l’université</a:t>
            </a:r>
            <a:endParaRPr kumimoji="0" lang="fr-FR" sz="2400" u="none" strike="noStrike" kern="1200" cap="none" spc="0" normalizeH="0" baseline="0" noProof="0" dirty="0">
              <a:ln>
                <a:noFill/>
              </a:ln>
              <a:solidFill>
                <a:srgbClr val="FFFFFF"/>
              </a:solidFill>
              <a:effectLst/>
              <a:uLnTx/>
              <a:uFillTx/>
              <a:latin typeface="Arial Bold"/>
              <a:ea typeface="+mj-ea"/>
              <a:cs typeface="Arial Bold"/>
            </a:endParaRPr>
          </a:p>
        </p:txBody>
      </p:sp>
      <p:sp>
        <p:nvSpPr>
          <p:cNvPr id="6" name="ZoneTexte 5"/>
          <p:cNvSpPr txBox="1"/>
          <p:nvPr/>
        </p:nvSpPr>
        <p:spPr>
          <a:xfrm>
            <a:off x="236538" y="1010459"/>
            <a:ext cx="8693677" cy="5878532"/>
          </a:xfrm>
          <a:prstGeom prst="rect">
            <a:avLst/>
          </a:prstGeom>
          <a:noFill/>
        </p:spPr>
        <p:txBody>
          <a:bodyPr wrap="square" rtlCol="0">
            <a:spAutoFit/>
          </a:bodyPr>
          <a:lstStyle/>
          <a:p>
            <a:pPr algn="ctr"/>
            <a:r>
              <a:rPr lang="fr-FR" sz="2800" b="1" dirty="0" smtClean="0">
                <a:solidFill>
                  <a:schemeClr val="accent4"/>
                </a:solidFill>
              </a:rPr>
              <a:t>LMD : </a:t>
            </a:r>
            <a:r>
              <a:rPr lang="fr-FR" sz="2800" b="1" dirty="0">
                <a:solidFill>
                  <a:schemeClr val="accent4"/>
                </a:solidFill>
              </a:rPr>
              <a:t>licence, master, doctorat </a:t>
            </a:r>
            <a:endParaRPr lang="fr-FR" sz="2800" b="1" dirty="0" smtClean="0">
              <a:solidFill>
                <a:schemeClr val="accent4"/>
              </a:solidFill>
            </a:endParaRPr>
          </a:p>
          <a:p>
            <a:pPr algn="ctr"/>
            <a:r>
              <a:rPr lang="fr-FR" b="1" dirty="0" smtClean="0">
                <a:solidFill>
                  <a:schemeClr val="tx1">
                    <a:lumMod val="50000"/>
                    <a:lumOff val="50000"/>
                  </a:schemeClr>
                </a:solidFill>
              </a:rPr>
              <a:t>dans </a:t>
            </a:r>
            <a:r>
              <a:rPr lang="fr-FR" b="1" dirty="0">
                <a:solidFill>
                  <a:schemeClr val="tx1">
                    <a:lumMod val="50000"/>
                    <a:lumOff val="50000"/>
                  </a:schemeClr>
                </a:solidFill>
              </a:rPr>
              <a:t>toutes </a:t>
            </a:r>
            <a:r>
              <a:rPr lang="fr-FR" b="1" dirty="0" smtClean="0">
                <a:solidFill>
                  <a:schemeClr val="tx1">
                    <a:lumMod val="50000"/>
                    <a:lumOff val="50000"/>
                  </a:schemeClr>
                </a:solidFill>
              </a:rPr>
              <a:t>les disciplines </a:t>
            </a:r>
          </a:p>
          <a:p>
            <a:r>
              <a:rPr lang="fr-FR" b="1" dirty="0" smtClean="0">
                <a:solidFill>
                  <a:schemeClr val="accent6">
                    <a:lumMod val="75000"/>
                  </a:schemeClr>
                </a:solidFill>
              </a:rPr>
              <a:t>	</a:t>
            </a:r>
          </a:p>
          <a:p>
            <a:r>
              <a:rPr lang="fr-FR" sz="2000" b="1" dirty="0">
                <a:solidFill>
                  <a:schemeClr val="accent6">
                    <a:lumMod val="75000"/>
                  </a:schemeClr>
                </a:solidFill>
              </a:rPr>
              <a:t>	</a:t>
            </a:r>
            <a:r>
              <a:rPr lang="fr-FR" sz="2000" b="1" dirty="0" smtClean="0">
                <a:solidFill>
                  <a:schemeClr val="accent6">
                    <a:lumMod val="75000"/>
                  </a:schemeClr>
                </a:solidFill>
              </a:rPr>
              <a:t>Une </a:t>
            </a:r>
            <a:r>
              <a:rPr lang="fr-FR" sz="2000" b="1" dirty="0">
                <a:solidFill>
                  <a:schemeClr val="accent6">
                    <a:lumMod val="75000"/>
                  </a:schemeClr>
                </a:solidFill>
              </a:rPr>
              <a:t>orientation </a:t>
            </a:r>
            <a:r>
              <a:rPr lang="fr-FR" sz="2000" b="1" dirty="0" smtClean="0">
                <a:solidFill>
                  <a:schemeClr val="accent6">
                    <a:lumMod val="75000"/>
                  </a:schemeClr>
                </a:solidFill>
              </a:rPr>
              <a:t>progressive :</a:t>
            </a:r>
            <a:endParaRPr lang="fr-FR" sz="2000" b="1" dirty="0">
              <a:solidFill>
                <a:schemeClr val="accent6">
                  <a:lumMod val="75000"/>
                </a:schemeClr>
              </a:solidFill>
            </a:endParaRPr>
          </a:p>
          <a:p>
            <a:r>
              <a:rPr lang="fr-FR" sz="2000" b="1" dirty="0" smtClean="0">
                <a:solidFill>
                  <a:schemeClr val="tx1">
                    <a:lumMod val="50000"/>
                    <a:lumOff val="50000"/>
                  </a:schemeClr>
                </a:solidFill>
              </a:rPr>
              <a:t>		- les parcours associent </a:t>
            </a:r>
            <a:r>
              <a:rPr lang="fr-FR" sz="2000" b="1" dirty="0">
                <a:solidFill>
                  <a:schemeClr val="tx1">
                    <a:lumMod val="50000"/>
                    <a:lumOff val="50000"/>
                  </a:schemeClr>
                </a:solidFill>
              </a:rPr>
              <a:t>plusieurs disciplines </a:t>
            </a:r>
          </a:p>
          <a:p>
            <a:r>
              <a:rPr lang="fr-FR" sz="2000" b="1" dirty="0" smtClean="0">
                <a:solidFill>
                  <a:schemeClr val="tx1">
                    <a:lumMod val="50000"/>
                    <a:lumOff val="50000"/>
                  </a:schemeClr>
                </a:solidFill>
              </a:rPr>
              <a:t>		- réorientation </a:t>
            </a:r>
            <a:r>
              <a:rPr lang="fr-FR" sz="2000" b="1" dirty="0">
                <a:solidFill>
                  <a:schemeClr val="tx1">
                    <a:lumMod val="50000"/>
                    <a:lumOff val="50000"/>
                  </a:schemeClr>
                </a:solidFill>
              </a:rPr>
              <a:t>et passerelles </a:t>
            </a:r>
            <a:r>
              <a:rPr lang="fr-FR" sz="2000" b="1" dirty="0" smtClean="0">
                <a:solidFill>
                  <a:schemeClr val="tx1">
                    <a:lumMod val="50000"/>
                    <a:lumOff val="50000"/>
                  </a:schemeClr>
                </a:solidFill>
              </a:rPr>
              <a:t>possibles </a:t>
            </a:r>
            <a:r>
              <a:rPr lang="fr-FR" sz="2000" b="1" dirty="0">
                <a:solidFill>
                  <a:schemeClr val="tx1">
                    <a:lumMod val="50000"/>
                    <a:lumOff val="50000"/>
                  </a:schemeClr>
                </a:solidFill>
              </a:rPr>
              <a:t>à différentes </a:t>
            </a:r>
            <a:r>
              <a:rPr lang="fr-FR" sz="2000" b="1" dirty="0" smtClean="0">
                <a:solidFill>
                  <a:schemeClr val="tx1">
                    <a:lumMod val="50000"/>
                    <a:lumOff val="50000"/>
                  </a:schemeClr>
                </a:solidFill>
              </a:rPr>
              <a:t>étapes.</a:t>
            </a:r>
          </a:p>
          <a:p>
            <a:pPr marL="285750" indent="-285750">
              <a:buFontTx/>
              <a:buChar char="-"/>
            </a:pPr>
            <a:endParaRPr lang="fr-FR" sz="2000" b="1" dirty="0">
              <a:solidFill>
                <a:srgbClr val="6565C7"/>
              </a:solidFill>
            </a:endParaRPr>
          </a:p>
          <a:p>
            <a:r>
              <a:rPr lang="fr-FR" sz="2000" b="1" dirty="0" smtClean="0">
                <a:solidFill>
                  <a:srgbClr val="6565C7"/>
                </a:solidFill>
              </a:rPr>
              <a:t>	Un </a:t>
            </a:r>
            <a:r>
              <a:rPr lang="fr-FR" sz="2000" b="1" dirty="0">
                <a:solidFill>
                  <a:srgbClr val="6565C7"/>
                </a:solidFill>
              </a:rPr>
              <a:t>rythme plus souple </a:t>
            </a:r>
            <a:r>
              <a:rPr lang="fr-FR" sz="2000" b="1" dirty="0">
                <a:solidFill>
                  <a:schemeClr val="tx1">
                    <a:lumMod val="50000"/>
                    <a:lumOff val="50000"/>
                  </a:schemeClr>
                </a:solidFill>
              </a:rPr>
              <a:t>qu’en BTS-DUT ou </a:t>
            </a:r>
            <a:r>
              <a:rPr lang="fr-FR" sz="2000" b="1" dirty="0" smtClean="0">
                <a:solidFill>
                  <a:schemeClr val="tx1">
                    <a:lumMod val="50000"/>
                    <a:lumOff val="50000"/>
                  </a:schemeClr>
                </a:solidFill>
              </a:rPr>
              <a:t>classe prépa </a:t>
            </a:r>
          </a:p>
          <a:p>
            <a:r>
              <a:rPr lang="fr-FR" sz="2000" b="1" dirty="0">
                <a:solidFill>
                  <a:schemeClr val="tx1">
                    <a:lumMod val="50000"/>
                    <a:lumOff val="50000"/>
                  </a:schemeClr>
                </a:solidFill>
              </a:rPr>
              <a:t>	</a:t>
            </a:r>
            <a:r>
              <a:rPr lang="fr-FR" sz="2000" b="1" dirty="0" smtClean="0">
                <a:solidFill>
                  <a:schemeClr val="tx1">
                    <a:lumMod val="50000"/>
                    <a:lumOff val="50000"/>
                  </a:schemeClr>
                </a:solidFill>
              </a:rPr>
              <a:t>	mais </a:t>
            </a:r>
            <a:r>
              <a:rPr lang="fr-FR" sz="2000" b="1" dirty="0">
                <a:solidFill>
                  <a:schemeClr val="tx1">
                    <a:lumMod val="50000"/>
                    <a:lumOff val="50000"/>
                  </a:schemeClr>
                </a:solidFill>
              </a:rPr>
              <a:t>un cadre qui </a:t>
            </a:r>
            <a:r>
              <a:rPr lang="fr-FR" sz="2000" b="1" dirty="0" smtClean="0">
                <a:solidFill>
                  <a:schemeClr val="tx1">
                    <a:lumMod val="50000"/>
                    <a:lumOff val="50000"/>
                  </a:schemeClr>
                </a:solidFill>
              </a:rPr>
              <a:t>nécessite </a:t>
            </a:r>
            <a:br>
              <a:rPr lang="fr-FR" sz="2000" b="1" dirty="0" smtClean="0">
                <a:solidFill>
                  <a:schemeClr val="tx1">
                    <a:lumMod val="50000"/>
                    <a:lumOff val="50000"/>
                  </a:schemeClr>
                </a:solidFill>
              </a:rPr>
            </a:br>
            <a:r>
              <a:rPr lang="fr-FR" sz="2000" b="1" dirty="0" smtClean="0">
                <a:solidFill>
                  <a:schemeClr val="tx1">
                    <a:lumMod val="50000"/>
                    <a:lumOff val="50000"/>
                  </a:schemeClr>
                </a:solidFill>
              </a:rPr>
              <a:t>		- autonomie</a:t>
            </a:r>
            <a:r>
              <a:rPr lang="fr-FR" sz="2000" b="1" dirty="0">
                <a:solidFill>
                  <a:schemeClr val="tx1">
                    <a:lumMod val="50000"/>
                    <a:lumOff val="50000"/>
                  </a:schemeClr>
                </a:solidFill>
              </a:rPr>
              <a:t>, </a:t>
            </a:r>
            <a:endParaRPr lang="fr-FR" sz="2000" b="1" dirty="0" smtClean="0">
              <a:solidFill>
                <a:schemeClr val="tx1">
                  <a:lumMod val="50000"/>
                  <a:lumOff val="50000"/>
                </a:schemeClr>
              </a:solidFill>
            </a:endParaRPr>
          </a:p>
          <a:p>
            <a:r>
              <a:rPr lang="fr-FR" sz="2000" b="1" dirty="0" smtClean="0">
                <a:solidFill>
                  <a:schemeClr val="tx1">
                    <a:lumMod val="50000"/>
                    <a:lumOff val="50000"/>
                  </a:schemeClr>
                </a:solidFill>
              </a:rPr>
              <a:t>		- curiosité, </a:t>
            </a:r>
          </a:p>
          <a:p>
            <a:r>
              <a:rPr lang="fr-FR" sz="2000" b="1" dirty="0" smtClean="0">
                <a:solidFill>
                  <a:schemeClr val="tx1">
                    <a:lumMod val="50000"/>
                    <a:lumOff val="50000"/>
                  </a:schemeClr>
                </a:solidFill>
              </a:rPr>
              <a:t>		- organisation</a:t>
            </a:r>
            <a:r>
              <a:rPr lang="fr-FR" sz="2000" b="1" dirty="0">
                <a:solidFill>
                  <a:schemeClr val="tx1">
                    <a:lumMod val="50000"/>
                    <a:lumOff val="50000"/>
                  </a:schemeClr>
                </a:solidFill>
              </a:rPr>
              <a:t>.</a:t>
            </a:r>
          </a:p>
          <a:p>
            <a:endParaRPr lang="fr-FR" sz="2000" b="1" dirty="0">
              <a:solidFill>
                <a:srgbClr val="B1C800"/>
              </a:solidFill>
            </a:endParaRPr>
          </a:p>
          <a:p>
            <a:r>
              <a:rPr lang="fr-FR" sz="2000" b="1" dirty="0" smtClean="0">
                <a:solidFill>
                  <a:srgbClr val="B1C800"/>
                </a:solidFill>
              </a:rPr>
              <a:t>	Pas </a:t>
            </a:r>
            <a:r>
              <a:rPr lang="fr-FR" sz="2000" b="1" dirty="0">
                <a:solidFill>
                  <a:srgbClr val="B1C800"/>
                </a:solidFill>
              </a:rPr>
              <a:t>de diplôme </a:t>
            </a:r>
            <a:r>
              <a:rPr lang="fr-FR" sz="2000" b="1" dirty="0" smtClean="0">
                <a:solidFill>
                  <a:srgbClr val="B1C800"/>
                </a:solidFill>
              </a:rPr>
              <a:t>professionnel </a:t>
            </a:r>
            <a:r>
              <a:rPr lang="fr-FR" sz="2000" b="1" dirty="0">
                <a:solidFill>
                  <a:srgbClr val="B1C800"/>
                </a:solidFill>
              </a:rPr>
              <a:t>à bac +</a:t>
            </a:r>
            <a:r>
              <a:rPr lang="fr-FR" sz="2000" b="1" dirty="0" smtClean="0">
                <a:solidFill>
                  <a:srgbClr val="B1C800"/>
                </a:solidFill>
              </a:rPr>
              <a:t>2 </a:t>
            </a:r>
            <a:r>
              <a:rPr lang="fr-FR" sz="2000" b="1" dirty="0" smtClean="0">
                <a:solidFill>
                  <a:schemeClr val="tx1">
                    <a:lumMod val="50000"/>
                    <a:lumOff val="50000"/>
                  </a:schemeClr>
                </a:solidFill>
              </a:rPr>
              <a:t>comme en BTS-DUT, </a:t>
            </a:r>
          </a:p>
          <a:p>
            <a:r>
              <a:rPr lang="fr-FR" sz="2000" b="1" dirty="0" smtClean="0">
                <a:solidFill>
                  <a:schemeClr val="tx1">
                    <a:lumMod val="50000"/>
                    <a:lumOff val="50000"/>
                  </a:schemeClr>
                </a:solidFill>
              </a:rPr>
              <a:t>		- mais licence pro (bac </a:t>
            </a:r>
            <a:r>
              <a:rPr lang="fr-FR" sz="2000" b="1" dirty="0">
                <a:solidFill>
                  <a:schemeClr val="tx1">
                    <a:lumMod val="50000"/>
                    <a:lumOff val="50000"/>
                  </a:schemeClr>
                </a:solidFill>
              </a:rPr>
              <a:t>+ </a:t>
            </a:r>
            <a:r>
              <a:rPr lang="fr-FR" sz="2000" b="1" dirty="0" smtClean="0">
                <a:solidFill>
                  <a:schemeClr val="tx1">
                    <a:lumMod val="50000"/>
                    <a:lumOff val="50000"/>
                  </a:schemeClr>
                </a:solidFill>
              </a:rPr>
              <a:t>3) autorisant la </a:t>
            </a:r>
            <a:r>
              <a:rPr lang="fr-FR" sz="2000" b="1" dirty="0">
                <a:solidFill>
                  <a:schemeClr val="tx1">
                    <a:lumMod val="50000"/>
                    <a:lumOff val="50000"/>
                  </a:schemeClr>
                </a:solidFill>
              </a:rPr>
              <a:t>poursuite </a:t>
            </a:r>
            <a:r>
              <a:rPr lang="fr-FR" sz="2000" b="1" dirty="0" smtClean="0">
                <a:solidFill>
                  <a:schemeClr val="tx1">
                    <a:lumMod val="50000"/>
                    <a:lumOff val="50000"/>
                  </a:schemeClr>
                </a:solidFill>
              </a:rPr>
              <a:t>d’études.</a:t>
            </a:r>
          </a:p>
          <a:p>
            <a:r>
              <a:rPr lang="fr-FR" dirty="0"/>
              <a:t>	</a:t>
            </a:r>
            <a:endParaRPr lang="fr-FR" dirty="0" smtClean="0"/>
          </a:p>
          <a:p>
            <a:r>
              <a:rPr lang="fr-FR" b="1" dirty="0">
                <a:solidFill>
                  <a:schemeClr val="tx2">
                    <a:lumMod val="60000"/>
                    <a:lumOff val="40000"/>
                  </a:schemeClr>
                </a:solidFill>
              </a:rPr>
              <a:t>	</a:t>
            </a:r>
            <a:r>
              <a:rPr lang="fr-FR" b="1" dirty="0" smtClean="0">
                <a:solidFill>
                  <a:schemeClr val="tx2">
                    <a:lumMod val="60000"/>
                    <a:lumOff val="40000"/>
                  </a:schemeClr>
                </a:solidFill>
              </a:rPr>
              <a:t>			NB : </a:t>
            </a:r>
            <a:r>
              <a:rPr lang="fr-FR" dirty="0" smtClean="0">
                <a:solidFill>
                  <a:srgbClr val="00B0F0"/>
                </a:solidFill>
              </a:rPr>
              <a:t>1 année universitaire = 2 semestres </a:t>
            </a:r>
          </a:p>
          <a:p>
            <a:r>
              <a:rPr lang="fr-FR" dirty="0" smtClean="0">
                <a:solidFill>
                  <a:srgbClr val="00B0F0"/>
                </a:solidFill>
              </a:rPr>
              <a:t>				</a:t>
            </a:r>
            <a:r>
              <a:rPr lang="fr-FR" dirty="0">
                <a:solidFill>
                  <a:srgbClr val="00B0F0"/>
                </a:solidFill>
              </a:rPr>
              <a:t> </a:t>
            </a:r>
            <a:r>
              <a:rPr lang="fr-FR" dirty="0" smtClean="0">
                <a:solidFill>
                  <a:srgbClr val="00B0F0"/>
                </a:solidFill>
              </a:rPr>
              <a:t>1 </a:t>
            </a:r>
            <a:r>
              <a:rPr lang="fr-FR" dirty="0">
                <a:solidFill>
                  <a:srgbClr val="00B0F0"/>
                </a:solidFill>
              </a:rPr>
              <a:t>semestre = 60 ECTS </a:t>
            </a:r>
            <a:r>
              <a:rPr lang="fr-FR" dirty="0" smtClean="0">
                <a:solidFill>
                  <a:srgbClr val="00B0F0"/>
                </a:solidFill>
              </a:rPr>
              <a:t>(</a:t>
            </a:r>
            <a:r>
              <a:rPr lang="fr-FR" dirty="0" smtClean="0">
                <a:solidFill>
                  <a:schemeClr val="accent4"/>
                </a:solidFill>
              </a:rPr>
              <a:t>crédits européens de transfert</a:t>
            </a:r>
            <a:r>
              <a:rPr lang="fr-FR" dirty="0" smtClean="0">
                <a:solidFill>
                  <a:srgbClr val="00B0F0"/>
                </a:solidFill>
              </a:rPr>
              <a:t>)</a:t>
            </a:r>
          </a:p>
          <a:p>
            <a:endParaRPr lang="fr-FR" dirty="0"/>
          </a:p>
        </p:txBody>
      </p:sp>
      <p:sp>
        <p:nvSpPr>
          <p:cNvPr id="3" name="Espace réservé du numéro de diapositive 2"/>
          <p:cNvSpPr>
            <a:spLocks noGrp="1"/>
          </p:cNvSpPr>
          <p:nvPr>
            <p:ph type="sldNum" sz="quarter" idx="12"/>
          </p:nvPr>
        </p:nvSpPr>
        <p:spPr>
          <a:xfrm>
            <a:off x="6557370" y="6492875"/>
            <a:ext cx="2133600" cy="365125"/>
          </a:xfrm>
        </p:spPr>
        <p:txBody>
          <a:bodyPr/>
          <a:lstStyle/>
          <a:p>
            <a:fld id="{AC08A82B-8F97-FE4A-B5D9-C83A6F6A901E}" type="slidenum">
              <a:rPr lang="fr-FR" smtClean="0"/>
              <a:pPr/>
              <a:t>13</a:t>
            </a:fld>
            <a:endParaRPr lang="fr-FR" dirty="0"/>
          </a:p>
        </p:txBody>
      </p:sp>
      <p:sp>
        <p:nvSpPr>
          <p:cNvPr id="7" name="Espace réservé de la date 6"/>
          <p:cNvSpPr>
            <a:spLocks noGrp="1"/>
          </p:cNvSpPr>
          <p:nvPr>
            <p:ph type="dt" sz="half" idx="10"/>
          </p:nvPr>
        </p:nvSpPr>
        <p:spPr>
          <a:xfrm>
            <a:off x="93785" y="6538912"/>
            <a:ext cx="2133600" cy="365125"/>
          </a:xfrm>
        </p:spPr>
        <p:txBody>
          <a:bodyPr/>
          <a:lstStyle/>
          <a:p>
            <a:r>
              <a:rPr lang="fr-FR" dirty="0" smtClean="0"/>
              <a:t>06-12-2018</a:t>
            </a:r>
            <a:endParaRPr lang="fr-FR" dirty="0"/>
          </a:p>
        </p:txBody>
      </p:sp>
      <p:sp>
        <p:nvSpPr>
          <p:cNvPr id="8" name="Rectangle 7"/>
          <p:cNvSpPr/>
          <p:nvPr/>
        </p:nvSpPr>
        <p:spPr>
          <a:xfrm>
            <a:off x="4923692" y="288697"/>
            <a:ext cx="3532816" cy="369332"/>
          </a:xfrm>
          <a:prstGeom prst="rect">
            <a:avLst/>
          </a:prstGeom>
        </p:spPr>
        <p:txBody>
          <a:bodyPr wrap="square">
            <a:spAutoFit/>
          </a:bodyPr>
          <a:lstStyle/>
          <a:p>
            <a:r>
              <a:rPr lang="fr-FR" dirty="0" smtClean="0">
                <a:solidFill>
                  <a:schemeClr val="bg1"/>
                </a:solidFill>
                <a:latin typeface="Arial" panose="020B0604020202020204" pitchFamily="34" charset="0"/>
                <a:cs typeface="Arial" panose="020B0604020202020204" pitchFamily="34" charset="0"/>
              </a:rPr>
              <a:t>Après</a:t>
            </a:r>
            <a:r>
              <a:rPr lang="fr-FR" dirty="0">
                <a:solidFill>
                  <a:schemeClr val="bg1"/>
                </a:solidFill>
              </a:rPr>
              <a:t> le bac</a:t>
            </a:r>
            <a:r>
              <a:rPr lang="fr-FR" dirty="0" smtClean="0">
                <a:solidFill>
                  <a:schemeClr val="bg1"/>
                </a:solidFill>
                <a:latin typeface="Arial" panose="020B0604020202020204" pitchFamily="34" charset="0"/>
                <a:cs typeface="Arial" panose="020B0604020202020204" pitchFamily="34" charset="0"/>
              </a:rPr>
              <a:t> </a:t>
            </a:r>
            <a:r>
              <a:rPr lang="fr-FR" dirty="0">
                <a:solidFill>
                  <a:schemeClr val="bg1"/>
                </a:solidFill>
                <a:latin typeface="Arial" panose="020B0604020202020204" pitchFamily="34" charset="0"/>
                <a:cs typeface="Arial" panose="020B0604020202020204" pitchFamily="34" charset="0"/>
              </a:rPr>
              <a:t>ES </a:t>
            </a:r>
            <a:r>
              <a:rPr lang="fr-FR" dirty="0" smtClean="0">
                <a:solidFill>
                  <a:schemeClr val="bg1"/>
                </a:solidFill>
              </a:rPr>
              <a:t>►</a:t>
            </a:r>
            <a:endParaRPr lang="fr-FR"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61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6997184" y="6522383"/>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latin typeface="Arial Bold" charset="0"/>
                <a:ea typeface="Arial Bold" charset="0"/>
                <a:cs typeface="Arial Bold" charset="0"/>
              </a:defRPr>
            </a:lvl1pPr>
          </a:lstStyle>
          <a:p>
            <a:fld id="{01F5AF79-3A2A-0A41-98EA-E9C0B58A780B}" type="slidenum">
              <a:rPr lang="fr-FR"/>
              <a:pPr/>
              <a:t>14</a:t>
            </a:fld>
            <a:endParaRPr lang="fr-FR" dirty="0"/>
          </a:p>
        </p:txBody>
      </p:sp>
      <p:sp>
        <p:nvSpPr>
          <p:cNvPr id="8" name="Rectangle 7"/>
          <p:cNvSpPr/>
          <p:nvPr/>
        </p:nvSpPr>
        <p:spPr>
          <a:xfrm>
            <a:off x="0" y="6138116"/>
            <a:ext cx="360363" cy="360363"/>
          </a:xfrm>
          <a:prstGeom prst="rect">
            <a:avLst/>
          </a:prstGeom>
          <a:solidFill>
            <a:srgbClr val="EB6A0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0" name="Espace réservé du titre 1"/>
          <p:cNvSpPr txBox="1">
            <a:spLocks/>
          </p:cNvSpPr>
          <p:nvPr/>
        </p:nvSpPr>
        <p:spPr bwMode="auto">
          <a:xfrm>
            <a:off x="2357965" y="188640"/>
            <a:ext cx="6572250" cy="4844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eaLnBrk="1" fontAlgn="auto" latinLnBrk="0" hangingPunct="1">
              <a:lnSpc>
                <a:spcPct val="100000"/>
              </a:lnSpc>
              <a:spcBef>
                <a:spcPct val="0"/>
              </a:spcBef>
              <a:spcAft>
                <a:spcPts val="0"/>
              </a:spcAft>
              <a:buClrTx/>
              <a:buSzTx/>
              <a:buFontTx/>
              <a:buNone/>
              <a:tabLst/>
              <a:defRPr/>
            </a:pPr>
            <a:r>
              <a:rPr kumimoji="0" lang="fr-FR" sz="2400" b="0" i="0" u="none" strike="noStrike" kern="0" cap="none" spc="0" normalizeH="0" baseline="0" noProof="0" dirty="0" smtClean="0">
                <a:ln>
                  <a:noFill/>
                </a:ln>
                <a:solidFill>
                  <a:srgbClr val="FFFFFF"/>
                </a:solidFill>
                <a:effectLst/>
                <a:uLnTx/>
                <a:uFillTx/>
                <a:latin typeface="Arial Bold"/>
                <a:cs typeface="Arial Bold"/>
              </a:rPr>
              <a:t>À l’université, les </a:t>
            </a:r>
            <a:r>
              <a:rPr kumimoji="0" lang="fr-FR" sz="2400" b="0" i="0" u="none" strike="noStrike" kern="0" cap="none" spc="0" normalizeH="0" baseline="0" noProof="0" dirty="0" err="1" smtClean="0">
                <a:ln>
                  <a:noFill/>
                </a:ln>
                <a:solidFill>
                  <a:srgbClr val="FFFFFF"/>
                </a:solidFill>
                <a:effectLst/>
                <a:uLnTx/>
                <a:uFillTx/>
                <a:latin typeface="Arial Bold"/>
                <a:cs typeface="Arial Bold"/>
              </a:rPr>
              <a:t>Espé</a:t>
            </a:r>
            <a:endParaRPr kumimoji="0" lang="fr-FR" sz="2400" b="0" i="0" u="none" strike="noStrike" kern="0" cap="none" spc="0" normalizeH="0" baseline="0" noProof="0" dirty="0">
              <a:ln>
                <a:noFill/>
              </a:ln>
              <a:solidFill>
                <a:srgbClr val="FFFFFF"/>
              </a:solidFill>
              <a:effectLst/>
              <a:uLnTx/>
              <a:uFillTx/>
              <a:latin typeface="Arial Bold"/>
              <a:cs typeface="Arial Bold"/>
            </a:endParaRPr>
          </a:p>
        </p:txBody>
      </p:sp>
      <p:sp>
        <p:nvSpPr>
          <p:cNvPr id="11" name="Espace réservé du numéro de diapositive 5"/>
          <p:cNvSpPr txBox="1">
            <a:spLocks/>
          </p:cNvSpPr>
          <p:nvPr/>
        </p:nvSpPr>
        <p:spPr>
          <a:xfrm>
            <a:off x="6997184" y="6522383"/>
            <a:ext cx="2133600" cy="365125"/>
          </a:xfrm>
          <a:prstGeom prst="rect">
            <a:avLst/>
          </a:prstGeom>
        </p:spPr>
        <p:txBody>
          <a:bodyPr vert="horz" wrap="square" lIns="91440" tIns="45720" rIns="91440" bIns="45720" numCol="1" rtlCol="0" anchor="ctr" anchorCtr="0" compatLnSpc="1">
            <a:prstTxWarp prst="textNoShape">
              <a:avLst/>
            </a:prstTxWarp>
          </a:bodyPr>
          <a:lstStyle>
            <a:defPPr>
              <a:defRPr lang="fr-FR"/>
            </a:defPPr>
            <a:lvl1pPr marL="0" algn="r" defTabSz="457200" rtl="0" eaLnBrk="1" latinLnBrk="0" hangingPunct="1">
              <a:defRPr sz="1200" kern="1200">
                <a:solidFill>
                  <a:srgbClr val="FFFFFF"/>
                </a:solidFill>
                <a:latin typeface="Arial Bold" charset="0"/>
                <a:ea typeface="Arial Bold" charset="0"/>
                <a:cs typeface="Arial Bold"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1F5AF79-3A2A-0A41-98EA-E9C0B58A780B}" type="slidenum">
              <a:rPr kumimoji="0" lang="fr-FR" sz="1200" b="0" i="0" u="none" strike="noStrike" kern="1200" cap="none" spc="0" normalizeH="0" baseline="0" noProof="0" smtClean="0">
                <a:ln>
                  <a:noFill/>
                </a:ln>
                <a:solidFill>
                  <a:srgbClr val="FFFFFF"/>
                </a:solidFill>
                <a:effectLst/>
                <a:uLnTx/>
                <a:uFillTx/>
                <a:latin typeface="Arial Bold"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dirty="0">
              <a:ln>
                <a:noFill/>
              </a:ln>
              <a:solidFill>
                <a:srgbClr val="FFFFFF"/>
              </a:solidFill>
              <a:effectLst/>
              <a:uLnTx/>
              <a:uFillTx/>
              <a:latin typeface="Arial Bold" charset="0"/>
            </a:endParaRPr>
          </a:p>
        </p:txBody>
      </p:sp>
      <p:sp>
        <p:nvSpPr>
          <p:cNvPr id="13" name="Rectangle 12"/>
          <p:cNvSpPr/>
          <p:nvPr/>
        </p:nvSpPr>
        <p:spPr>
          <a:xfrm>
            <a:off x="0" y="6138116"/>
            <a:ext cx="360363" cy="360363"/>
          </a:xfrm>
          <a:prstGeom prst="rect">
            <a:avLst/>
          </a:prstGeom>
          <a:solidFill>
            <a:srgbClr val="EB6A0A"/>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14" name="ZoneTexte 13"/>
          <p:cNvSpPr txBox="1"/>
          <p:nvPr/>
        </p:nvSpPr>
        <p:spPr>
          <a:xfrm>
            <a:off x="504339" y="1414464"/>
            <a:ext cx="8325045" cy="1323439"/>
          </a:xfrm>
          <a:prstGeom prst="rect">
            <a:avLst/>
          </a:prstGeom>
          <a:solidFill>
            <a:srgbClr val="FFCC00">
              <a:lumMod val="60000"/>
              <a:lumOff val="4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4000" b="0" i="0" u="none" strike="noStrike" kern="0" cap="none" spc="0" normalizeH="0" baseline="0" noProof="0" dirty="0" smtClean="0">
                <a:ln>
                  <a:noFill/>
                </a:ln>
                <a:solidFill>
                  <a:srgbClr val="B80868"/>
                </a:solidFill>
                <a:effectLst/>
                <a:uLnTx/>
                <a:uFillTx/>
              </a:rPr>
              <a:t>Devenir enseignant/e  </a:t>
            </a:r>
          </a:p>
          <a:p>
            <a:pPr marL="0" marR="0" lvl="0" indent="0" defTabSz="914400" eaLnBrk="1" fontAlgn="auto" latinLnBrk="0" hangingPunct="1">
              <a:lnSpc>
                <a:spcPct val="100000"/>
              </a:lnSpc>
              <a:spcBef>
                <a:spcPts val="0"/>
              </a:spcBef>
              <a:spcAft>
                <a:spcPts val="0"/>
              </a:spcAft>
              <a:buClrTx/>
              <a:buSzTx/>
              <a:buFontTx/>
              <a:buNone/>
              <a:tabLst/>
              <a:defRPr/>
            </a:pPr>
            <a:r>
              <a:rPr lang="fr-FR" sz="2000" b="1" kern="0" dirty="0">
                <a:solidFill>
                  <a:srgbClr val="1782BF"/>
                </a:solidFill>
              </a:rPr>
              <a:t>v</a:t>
            </a:r>
            <a:r>
              <a:rPr kumimoji="0" lang="fr-FR" sz="2000" b="1" i="0" u="none" strike="noStrike" kern="0" cap="none" spc="0" normalizeH="0" baseline="0" noProof="0" dirty="0" err="1" smtClean="0">
                <a:ln>
                  <a:noFill/>
                </a:ln>
                <a:solidFill>
                  <a:srgbClr val="1782BF"/>
                </a:solidFill>
                <a:effectLst/>
                <a:uLnTx/>
                <a:uFillTx/>
              </a:rPr>
              <a:t>ia</a:t>
            </a:r>
            <a:r>
              <a:rPr kumimoji="0" lang="fr-FR" sz="2000" b="1" i="0" u="none" strike="noStrike" kern="0" cap="none" spc="0" normalizeH="0" baseline="0" noProof="0" dirty="0" smtClean="0">
                <a:ln>
                  <a:noFill/>
                </a:ln>
                <a:solidFill>
                  <a:srgbClr val="1782BF"/>
                </a:solidFill>
                <a:effectLst/>
                <a:uLnTx/>
                <a:uFillTx/>
              </a:rPr>
              <a:t> une école supérieures du professorat et de l’éducation,</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smtClean="0">
                <a:ln>
                  <a:noFill/>
                </a:ln>
                <a:solidFill>
                  <a:srgbClr val="1782BF"/>
                </a:solidFill>
                <a:effectLst/>
                <a:uLnTx/>
                <a:uFillTx/>
              </a:rPr>
              <a:t>quelle que soit votre discipline d’origine </a:t>
            </a:r>
          </a:p>
        </p:txBody>
      </p:sp>
      <p:pic>
        <p:nvPicPr>
          <p:cNvPr id="15" name="Picture 2" descr="Infographie - parcours type MEEF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338" y="2867081"/>
            <a:ext cx="8325046" cy="3199940"/>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e la date 3"/>
          <p:cNvSpPr>
            <a:spLocks noGrp="1"/>
          </p:cNvSpPr>
          <p:nvPr>
            <p:ph type="dt" sz="half" idx="10"/>
          </p:nvPr>
        </p:nvSpPr>
        <p:spPr>
          <a:xfrm>
            <a:off x="0" y="6492875"/>
            <a:ext cx="2133600" cy="365125"/>
          </a:xfrm>
        </p:spPr>
        <p:txBody>
          <a:bodyPr/>
          <a:lstStyle/>
          <a:p>
            <a:r>
              <a:rPr lang="fr-FR" smtClean="0"/>
              <a:t>06-12-2018</a:t>
            </a:r>
            <a:endParaRPr lang="fr-FR" dirty="0"/>
          </a:p>
        </p:txBody>
      </p:sp>
      <p:sp>
        <p:nvSpPr>
          <p:cNvPr id="2" name="ZoneTexte 1"/>
          <p:cNvSpPr txBox="1"/>
          <p:nvPr/>
        </p:nvSpPr>
        <p:spPr>
          <a:xfrm>
            <a:off x="5779476" y="663155"/>
            <a:ext cx="3351307" cy="369332"/>
          </a:xfrm>
          <a:prstGeom prst="rect">
            <a:avLst/>
          </a:prstGeom>
          <a:noFill/>
        </p:spPr>
        <p:txBody>
          <a:bodyPr wrap="square" rtlCol="0">
            <a:spAutoFit/>
          </a:bodyPr>
          <a:lstStyle/>
          <a:p>
            <a:r>
              <a:rPr lang="fr-FR" dirty="0" smtClean="0">
                <a:solidFill>
                  <a:schemeClr val="bg1"/>
                </a:solidFill>
              </a:rPr>
              <a:t>(réforme en préparation)</a:t>
            </a:r>
            <a:endParaRPr lang="fr-FR" dirty="0">
              <a:solidFill>
                <a:schemeClr val="bg1"/>
              </a:solidFill>
            </a:endParaRPr>
          </a:p>
        </p:txBody>
      </p:sp>
    </p:spTree>
    <p:extLst>
      <p:ext uri="{BB962C8B-B14F-4D97-AF65-F5344CB8AC3E}">
        <p14:creationId xmlns:p14="http://schemas.microsoft.com/office/powerpoint/2010/main" val="16880040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209622" y="323868"/>
            <a:ext cx="3422733" cy="461665"/>
          </a:xfrm>
          <a:prstGeom prst="rect">
            <a:avLst/>
          </a:prstGeom>
        </p:spPr>
        <p:txBody>
          <a:bodyPr wrap="none">
            <a:spAutoFit/>
          </a:bodyPr>
          <a:lstStyle/>
          <a:p>
            <a:pPr algn="r"/>
            <a:r>
              <a:rPr lang="fr-FR" sz="2400" dirty="0" smtClean="0">
                <a:solidFill>
                  <a:schemeClr val="bg1"/>
                </a:solidFill>
                <a:latin typeface="Arial" panose="020B0604020202020204" pitchFamily="34" charset="0"/>
                <a:cs typeface="Arial" panose="020B0604020202020204" pitchFamily="34" charset="0"/>
              </a:rPr>
              <a:t>Les écoles spécialisées</a:t>
            </a:r>
            <a:endParaRPr lang="fr-FR" sz="2400" dirty="0">
              <a:solidFill>
                <a:schemeClr val="bg1"/>
              </a:solidFill>
              <a:latin typeface="Arial" panose="020B0604020202020204" pitchFamily="34" charset="0"/>
              <a:cs typeface="Arial" panose="020B0604020202020204" pitchFamily="34" charset="0"/>
            </a:endParaRPr>
          </a:p>
        </p:txBody>
      </p:sp>
      <p:sp>
        <p:nvSpPr>
          <p:cNvPr id="3" name="Rectangle 2"/>
          <p:cNvSpPr/>
          <p:nvPr/>
        </p:nvSpPr>
        <p:spPr>
          <a:xfrm>
            <a:off x="1071420" y="976049"/>
            <a:ext cx="7758544" cy="5909310"/>
          </a:xfrm>
          <a:prstGeom prst="rect">
            <a:avLst/>
          </a:prstGeom>
        </p:spPr>
        <p:txBody>
          <a:bodyPr wrap="square">
            <a:spAutoFit/>
          </a:bodyPr>
          <a:lstStyle/>
          <a:p>
            <a:r>
              <a:rPr lang="fr-FR" b="1" dirty="0">
                <a:solidFill>
                  <a:srgbClr val="B1C800"/>
                </a:solidFill>
                <a:cs typeface="Times New Roman" charset="0"/>
              </a:rPr>
              <a:t>Commerce gestion, compta</a:t>
            </a:r>
          </a:p>
          <a:p>
            <a:pPr marL="342900" indent="-342900">
              <a:buFont typeface="Arial"/>
              <a:buChar char="•"/>
            </a:pPr>
            <a:r>
              <a:rPr lang="fr-FR" b="1" dirty="0">
                <a:solidFill>
                  <a:schemeClr val="tx1">
                    <a:lumMod val="50000"/>
                    <a:lumOff val="50000"/>
                  </a:schemeClr>
                </a:solidFill>
                <a:cs typeface="Times New Roman" charset="0"/>
              </a:rPr>
              <a:t>Écoles de commerce en 4 ou 5 ans</a:t>
            </a:r>
            <a:r>
              <a:rPr lang="fr-FR" b="1" dirty="0">
                <a:solidFill>
                  <a:srgbClr val="B1C800"/>
                </a:solidFill>
                <a:cs typeface="Times New Roman" charset="0"/>
              </a:rPr>
              <a:t> </a:t>
            </a:r>
            <a:r>
              <a:rPr lang="fr-FR" b="1" dirty="0">
                <a:solidFill>
                  <a:srgbClr val="7F7F7F"/>
                </a:solidFill>
                <a:cs typeface="Times New Roman" charset="0"/>
              </a:rPr>
              <a:t>avec prépa intégrée ou après prépa. </a:t>
            </a:r>
          </a:p>
          <a:p>
            <a:pPr marL="342900" indent="-342900">
              <a:buFont typeface="Arial"/>
              <a:buChar char="•"/>
            </a:pPr>
            <a:r>
              <a:rPr lang="fr-FR" b="1" dirty="0">
                <a:solidFill>
                  <a:srgbClr val="7F7F7F"/>
                </a:solidFill>
                <a:cs typeface="Times New Roman" charset="0"/>
              </a:rPr>
              <a:t>Écoles de vente gestion, commerce en 1, 2 ou 3 ans.</a:t>
            </a:r>
          </a:p>
          <a:p>
            <a:pPr marL="342900" indent="-342900">
              <a:buFont typeface="Arial"/>
              <a:buChar char="•"/>
            </a:pPr>
            <a:r>
              <a:rPr lang="fr-FR" b="1" dirty="0">
                <a:solidFill>
                  <a:srgbClr val="7F7F7F"/>
                </a:solidFill>
                <a:cs typeface="Times New Roman" charset="0"/>
              </a:rPr>
              <a:t>Filière expertise comptable en 3 ou 5 ans.</a:t>
            </a:r>
            <a:endParaRPr lang="fr-FR" b="1" dirty="0">
              <a:solidFill>
                <a:schemeClr val="accent5"/>
              </a:solidFill>
              <a:cs typeface="Times New Roman" charset="0"/>
            </a:endParaRPr>
          </a:p>
          <a:p>
            <a:r>
              <a:rPr lang="fr-FR" b="1" dirty="0">
                <a:solidFill>
                  <a:srgbClr val="B1C800"/>
                </a:solidFill>
                <a:cs typeface="Times New Roman" charset="0"/>
              </a:rPr>
              <a:t>Arts</a:t>
            </a:r>
          </a:p>
          <a:p>
            <a:r>
              <a:rPr lang="fr-FR" b="1" dirty="0">
                <a:solidFill>
                  <a:srgbClr val="B1C800"/>
                </a:solidFill>
                <a:cs typeface="Times New Roman" charset="0"/>
              </a:rPr>
              <a:t>	</a:t>
            </a:r>
            <a:r>
              <a:rPr lang="fr-FR" b="1" dirty="0">
                <a:solidFill>
                  <a:srgbClr val="7F7F7F"/>
                </a:solidFill>
                <a:cs typeface="Times New Roman" charset="0"/>
              </a:rPr>
              <a:t>Souvent sur concours, </a:t>
            </a:r>
            <a:r>
              <a:rPr lang="fr-FR" b="1" dirty="0">
                <a:solidFill>
                  <a:schemeClr val="tx1">
                    <a:lumMod val="50000"/>
                    <a:lumOff val="50000"/>
                  </a:schemeClr>
                </a:solidFill>
                <a:cs typeface="Times New Roman" charset="0"/>
              </a:rPr>
              <a:t>en 3 ou  5 ans : nombreuses spécialités. Préparation </a:t>
            </a:r>
            <a:r>
              <a:rPr lang="fr-FR" b="1" dirty="0" smtClean="0">
                <a:solidFill>
                  <a:schemeClr val="tx1">
                    <a:lumMod val="50000"/>
                    <a:lumOff val="50000"/>
                  </a:schemeClr>
                </a:solidFill>
                <a:cs typeface="Times New Roman" charset="0"/>
              </a:rPr>
              <a:t>	ou </a:t>
            </a:r>
            <a:r>
              <a:rPr lang="fr-FR" b="1" dirty="0">
                <a:solidFill>
                  <a:schemeClr val="tx1">
                    <a:lumMod val="50000"/>
                    <a:lumOff val="50000"/>
                  </a:schemeClr>
                </a:solidFill>
                <a:cs typeface="Times New Roman" charset="0"/>
              </a:rPr>
              <a:t>mise à niveau nécessaires</a:t>
            </a:r>
            <a:endParaRPr lang="fr-FR" b="1" dirty="0">
              <a:solidFill>
                <a:srgbClr val="B1C800"/>
              </a:solidFill>
              <a:cs typeface="Times New Roman" charset="0"/>
            </a:endParaRPr>
          </a:p>
          <a:p>
            <a:r>
              <a:rPr lang="fr-FR" b="1" dirty="0" smtClean="0">
                <a:solidFill>
                  <a:srgbClr val="B1C800"/>
                </a:solidFill>
                <a:cs typeface="Times New Roman" charset="0"/>
              </a:rPr>
              <a:t>Architecture </a:t>
            </a:r>
            <a:endParaRPr lang="fr-FR" b="1" dirty="0">
              <a:solidFill>
                <a:srgbClr val="B1C800"/>
              </a:solidFill>
              <a:cs typeface="Times New Roman" charset="0"/>
            </a:endParaRPr>
          </a:p>
          <a:p>
            <a:r>
              <a:rPr lang="fr-FR" b="1" dirty="0">
                <a:solidFill>
                  <a:schemeClr val="accent5"/>
                </a:solidFill>
                <a:cs typeface="Times New Roman" charset="0"/>
              </a:rPr>
              <a:t>	</a:t>
            </a:r>
            <a:r>
              <a:rPr lang="fr-FR" b="1" dirty="0">
                <a:solidFill>
                  <a:schemeClr val="tx1">
                    <a:lumMod val="50000"/>
                    <a:lumOff val="50000"/>
                  </a:schemeClr>
                </a:solidFill>
                <a:cs typeface="Times New Roman" charset="0"/>
              </a:rPr>
              <a:t>5 ans minimum, sur dossier et entretien. </a:t>
            </a:r>
            <a:r>
              <a:rPr lang="fr-FR" b="1" dirty="0" smtClean="0">
                <a:solidFill>
                  <a:schemeClr val="tx1">
                    <a:lumMod val="50000"/>
                    <a:lumOff val="50000"/>
                  </a:schemeClr>
                </a:solidFill>
                <a:cs typeface="Times New Roman" charset="0"/>
              </a:rPr>
              <a:t>22 écoles nationales </a:t>
            </a:r>
            <a:r>
              <a:rPr lang="fr-FR" b="1" dirty="0">
                <a:solidFill>
                  <a:schemeClr val="tx1">
                    <a:lumMod val="50000"/>
                    <a:lumOff val="50000"/>
                  </a:schemeClr>
                </a:solidFill>
                <a:cs typeface="Times New Roman" charset="0"/>
              </a:rPr>
              <a:t>	d’architecture </a:t>
            </a:r>
            <a:r>
              <a:rPr lang="fr-FR" b="1" dirty="0" smtClean="0">
                <a:solidFill>
                  <a:schemeClr val="tx1">
                    <a:lumMod val="50000"/>
                    <a:lumOff val="50000"/>
                  </a:schemeClr>
                </a:solidFill>
                <a:cs typeface="Times New Roman" charset="0"/>
              </a:rPr>
              <a:t>spécialisées </a:t>
            </a:r>
            <a:r>
              <a:rPr lang="fr-FR" b="1" dirty="0">
                <a:solidFill>
                  <a:schemeClr val="tx1">
                    <a:lumMod val="50000"/>
                    <a:lumOff val="50000"/>
                  </a:schemeClr>
                </a:solidFill>
                <a:cs typeface="Times New Roman" charset="0"/>
              </a:rPr>
              <a:t>dans </a:t>
            </a:r>
            <a:r>
              <a:rPr lang="fr-FR" b="1" dirty="0" smtClean="0">
                <a:solidFill>
                  <a:schemeClr val="tx1">
                    <a:lumMod val="50000"/>
                    <a:lumOff val="50000"/>
                  </a:schemeClr>
                </a:solidFill>
                <a:cs typeface="Times New Roman" charset="0"/>
              </a:rPr>
              <a:t>un </a:t>
            </a:r>
            <a:r>
              <a:rPr lang="fr-FR" b="1" dirty="0">
                <a:solidFill>
                  <a:schemeClr val="tx1">
                    <a:lumMod val="50000"/>
                    <a:lumOff val="50000"/>
                  </a:schemeClr>
                </a:solidFill>
                <a:cs typeface="Times New Roman" charset="0"/>
              </a:rPr>
              <a:t>domaine. Bacs S majoritaires.</a:t>
            </a:r>
          </a:p>
          <a:p>
            <a:r>
              <a:rPr lang="fr-FR" b="1" dirty="0">
                <a:solidFill>
                  <a:srgbClr val="A6D204"/>
                </a:solidFill>
              </a:rPr>
              <a:t>Secteur social </a:t>
            </a:r>
            <a:r>
              <a:rPr lang="fr-FR" b="1" i="1" dirty="0">
                <a:solidFill>
                  <a:srgbClr val="FF0000"/>
                </a:solidFill>
              </a:rPr>
              <a:t>&gt; Parcoursup</a:t>
            </a:r>
          </a:p>
          <a:p>
            <a:r>
              <a:rPr lang="fr-FR" b="1" dirty="0">
                <a:solidFill>
                  <a:srgbClr val="B1C800"/>
                </a:solidFill>
                <a:cs typeface="Times New Roman" charset="0"/>
              </a:rPr>
              <a:t>	</a:t>
            </a:r>
            <a:r>
              <a:rPr lang="fr-FR" b="1" dirty="0">
                <a:solidFill>
                  <a:schemeClr val="tx1">
                    <a:lumMod val="50000"/>
                    <a:lumOff val="50000"/>
                  </a:schemeClr>
                </a:solidFill>
              </a:rPr>
              <a:t>3 ans pour le diplôme d’Etat (DE) : assistant/e de service social, 			</a:t>
            </a:r>
            <a:r>
              <a:rPr lang="fr-FR" b="1" dirty="0" smtClean="0">
                <a:solidFill>
                  <a:schemeClr val="tx1">
                    <a:lumMod val="50000"/>
                    <a:lumOff val="50000"/>
                  </a:schemeClr>
                </a:solidFill>
              </a:rPr>
              <a:t>éducateur/</a:t>
            </a:r>
            <a:r>
              <a:rPr lang="fr-FR" b="1" dirty="0" err="1" smtClean="0">
                <a:solidFill>
                  <a:schemeClr val="tx1">
                    <a:lumMod val="50000"/>
                    <a:lumOff val="50000"/>
                  </a:schemeClr>
                </a:solidFill>
              </a:rPr>
              <a:t>trice</a:t>
            </a:r>
            <a:r>
              <a:rPr lang="fr-FR" b="1" dirty="0" smtClean="0">
                <a:solidFill>
                  <a:schemeClr val="tx1">
                    <a:lumMod val="50000"/>
                    <a:lumOff val="50000"/>
                  </a:schemeClr>
                </a:solidFill>
              </a:rPr>
              <a:t> </a:t>
            </a:r>
            <a:r>
              <a:rPr lang="fr-FR" b="1" dirty="0">
                <a:solidFill>
                  <a:schemeClr val="tx1">
                    <a:lumMod val="50000"/>
                    <a:lumOff val="50000"/>
                  </a:schemeClr>
                </a:solidFill>
              </a:rPr>
              <a:t>de 	jeunes enfants, éducateur/</a:t>
            </a:r>
            <a:r>
              <a:rPr lang="fr-FR" b="1" dirty="0" err="1">
                <a:solidFill>
                  <a:schemeClr val="tx1">
                    <a:lumMod val="50000"/>
                    <a:lumOff val="50000"/>
                  </a:schemeClr>
                </a:solidFill>
              </a:rPr>
              <a:t>trice</a:t>
            </a:r>
            <a:r>
              <a:rPr lang="fr-FR" b="1" dirty="0">
                <a:solidFill>
                  <a:schemeClr val="tx1">
                    <a:lumMod val="50000"/>
                    <a:lumOff val="50000"/>
                  </a:schemeClr>
                </a:solidFill>
              </a:rPr>
              <a:t> spécialisé </a:t>
            </a:r>
          </a:p>
          <a:p>
            <a:r>
              <a:rPr lang="fr-FR" b="1" dirty="0" smtClean="0">
                <a:solidFill>
                  <a:srgbClr val="A6D204"/>
                </a:solidFill>
              </a:rPr>
              <a:t>Paramédical </a:t>
            </a:r>
            <a:r>
              <a:rPr lang="fr-FR" b="1" dirty="0">
                <a:solidFill>
                  <a:srgbClr val="A6D204"/>
                </a:solidFill>
              </a:rPr>
              <a:t>: infirmier/e </a:t>
            </a:r>
            <a:r>
              <a:rPr lang="fr-FR" b="1" i="1" dirty="0">
                <a:solidFill>
                  <a:srgbClr val="FF0000"/>
                </a:solidFill>
              </a:rPr>
              <a:t>&gt; Parcoursup</a:t>
            </a:r>
          </a:p>
          <a:p>
            <a:r>
              <a:rPr lang="fr-FR" b="1" dirty="0"/>
              <a:t>	</a:t>
            </a:r>
            <a:r>
              <a:rPr lang="fr-FR" b="1" dirty="0" smtClean="0">
                <a:solidFill>
                  <a:schemeClr val="tx1">
                    <a:lumMod val="50000"/>
                    <a:lumOff val="50000"/>
                  </a:schemeClr>
                </a:solidFill>
              </a:rPr>
              <a:t>3 </a:t>
            </a:r>
            <a:r>
              <a:rPr lang="fr-FR" b="1" dirty="0">
                <a:solidFill>
                  <a:schemeClr val="tx1">
                    <a:lumMod val="50000"/>
                    <a:lumOff val="50000"/>
                  </a:schemeClr>
                </a:solidFill>
              </a:rPr>
              <a:t>ans pour le diplôme d’Etat (DE) d’infirmier/e </a:t>
            </a:r>
          </a:p>
          <a:p>
            <a:r>
              <a:rPr lang="fr-FR" b="1" dirty="0" smtClean="0">
                <a:solidFill>
                  <a:srgbClr val="A6D204"/>
                </a:solidFill>
              </a:rPr>
              <a:t>Paramédical </a:t>
            </a:r>
            <a:r>
              <a:rPr lang="fr-FR" b="1" dirty="0">
                <a:solidFill>
                  <a:srgbClr val="A6D204"/>
                </a:solidFill>
              </a:rPr>
              <a:t>: orthophoniste </a:t>
            </a:r>
            <a:r>
              <a:rPr lang="fr-FR" b="1" dirty="0">
                <a:solidFill>
                  <a:srgbClr val="92D050"/>
                </a:solidFill>
              </a:rPr>
              <a:t>&gt; examen d’aptitudes</a:t>
            </a:r>
          </a:p>
          <a:p>
            <a:r>
              <a:rPr lang="fr-FR" b="1" dirty="0">
                <a:solidFill>
                  <a:schemeClr val="tx1">
                    <a:lumMod val="50000"/>
                    <a:lumOff val="50000"/>
                  </a:schemeClr>
                </a:solidFill>
              </a:rPr>
              <a:t>	</a:t>
            </a:r>
            <a:r>
              <a:rPr lang="fr-FR" b="1" dirty="0" smtClean="0">
                <a:solidFill>
                  <a:schemeClr val="tx1">
                    <a:lumMod val="50000"/>
                    <a:lumOff val="50000"/>
                  </a:schemeClr>
                </a:solidFill>
              </a:rPr>
              <a:t>5 </a:t>
            </a:r>
            <a:r>
              <a:rPr lang="fr-FR" b="1" dirty="0">
                <a:solidFill>
                  <a:schemeClr val="tx1">
                    <a:lumMod val="50000"/>
                    <a:lumOff val="50000"/>
                  </a:schemeClr>
                </a:solidFill>
              </a:rPr>
              <a:t>ans pour le certificat de capacité d’orthophoniste  (grade de Master)</a:t>
            </a:r>
          </a:p>
          <a:p>
            <a:r>
              <a:rPr lang="fr-FR" b="1" dirty="0" smtClean="0">
                <a:solidFill>
                  <a:srgbClr val="B1C800"/>
                </a:solidFill>
                <a:cs typeface="Times New Roman" charset="0"/>
              </a:rPr>
              <a:t>IEP </a:t>
            </a:r>
            <a:r>
              <a:rPr lang="fr-FR" b="1" dirty="0">
                <a:solidFill>
                  <a:srgbClr val="B1C800"/>
                </a:solidFill>
                <a:cs typeface="Times New Roman" charset="0"/>
              </a:rPr>
              <a:t>(Instituts d’études politiques-Science po)</a:t>
            </a:r>
          </a:p>
          <a:p>
            <a:r>
              <a:rPr lang="fr-FR" b="1" dirty="0">
                <a:solidFill>
                  <a:srgbClr val="B1C800"/>
                </a:solidFill>
                <a:cs typeface="Times New Roman" charset="0"/>
              </a:rPr>
              <a:t>	</a:t>
            </a:r>
            <a:r>
              <a:rPr lang="fr-FR" b="1" dirty="0" smtClean="0">
                <a:solidFill>
                  <a:schemeClr val="tx1">
                    <a:lumMod val="50000"/>
                    <a:lumOff val="50000"/>
                  </a:schemeClr>
                </a:solidFill>
                <a:cs typeface="Times New Roman" charset="0"/>
              </a:rPr>
              <a:t>5 </a:t>
            </a:r>
            <a:r>
              <a:rPr lang="fr-FR" b="1" dirty="0">
                <a:solidFill>
                  <a:schemeClr val="tx1">
                    <a:lumMod val="50000"/>
                    <a:lumOff val="50000"/>
                  </a:schemeClr>
                </a:solidFill>
                <a:cs typeface="Times New Roman" charset="0"/>
              </a:rPr>
              <a:t>ans </a:t>
            </a:r>
            <a:r>
              <a:rPr lang="fr-FR" b="1" dirty="0" smtClean="0">
                <a:solidFill>
                  <a:schemeClr val="tx1">
                    <a:lumMod val="50000"/>
                    <a:lumOff val="50000"/>
                  </a:schemeClr>
                </a:solidFill>
                <a:cs typeface="Times New Roman" charset="0"/>
              </a:rPr>
              <a:t>; </a:t>
            </a:r>
            <a:r>
              <a:rPr lang="fr-FR" b="1" dirty="0">
                <a:solidFill>
                  <a:schemeClr val="tx1">
                    <a:lumMod val="50000"/>
                    <a:lumOff val="50000"/>
                  </a:schemeClr>
                </a:solidFill>
                <a:cs typeface="Times New Roman" charset="0"/>
              </a:rPr>
              <a:t>nombreuses </a:t>
            </a:r>
            <a:r>
              <a:rPr lang="fr-FR" b="1" dirty="0" smtClean="0">
                <a:solidFill>
                  <a:schemeClr val="tx1">
                    <a:lumMod val="50000"/>
                    <a:lumOff val="50000"/>
                  </a:schemeClr>
                </a:solidFill>
                <a:cs typeface="Times New Roman" charset="0"/>
              </a:rPr>
              <a:t>spécialisations. </a:t>
            </a:r>
            <a:r>
              <a:rPr lang="fr-FR" b="1" dirty="0" smtClean="0">
                <a:solidFill>
                  <a:schemeClr val="tx1">
                    <a:lumMod val="50000"/>
                    <a:lumOff val="50000"/>
                  </a:schemeClr>
                </a:solidFill>
              </a:rPr>
              <a:t>10 </a:t>
            </a:r>
            <a:r>
              <a:rPr lang="fr-FR" b="1" dirty="0">
                <a:solidFill>
                  <a:schemeClr val="tx1">
                    <a:lumMod val="50000"/>
                    <a:lumOff val="50000"/>
                  </a:schemeClr>
                </a:solidFill>
              </a:rPr>
              <a:t>IEP, 4 concours, à Bac+0 ou bac +1</a:t>
            </a:r>
          </a:p>
          <a:p>
            <a:pPr lvl="0"/>
            <a:r>
              <a:rPr lang="fr-FR" b="1" dirty="0">
                <a:solidFill>
                  <a:schemeClr val="tx1">
                    <a:lumMod val="50000"/>
                    <a:lumOff val="50000"/>
                  </a:schemeClr>
                </a:solidFill>
              </a:rPr>
              <a:t>	Préparation publiques possibles (CNED, Tremplin IEP …) ou privées</a:t>
            </a:r>
          </a:p>
          <a:p>
            <a:endParaRPr lang="fr-FR" b="1" dirty="0">
              <a:solidFill>
                <a:schemeClr val="tx1">
                  <a:lumMod val="50000"/>
                  <a:lumOff val="50000"/>
                </a:schemeClr>
              </a:solidFill>
              <a:cs typeface="Times New Roman" charset="0"/>
            </a:endParaRPr>
          </a:p>
        </p:txBody>
      </p:sp>
      <p:sp>
        <p:nvSpPr>
          <p:cNvPr id="4" name="Espace réservé du numéro de diapositive 3"/>
          <p:cNvSpPr>
            <a:spLocks noGrp="1"/>
          </p:cNvSpPr>
          <p:nvPr>
            <p:ph type="sldNum" sz="quarter" idx="12"/>
          </p:nvPr>
        </p:nvSpPr>
        <p:spPr/>
        <p:txBody>
          <a:bodyPr/>
          <a:lstStyle/>
          <a:p>
            <a:fld id="{AC08A82B-8F97-FE4A-B5D9-C83A6F6A901E}" type="slidenum">
              <a:rPr lang="fr-FR" smtClean="0"/>
              <a:pPr/>
              <a:t>15</a:t>
            </a:fld>
            <a:endParaRPr lang="fr-FR"/>
          </a:p>
        </p:txBody>
      </p:sp>
      <p:sp>
        <p:nvSpPr>
          <p:cNvPr id="6" name="Espace réservé de la date 5"/>
          <p:cNvSpPr>
            <a:spLocks noGrp="1"/>
          </p:cNvSpPr>
          <p:nvPr>
            <p:ph type="dt" sz="half" idx="10"/>
          </p:nvPr>
        </p:nvSpPr>
        <p:spPr>
          <a:xfrm>
            <a:off x="4620" y="6294014"/>
            <a:ext cx="2133600" cy="365125"/>
          </a:xfrm>
        </p:spPr>
        <p:txBody>
          <a:bodyPr/>
          <a:lstStyle/>
          <a:p>
            <a:r>
              <a:rPr lang="fr-FR" smtClean="0"/>
              <a:t>06-12-2018</a:t>
            </a:r>
            <a:endParaRPr lang="fr-FR" dirty="0"/>
          </a:p>
        </p:txBody>
      </p:sp>
      <p:sp>
        <p:nvSpPr>
          <p:cNvPr id="7" name="Rectangle 6"/>
          <p:cNvSpPr/>
          <p:nvPr/>
        </p:nvSpPr>
        <p:spPr>
          <a:xfrm>
            <a:off x="2725609" y="359037"/>
            <a:ext cx="3532816" cy="461665"/>
          </a:xfrm>
          <a:prstGeom prst="rect">
            <a:avLst/>
          </a:prstGeom>
        </p:spPr>
        <p:txBody>
          <a:bodyPr wrap="square">
            <a:spAutoFit/>
          </a:bodyPr>
          <a:lstStyle/>
          <a:p>
            <a:r>
              <a:rPr lang="fr-FR" sz="2400" dirty="0" smtClean="0">
                <a:solidFill>
                  <a:schemeClr val="bg1"/>
                </a:solidFill>
                <a:latin typeface="Arial" panose="020B0604020202020204" pitchFamily="34" charset="0"/>
                <a:cs typeface="Arial" panose="020B0604020202020204" pitchFamily="34" charset="0"/>
              </a:rPr>
              <a:t>Après</a:t>
            </a:r>
            <a:r>
              <a:rPr lang="fr-FR" sz="2400" dirty="0">
                <a:solidFill>
                  <a:schemeClr val="bg1"/>
                </a:solidFill>
              </a:rPr>
              <a:t> le bac</a:t>
            </a:r>
            <a:r>
              <a:rPr lang="fr-FR" sz="2400" dirty="0" smtClean="0">
                <a:solidFill>
                  <a:schemeClr val="bg1"/>
                </a:solidFill>
                <a:latin typeface="Arial" panose="020B0604020202020204" pitchFamily="34" charset="0"/>
                <a:cs typeface="Arial" panose="020B0604020202020204" pitchFamily="34" charset="0"/>
              </a:rPr>
              <a:t> </a:t>
            </a:r>
            <a:r>
              <a:rPr lang="fr-FR" sz="2400" dirty="0">
                <a:solidFill>
                  <a:schemeClr val="bg1"/>
                </a:solidFill>
                <a:latin typeface="Arial" panose="020B0604020202020204" pitchFamily="34" charset="0"/>
                <a:cs typeface="Arial" panose="020B0604020202020204" pitchFamily="34" charset="0"/>
              </a:rPr>
              <a:t>ES </a:t>
            </a:r>
            <a:r>
              <a:rPr lang="fr-FR" sz="2400" dirty="0" smtClean="0">
                <a:solidFill>
                  <a:schemeClr val="bg1"/>
                </a:solidFill>
              </a:rPr>
              <a:t>►</a:t>
            </a:r>
            <a:endParaRPr lang="fr-FR"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24455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821857" y="288698"/>
            <a:ext cx="4652236" cy="461665"/>
          </a:xfrm>
          <a:prstGeom prst="rect">
            <a:avLst/>
          </a:prstGeom>
        </p:spPr>
        <p:txBody>
          <a:bodyPr wrap="none">
            <a:spAutoFit/>
          </a:bodyPr>
          <a:lstStyle/>
          <a:p>
            <a:pPr algn="r"/>
            <a:r>
              <a:rPr lang="fr-FR" sz="2400" dirty="0" smtClean="0">
                <a:solidFill>
                  <a:schemeClr val="bg1"/>
                </a:solidFill>
                <a:latin typeface="Arial" panose="020B0604020202020204" pitchFamily="34" charset="0"/>
                <a:cs typeface="Arial" panose="020B0604020202020204" pitchFamily="34" charset="0"/>
              </a:rPr>
              <a:t>Les écoles spécialisées : les IEP</a:t>
            </a:r>
            <a:endParaRPr lang="fr-FR" sz="2400" dirty="0">
              <a:solidFill>
                <a:schemeClr val="bg1"/>
              </a:solidFill>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2"/>
          </p:nvPr>
        </p:nvSpPr>
        <p:spPr>
          <a:xfrm>
            <a:off x="6553200" y="6492875"/>
            <a:ext cx="2133600" cy="365125"/>
          </a:xfrm>
        </p:spPr>
        <p:txBody>
          <a:bodyPr/>
          <a:lstStyle/>
          <a:p>
            <a:fld id="{AC08A82B-8F97-FE4A-B5D9-C83A6F6A901E}" type="slidenum">
              <a:rPr lang="fr-FR" smtClean="0"/>
              <a:pPr/>
              <a:t>16</a:t>
            </a:fld>
            <a:endParaRPr lang="fr-FR" dirty="0"/>
          </a:p>
        </p:txBody>
      </p:sp>
      <p:sp>
        <p:nvSpPr>
          <p:cNvPr id="6" name="Espace réservé de la date 5"/>
          <p:cNvSpPr>
            <a:spLocks noGrp="1"/>
          </p:cNvSpPr>
          <p:nvPr>
            <p:ph type="dt" sz="half" idx="10"/>
          </p:nvPr>
        </p:nvSpPr>
        <p:spPr>
          <a:xfrm>
            <a:off x="121850" y="6538912"/>
            <a:ext cx="2133600" cy="365125"/>
          </a:xfrm>
        </p:spPr>
        <p:txBody>
          <a:bodyPr/>
          <a:lstStyle/>
          <a:p>
            <a:r>
              <a:rPr lang="fr-FR" dirty="0" smtClean="0"/>
              <a:t>06-12-2018</a:t>
            </a:r>
            <a:endParaRPr lang="fr-FR" dirty="0"/>
          </a:p>
        </p:txBody>
      </p:sp>
      <p:pic>
        <p:nvPicPr>
          <p:cNvPr id="5" name="Image 4">
            <a:hlinkClick r:id="rId3"/>
          </p:cNvPr>
          <p:cNvPicPr>
            <a:picLocks noChangeAspect="1"/>
          </p:cNvPicPr>
          <p:nvPr/>
        </p:nvPicPr>
        <p:blipFill>
          <a:blip r:embed="rId4"/>
          <a:stretch>
            <a:fillRect/>
          </a:stretch>
        </p:blipFill>
        <p:spPr>
          <a:xfrm>
            <a:off x="2138221" y="1068071"/>
            <a:ext cx="5369934" cy="5789929"/>
          </a:xfrm>
          <a:prstGeom prst="rect">
            <a:avLst/>
          </a:prstGeom>
        </p:spPr>
      </p:pic>
      <p:sp>
        <p:nvSpPr>
          <p:cNvPr id="3" name="Rectangle 2">
            <a:hlinkClick r:id="rId5"/>
          </p:cNvPr>
          <p:cNvSpPr/>
          <p:nvPr/>
        </p:nvSpPr>
        <p:spPr>
          <a:xfrm>
            <a:off x="363415" y="1044625"/>
            <a:ext cx="1575513" cy="552255"/>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b="1" dirty="0" smtClean="0">
                <a:solidFill>
                  <a:schemeClr val="bg1">
                    <a:lumMod val="50000"/>
                  </a:schemeClr>
                </a:solidFill>
                <a:hlinkClick r:id="rId5"/>
              </a:rPr>
              <a:t>Les concours</a:t>
            </a:r>
            <a:endParaRPr lang="fr-FR" sz="2000" b="1" dirty="0">
              <a:solidFill>
                <a:schemeClr val="bg1">
                  <a:lumMod val="50000"/>
                </a:schemeClr>
              </a:solidFill>
            </a:endParaRPr>
          </a:p>
        </p:txBody>
      </p:sp>
      <p:sp>
        <p:nvSpPr>
          <p:cNvPr id="7" name="ZoneTexte 6"/>
          <p:cNvSpPr txBox="1"/>
          <p:nvPr/>
        </p:nvSpPr>
        <p:spPr>
          <a:xfrm>
            <a:off x="276294" y="5555350"/>
            <a:ext cx="1967182" cy="738664"/>
          </a:xfrm>
          <a:prstGeom prst="rect">
            <a:avLst/>
          </a:prstGeom>
          <a:solidFill>
            <a:srgbClr val="DBD600"/>
          </a:solidFill>
          <a:effectLst>
            <a:outerShdw blurRad="50800" dist="38100" dir="8100000" algn="tr" rotWithShape="0">
              <a:prstClr val="black">
                <a:alpha val="40000"/>
              </a:prstClr>
            </a:outerShdw>
          </a:effectLst>
        </p:spPr>
        <p:txBody>
          <a:bodyPr wrap="square" rtlCol="0">
            <a:spAutoFit/>
          </a:bodyPr>
          <a:lstStyle/>
          <a:p>
            <a:r>
              <a:rPr lang="fr-FR" sz="1400" b="1" dirty="0" smtClean="0">
                <a:solidFill>
                  <a:schemeClr val="bg1">
                    <a:lumMod val="50000"/>
                  </a:schemeClr>
                </a:solidFill>
              </a:rPr>
              <a:t>Carte et modalités d’admission sur </a:t>
            </a:r>
            <a:r>
              <a:rPr lang="fr-FR" sz="1400" b="1" dirty="0" smtClean="0">
                <a:solidFill>
                  <a:schemeClr val="bg1">
                    <a:lumMod val="65000"/>
                  </a:schemeClr>
                </a:solidFill>
                <a:hlinkClick r:id="rId6"/>
              </a:rPr>
              <a:t>Onisep.fr</a:t>
            </a:r>
            <a:endParaRPr lang="fr-FR" sz="1400" b="1" dirty="0">
              <a:solidFill>
                <a:schemeClr val="bg1">
                  <a:lumMod val="65000"/>
                </a:schemeClr>
              </a:solidFill>
            </a:endParaRPr>
          </a:p>
        </p:txBody>
      </p:sp>
    </p:spTree>
    <p:extLst>
      <p:ext uri="{BB962C8B-B14F-4D97-AF65-F5344CB8AC3E}">
        <p14:creationId xmlns:p14="http://schemas.microsoft.com/office/powerpoint/2010/main" val="38924325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411810" y="288698"/>
            <a:ext cx="4044698" cy="369332"/>
          </a:xfrm>
          <a:prstGeom prst="rect">
            <a:avLst/>
          </a:prstGeom>
        </p:spPr>
        <p:txBody>
          <a:bodyPr wrap="none">
            <a:spAutoFit/>
          </a:bodyPr>
          <a:lstStyle/>
          <a:p>
            <a:pPr algn="r"/>
            <a:r>
              <a:rPr lang="fr-FR" dirty="0" smtClean="0">
                <a:solidFill>
                  <a:schemeClr val="bg1"/>
                </a:solidFill>
                <a:latin typeface="Arial" panose="020B0604020202020204" pitchFamily="34" charset="0"/>
                <a:cs typeface="Arial" panose="020B0604020202020204" pitchFamily="34" charset="0"/>
              </a:rPr>
              <a:t>Après le bac </a:t>
            </a:r>
            <a:r>
              <a:rPr lang="fr-FR" dirty="0">
                <a:solidFill>
                  <a:schemeClr val="bg1"/>
                </a:solidFill>
                <a:latin typeface="Arial" panose="020B0604020202020204" pitchFamily="34" charset="0"/>
                <a:cs typeface="Arial" panose="020B0604020202020204" pitchFamily="34" charset="0"/>
              </a:rPr>
              <a:t>ES </a:t>
            </a:r>
            <a:r>
              <a:rPr lang="fr-FR" dirty="0">
                <a:solidFill>
                  <a:schemeClr val="bg1"/>
                </a:solidFill>
              </a:rPr>
              <a:t>► </a:t>
            </a:r>
            <a:r>
              <a:rPr lang="fr-FR" dirty="0" smtClean="0">
                <a:solidFill>
                  <a:schemeClr val="bg1"/>
                </a:solidFill>
                <a:latin typeface="Arial" panose="020B0604020202020204" pitchFamily="34" charset="0"/>
                <a:cs typeface="Arial" panose="020B0604020202020204" pitchFamily="34" charset="0"/>
              </a:rPr>
              <a:t>Les classes prépa</a:t>
            </a:r>
            <a:endParaRPr lang="fr-FR" dirty="0">
              <a:solidFill>
                <a:schemeClr val="bg1"/>
              </a:solidFill>
              <a:latin typeface="Arial" panose="020B0604020202020204" pitchFamily="34" charset="0"/>
              <a:cs typeface="Arial" panose="020B0604020202020204" pitchFamily="34" charset="0"/>
            </a:endParaRPr>
          </a:p>
        </p:txBody>
      </p:sp>
      <p:sp>
        <p:nvSpPr>
          <p:cNvPr id="3" name="Rectangle 2"/>
          <p:cNvSpPr/>
          <p:nvPr/>
        </p:nvSpPr>
        <p:spPr>
          <a:xfrm>
            <a:off x="434110" y="787400"/>
            <a:ext cx="8340436" cy="5632311"/>
          </a:xfrm>
          <a:prstGeom prst="rect">
            <a:avLst/>
          </a:prstGeom>
        </p:spPr>
        <p:txBody>
          <a:bodyPr wrap="square">
            <a:spAutoFit/>
          </a:bodyPr>
          <a:lstStyle/>
          <a:p>
            <a:endParaRPr lang="fr-FR" sz="2000" b="1" dirty="0">
              <a:solidFill>
                <a:srgbClr val="B80868"/>
              </a:solidFill>
              <a:cs typeface="Aharoni" panose="02010803020104030203" pitchFamily="2" charset="-79"/>
            </a:endParaRPr>
          </a:p>
          <a:p>
            <a:r>
              <a:rPr lang="fr-FR" sz="2000" b="1" dirty="0">
                <a:solidFill>
                  <a:srgbClr val="B80868"/>
                </a:solidFill>
                <a:cs typeface="Aharoni" panose="02010803020104030203" pitchFamily="2" charset="-79"/>
              </a:rPr>
              <a:t>ORGANISATION</a:t>
            </a:r>
          </a:p>
          <a:p>
            <a:pPr marL="800100" lvl="1" indent="-342900">
              <a:buFont typeface="Arial"/>
              <a:buChar char="•"/>
            </a:pPr>
            <a:r>
              <a:rPr lang="fr-FR" sz="2000" b="1" dirty="0">
                <a:solidFill>
                  <a:srgbClr val="CD6B09"/>
                </a:solidFill>
                <a:cs typeface="Times New Roman" charset="0"/>
              </a:rPr>
              <a:t>Durée, lieu</a:t>
            </a:r>
            <a:r>
              <a:rPr lang="fr-FR" sz="2000" b="1" dirty="0">
                <a:solidFill>
                  <a:schemeClr val="tx1">
                    <a:lumMod val="50000"/>
                    <a:lumOff val="50000"/>
                  </a:schemeClr>
                </a:solidFill>
                <a:cs typeface="Times New Roman" charset="0"/>
              </a:rPr>
              <a:t> : en </a:t>
            </a:r>
            <a:r>
              <a:rPr lang="fr-FR" sz="2000" b="1" dirty="0" smtClean="0">
                <a:solidFill>
                  <a:schemeClr val="tx1">
                    <a:lumMod val="50000"/>
                    <a:lumOff val="50000"/>
                  </a:schemeClr>
                </a:solidFill>
                <a:cs typeface="Times New Roman" charset="0"/>
              </a:rPr>
              <a:t>2 </a:t>
            </a:r>
            <a:r>
              <a:rPr lang="fr-FR" sz="2000" b="1" dirty="0">
                <a:solidFill>
                  <a:schemeClr val="tx1">
                    <a:lumMod val="50000"/>
                    <a:lumOff val="50000"/>
                  </a:schemeClr>
                </a:solidFill>
                <a:cs typeface="Times New Roman" charset="0"/>
              </a:rPr>
              <a:t>ans après le bac, lycée public ou privé et quelques écoles privées. On ne peut redoubler qu’en 2</a:t>
            </a:r>
            <a:r>
              <a:rPr lang="fr-FR" sz="2000" b="1" baseline="30000" dirty="0">
                <a:solidFill>
                  <a:schemeClr val="tx1">
                    <a:lumMod val="50000"/>
                    <a:lumOff val="50000"/>
                  </a:schemeClr>
                </a:solidFill>
                <a:cs typeface="Times New Roman" charset="0"/>
              </a:rPr>
              <a:t>e</a:t>
            </a:r>
            <a:r>
              <a:rPr lang="fr-FR" sz="2000" b="1" dirty="0">
                <a:solidFill>
                  <a:schemeClr val="tx1">
                    <a:lumMod val="50000"/>
                    <a:lumOff val="50000"/>
                  </a:schemeClr>
                </a:solidFill>
                <a:cs typeface="Times New Roman" charset="0"/>
              </a:rPr>
              <a:t> année, pour repasser les concours.</a:t>
            </a:r>
            <a:endParaRPr lang="fr-FR" sz="2000" b="1" dirty="0">
              <a:solidFill>
                <a:srgbClr val="7F7F7F"/>
              </a:solidFill>
              <a:cs typeface="Times New Roman" charset="0"/>
            </a:endParaRPr>
          </a:p>
          <a:p>
            <a:pPr marL="800100" lvl="1" indent="-342900">
              <a:buFont typeface="Arial"/>
              <a:buChar char="•"/>
            </a:pPr>
            <a:r>
              <a:rPr lang="fr-FR" sz="2000" b="1" dirty="0">
                <a:solidFill>
                  <a:srgbClr val="CD6B09"/>
                </a:solidFill>
                <a:cs typeface="Times New Roman" charset="0"/>
              </a:rPr>
              <a:t>Coût : </a:t>
            </a:r>
            <a:r>
              <a:rPr lang="fr-FR" sz="2000" b="1" dirty="0" smtClean="0">
                <a:solidFill>
                  <a:srgbClr val="7F7F7F"/>
                </a:solidFill>
                <a:cs typeface="Times New Roman" charset="0"/>
              </a:rPr>
              <a:t>celui </a:t>
            </a:r>
            <a:r>
              <a:rPr lang="fr-FR" sz="2000" b="1" dirty="0">
                <a:solidFill>
                  <a:srgbClr val="7F7F7F"/>
                </a:solidFill>
                <a:cs typeface="Times New Roman" charset="0"/>
              </a:rPr>
              <a:t>d’une année de licence </a:t>
            </a:r>
            <a:r>
              <a:rPr lang="fr-FR" sz="2000" b="1" dirty="0" smtClean="0">
                <a:solidFill>
                  <a:srgbClr val="7F7F7F"/>
                </a:solidFill>
                <a:cs typeface="Times New Roman" charset="0"/>
              </a:rPr>
              <a:t>170 </a:t>
            </a:r>
            <a:r>
              <a:rPr lang="fr-FR" sz="2000" b="1" dirty="0">
                <a:solidFill>
                  <a:srgbClr val="7F7F7F"/>
                </a:solidFill>
                <a:cs typeface="Times New Roman" charset="0"/>
              </a:rPr>
              <a:t>€ (+ 200 € de sécurité sociale après 20 ans)</a:t>
            </a:r>
          </a:p>
          <a:p>
            <a:pPr marL="800100" lvl="1" indent="-342900">
              <a:buFont typeface="Arial"/>
              <a:buChar char="•"/>
            </a:pPr>
            <a:r>
              <a:rPr lang="fr-FR" sz="2000" b="1" dirty="0">
                <a:solidFill>
                  <a:srgbClr val="CD6B09"/>
                </a:solidFill>
                <a:cs typeface="Times New Roman" charset="0"/>
              </a:rPr>
              <a:t>Admission : </a:t>
            </a:r>
            <a:r>
              <a:rPr lang="fr-FR" sz="2000" b="1" dirty="0">
                <a:solidFill>
                  <a:srgbClr val="7F7F7F"/>
                </a:solidFill>
                <a:cs typeface="Times New Roman" charset="0"/>
              </a:rPr>
              <a:t>sur dossier scolaire, appréciation des enseignants et… motivation ; </a:t>
            </a:r>
          </a:p>
          <a:p>
            <a:pPr marL="800100" lvl="1" indent="-342900">
              <a:buFont typeface="Arial"/>
              <a:buChar char="•"/>
            </a:pPr>
            <a:r>
              <a:rPr lang="fr-FR" sz="2000" b="1" dirty="0">
                <a:solidFill>
                  <a:srgbClr val="7F7F7F"/>
                </a:solidFill>
                <a:cs typeface="Times New Roman" charset="0"/>
              </a:rPr>
              <a:t>Environ </a:t>
            </a:r>
            <a:r>
              <a:rPr lang="fr-FR" sz="2000" b="1" dirty="0" smtClean="0">
                <a:solidFill>
                  <a:srgbClr val="7F7F7F"/>
                </a:solidFill>
                <a:cs typeface="Times New Roman" charset="0"/>
              </a:rPr>
              <a:t>6 </a:t>
            </a:r>
            <a:r>
              <a:rPr lang="fr-FR" sz="2000" b="1" dirty="0">
                <a:solidFill>
                  <a:srgbClr val="7F7F7F"/>
                </a:solidFill>
                <a:cs typeface="Times New Roman" charset="0"/>
              </a:rPr>
              <a:t>% des bacs </a:t>
            </a:r>
            <a:r>
              <a:rPr lang="fr-FR" sz="2000" b="1" dirty="0" smtClean="0">
                <a:solidFill>
                  <a:srgbClr val="7F7F7F"/>
                </a:solidFill>
                <a:cs typeface="Times New Roman" charset="0"/>
              </a:rPr>
              <a:t>ES </a:t>
            </a:r>
            <a:r>
              <a:rPr lang="fr-FR" sz="2000" b="1" dirty="0">
                <a:solidFill>
                  <a:srgbClr val="7F7F7F"/>
                </a:solidFill>
                <a:cs typeface="Times New Roman" charset="0"/>
              </a:rPr>
              <a:t>intègrent une classe </a:t>
            </a:r>
            <a:r>
              <a:rPr lang="fr-FR" sz="2000" b="1" dirty="0" smtClean="0">
                <a:solidFill>
                  <a:srgbClr val="7F7F7F"/>
                </a:solidFill>
                <a:cs typeface="Times New Roman" charset="0"/>
              </a:rPr>
              <a:t>préparatoire aux grandes écoles (CPGE).</a:t>
            </a:r>
            <a:endParaRPr lang="fr-FR" sz="2000" b="1" dirty="0">
              <a:solidFill>
                <a:srgbClr val="7F7F7F"/>
              </a:solidFill>
              <a:cs typeface="Times New Roman" charset="0"/>
            </a:endParaRPr>
          </a:p>
          <a:p>
            <a:pPr marL="800100" lvl="1" indent="-342900">
              <a:buFont typeface="Arial"/>
              <a:buChar char="•"/>
            </a:pPr>
            <a:endParaRPr lang="fr-FR" sz="2000" b="1" dirty="0">
              <a:solidFill>
                <a:srgbClr val="7F7F7F"/>
              </a:solidFill>
              <a:cs typeface="Times New Roman" charset="0"/>
            </a:endParaRPr>
          </a:p>
          <a:p>
            <a:pPr marL="800100" lvl="1" indent="-342900">
              <a:buFont typeface="Arial"/>
              <a:buChar char="•"/>
            </a:pPr>
            <a:endParaRPr lang="fr-FR" sz="2000" b="1" dirty="0">
              <a:solidFill>
                <a:srgbClr val="7F7F7F"/>
              </a:solidFill>
              <a:cs typeface="Times New Roman" charset="0"/>
            </a:endParaRPr>
          </a:p>
          <a:p>
            <a:pPr lvl="1"/>
            <a:r>
              <a:rPr lang="fr-FR" sz="2000" b="1" dirty="0">
                <a:solidFill>
                  <a:srgbClr val="7F7F7F"/>
                </a:solidFill>
                <a:cs typeface="Times New Roman" charset="0"/>
              </a:rPr>
              <a:t>- </a:t>
            </a:r>
            <a:r>
              <a:rPr lang="fr-FR" sz="2000" b="1" dirty="0">
                <a:solidFill>
                  <a:schemeClr val="accent4"/>
                </a:solidFill>
                <a:cs typeface="Times New Roman" charset="0"/>
              </a:rPr>
              <a:t>Pluridisciplinarité</a:t>
            </a:r>
            <a:r>
              <a:rPr lang="fr-FR" sz="2000" b="1" dirty="0">
                <a:solidFill>
                  <a:srgbClr val="7F7F7F"/>
                </a:solidFill>
                <a:cs typeface="Times New Roman" charset="0"/>
              </a:rPr>
              <a:t> et programme adapté aux concours auxquels elles </a:t>
            </a:r>
            <a:r>
              <a:rPr lang="fr-FR" sz="2000" b="1" dirty="0" smtClean="0">
                <a:solidFill>
                  <a:srgbClr val="7F7F7F"/>
                </a:solidFill>
                <a:cs typeface="Times New Roman" charset="0"/>
              </a:rPr>
              <a:t>	préparent</a:t>
            </a:r>
            <a:endParaRPr lang="fr-FR" sz="2000" b="1" dirty="0">
              <a:solidFill>
                <a:srgbClr val="7F7F7F"/>
              </a:solidFill>
              <a:cs typeface="Times New Roman" charset="0"/>
            </a:endParaRPr>
          </a:p>
          <a:p>
            <a:pPr marL="800100" lvl="1" indent="-342900">
              <a:buFontTx/>
              <a:buChar char="-"/>
            </a:pPr>
            <a:r>
              <a:rPr lang="fr-FR" sz="2000" b="1" dirty="0" smtClean="0">
                <a:solidFill>
                  <a:schemeClr val="accent4"/>
                </a:solidFill>
                <a:cs typeface="Times New Roman" charset="0"/>
              </a:rPr>
              <a:t>Rythme </a:t>
            </a:r>
            <a:r>
              <a:rPr lang="fr-FR" sz="2000" b="1" dirty="0">
                <a:solidFill>
                  <a:schemeClr val="accent4"/>
                </a:solidFill>
                <a:cs typeface="Times New Roman" charset="0"/>
              </a:rPr>
              <a:t>de travail </a:t>
            </a:r>
            <a:r>
              <a:rPr lang="fr-FR" sz="2000" b="1" dirty="0">
                <a:solidFill>
                  <a:srgbClr val="7F7F7F"/>
                </a:solidFill>
                <a:cs typeface="Times New Roman" charset="0"/>
              </a:rPr>
              <a:t>soutenu : 35 heures de cours par semaine, nombreuses colles (interrogations orales sur les points du cours), </a:t>
            </a:r>
            <a:endParaRPr lang="fr-FR" sz="2000" b="1" dirty="0" smtClean="0">
              <a:solidFill>
                <a:srgbClr val="7F7F7F"/>
              </a:solidFill>
              <a:cs typeface="Times New Roman" charset="0"/>
            </a:endParaRPr>
          </a:p>
          <a:p>
            <a:pPr marL="800100" lvl="1" indent="-342900">
              <a:buFontTx/>
              <a:buChar char="-"/>
            </a:pPr>
            <a:r>
              <a:rPr lang="fr-FR" sz="2000" b="1" dirty="0" smtClean="0">
                <a:solidFill>
                  <a:srgbClr val="7F7F7F"/>
                </a:solidFill>
                <a:cs typeface="Times New Roman" charset="0"/>
              </a:rPr>
              <a:t>DST + </a:t>
            </a:r>
            <a:r>
              <a:rPr lang="fr-FR" sz="2000" b="1" dirty="0">
                <a:solidFill>
                  <a:srgbClr val="7F7F7F"/>
                </a:solidFill>
                <a:cs typeface="Times New Roman" charset="0"/>
              </a:rPr>
              <a:t>3 ou 4 h de travail personnel par jour</a:t>
            </a:r>
            <a:r>
              <a:rPr lang="fr-FR" sz="2000" b="1" dirty="0" smtClean="0">
                <a:solidFill>
                  <a:srgbClr val="7F7F7F"/>
                </a:solidFill>
                <a:cs typeface="Times New Roman" charset="0"/>
              </a:rPr>
              <a:t>.</a:t>
            </a:r>
            <a:r>
              <a:rPr lang="fr-FR" sz="2000" b="1" dirty="0">
                <a:solidFill>
                  <a:srgbClr val="B1C800"/>
                </a:solidFill>
                <a:cs typeface="Times New Roman" charset="0"/>
              </a:rPr>
              <a:t>	</a:t>
            </a:r>
            <a:endParaRPr lang="fr-FR" sz="2000" b="1" dirty="0">
              <a:solidFill>
                <a:schemeClr val="tx1">
                  <a:lumMod val="50000"/>
                  <a:lumOff val="50000"/>
                </a:schemeClr>
              </a:solidFill>
              <a:cs typeface="Times New Roman" charset="0"/>
            </a:endParaRPr>
          </a:p>
        </p:txBody>
      </p:sp>
      <p:sp>
        <p:nvSpPr>
          <p:cNvPr id="4" name="Espace réservé du numéro de diapositive 3"/>
          <p:cNvSpPr>
            <a:spLocks noGrp="1"/>
          </p:cNvSpPr>
          <p:nvPr>
            <p:ph type="sldNum" sz="quarter" idx="12"/>
          </p:nvPr>
        </p:nvSpPr>
        <p:spPr/>
        <p:txBody>
          <a:bodyPr/>
          <a:lstStyle/>
          <a:p>
            <a:fld id="{AC08A82B-8F97-FE4A-B5D9-C83A6F6A901E}" type="slidenum">
              <a:rPr lang="fr-FR" smtClean="0"/>
              <a:pPr/>
              <a:t>17</a:t>
            </a:fld>
            <a:endParaRPr lang="fr-FR"/>
          </a:p>
        </p:txBody>
      </p:sp>
      <p:sp>
        <p:nvSpPr>
          <p:cNvPr id="6" name="Espace réservé de la date 5"/>
          <p:cNvSpPr>
            <a:spLocks noGrp="1"/>
          </p:cNvSpPr>
          <p:nvPr>
            <p:ph type="dt" sz="half" idx="10"/>
          </p:nvPr>
        </p:nvSpPr>
        <p:spPr>
          <a:xfrm>
            <a:off x="0" y="6256232"/>
            <a:ext cx="2133600" cy="365125"/>
          </a:xfrm>
        </p:spPr>
        <p:txBody>
          <a:bodyPr/>
          <a:lstStyle/>
          <a:p>
            <a:r>
              <a:rPr lang="fr-FR" smtClean="0"/>
              <a:t>06-12-2018</a:t>
            </a:r>
            <a:endParaRPr lang="fr-FR" dirty="0"/>
          </a:p>
        </p:txBody>
      </p:sp>
    </p:spTree>
    <p:extLst>
      <p:ext uri="{BB962C8B-B14F-4D97-AF65-F5344CB8AC3E}">
        <p14:creationId xmlns:p14="http://schemas.microsoft.com/office/powerpoint/2010/main" val="27197565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039914" y="288698"/>
            <a:ext cx="4416594" cy="369332"/>
          </a:xfrm>
          <a:prstGeom prst="rect">
            <a:avLst/>
          </a:prstGeom>
        </p:spPr>
        <p:txBody>
          <a:bodyPr wrap="none">
            <a:spAutoFit/>
          </a:bodyPr>
          <a:lstStyle/>
          <a:p>
            <a:pPr algn="r"/>
            <a:r>
              <a:rPr lang="fr-FR" dirty="0">
                <a:solidFill>
                  <a:schemeClr val="bg1"/>
                </a:solidFill>
                <a:latin typeface="Arial" panose="020B0604020202020204" pitchFamily="34" charset="0"/>
                <a:cs typeface="Arial" panose="020B0604020202020204" pitchFamily="34" charset="0"/>
              </a:rPr>
              <a:t>Après </a:t>
            </a:r>
            <a:r>
              <a:rPr lang="fr-FR" dirty="0" smtClean="0">
                <a:solidFill>
                  <a:schemeClr val="bg1"/>
                </a:solidFill>
                <a:latin typeface="Arial" panose="020B0604020202020204" pitchFamily="34" charset="0"/>
                <a:cs typeface="Arial" panose="020B0604020202020204" pitchFamily="34" charset="0"/>
              </a:rPr>
              <a:t>le bac ES </a:t>
            </a:r>
            <a:r>
              <a:rPr lang="fr-FR" dirty="0">
                <a:solidFill>
                  <a:schemeClr val="bg1"/>
                </a:solidFill>
              </a:rPr>
              <a:t>► </a:t>
            </a:r>
            <a:r>
              <a:rPr lang="fr-FR" dirty="0" smtClean="0">
                <a:solidFill>
                  <a:schemeClr val="bg1"/>
                </a:solidFill>
                <a:latin typeface="Arial" panose="020B0604020202020204" pitchFamily="34" charset="0"/>
                <a:cs typeface="Arial" panose="020B0604020202020204" pitchFamily="34" charset="0"/>
              </a:rPr>
              <a:t>Quelle classe prépa ?</a:t>
            </a:r>
            <a:endParaRPr lang="fr-FR" dirty="0">
              <a:solidFill>
                <a:schemeClr val="bg1"/>
              </a:solidFill>
              <a:latin typeface="Arial" panose="020B0604020202020204" pitchFamily="34" charset="0"/>
              <a:cs typeface="Arial" panose="020B0604020202020204" pitchFamily="34" charset="0"/>
            </a:endParaRPr>
          </a:p>
        </p:txBody>
      </p:sp>
      <p:sp>
        <p:nvSpPr>
          <p:cNvPr id="3" name="Rectangle 2"/>
          <p:cNvSpPr/>
          <p:nvPr/>
        </p:nvSpPr>
        <p:spPr>
          <a:xfrm>
            <a:off x="350981" y="917912"/>
            <a:ext cx="8608291" cy="5632311"/>
          </a:xfrm>
          <a:prstGeom prst="rect">
            <a:avLst/>
          </a:prstGeom>
        </p:spPr>
        <p:txBody>
          <a:bodyPr wrap="square">
            <a:spAutoFit/>
          </a:bodyPr>
          <a:lstStyle/>
          <a:p>
            <a:endParaRPr lang="fr-FR" sz="2000" b="1" dirty="0">
              <a:solidFill>
                <a:srgbClr val="B80868"/>
              </a:solidFill>
              <a:cs typeface="Aharoni" panose="02010803020104030203" pitchFamily="2" charset="-79"/>
            </a:endParaRPr>
          </a:p>
          <a:p>
            <a:r>
              <a:rPr lang="fr-FR" sz="2000" b="1" dirty="0">
                <a:solidFill>
                  <a:srgbClr val="B80868"/>
                </a:solidFill>
                <a:cs typeface="Aharoni" panose="02010803020104030203" pitchFamily="2" charset="-79"/>
              </a:rPr>
              <a:t>PRÉPAS ÉCO</a:t>
            </a:r>
          </a:p>
          <a:p>
            <a:pPr marL="800100" lvl="1" indent="-342900">
              <a:buFont typeface="Arial"/>
              <a:buChar char="•"/>
            </a:pPr>
            <a:r>
              <a:rPr lang="fr-FR" sz="2000" b="1" dirty="0">
                <a:solidFill>
                  <a:srgbClr val="CD6B09"/>
                </a:solidFill>
                <a:cs typeface="Times New Roman" charset="0"/>
              </a:rPr>
              <a:t>Prépa économique et commerciale, </a:t>
            </a:r>
            <a:r>
              <a:rPr lang="fr-FR" sz="2000" b="1" dirty="0">
                <a:solidFill>
                  <a:schemeClr val="tx1">
                    <a:lumMod val="50000"/>
                    <a:lumOff val="50000"/>
                  </a:schemeClr>
                </a:solidFill>
                <a:cs typeface="Times New Roman" charset="0"/>
              </a:rPr>
              <a:t>option économie, mène aux écoles supérieures de commerce (bon dossier maths, éco et matières littéraires)</a:t>
            </a:r>
            <a:r>
              <a:rPr lang="fr-FR" sz="2000" b="1" dirty="0">
                <a:solidFill>
                  <a:srgbClr val="7F7F7F"/>
                </a:solidFill>
                <a:cs typeface="Times New Roman" charset="0"/>
              </a:rPr>
              <a:t>. </a:t>
            </a:r>
          </a:p>
          <a:p>
            <a:pPr marL="800100" lvl="1" indent="-342900">
              <a:buFont typeface="Arial"/>
              <a:buChar char="•"/>
            </a:pPr>
            <a:r>
              <a:rPr lang="fr-FR" sz="2000" b="1" dirty="0">
                <a:solidFill>
                  <a:srgbClr val="CD6B09"/>
                </a:solidFill>
                <a:cs typeface="Times New Roman" charset="0"/>
              </a:rPr>
              <a:t>Prépa économie </a:t>
            </a:r>
            <a:r>
              <a:rPr lang="fr-FR" sz="2000" b="1" dirty="0" smtClean="0">
                <a:solidFill>
                  <a:srgbClr val="CD6B09"/>
                </a:solidFill>
                <a:cs typeface="Times New Roman" charset="0"/>
              </a:rPr>
              <a:t>gestion </a:t>
            </a:r>
            <a:r>
              <a:rPr lang="fr-FR" sz="2000" b="1" dirty="0">
                <a:solidFill>
                  <a:srgbClr val="7F7F7F"/>
                </a:solidFill>
                <a:cs typeface="Times New Roman" charset="0"/>
              </a:rPr>
              <a:t>(+ rare), prépare aux ENS Rennes et Cachan :</a:t>
            </a:r>
          </a:p>
          <a:p>
            <a:pPr lvl="1"/>
            <a:r>
              <a:rPr lang="fr-FR" sz="2000" b="1" dirty="0">
                <a:solidFill>
                  <a:srgbClr val="7F7F7F"/>
                </a:solidFill>
                <a:cs typeface="Times New Roman" charset="0"/>
              </a:rPr>
              <a:t>	- option </a:t>
            </a:r>
            <a:r>
              <a:rPr lang="fr-FR" sz="2000" b="1" dirty="0" smtClean="0">
                <a:solidFill>
                  <a:srgbClr val="7F7F7F"/>
                </a:solidFill>
                <a:cs typeface="Times New Roman" charset="0"/>
              </a:rPr>
              <a:t>Droit</a:t>
            </a:r>
            <a:r>
              <a:rPr lang="fr-FR" sz="2000" b="1" dirty="0">
                <a:solidFill>
                  <a:srgbClr val="7F7F7F"/>
                </a:solidFill>
                <a:cs typeface="Times New Roman" charset="0"/>
              </a:rPr>
              <a:t>, éco, gestion (D1) pour ES sciences sociales et politiques</a:t>
            </a:r>
          </a:p>
          <a:p>
            <a:pPr lvl="1"/>
            <a:r>
              <a:rPr lang="fr-FR" sz="2000" b="1" dirty="0">
                <a:solidFill>
                  <a:srgbClr val="7F7F7F"/>
                </a:solidFill>
                <a:cs typeface="Times New Roman" charset="0"/>
              </a:rPr>
              <a:t>	- option Économie, méthodes quantitatives et </a:t>
            </a:r>
            <a:r>
              <a:rPr lang="fr-FR" sz="2000" b="1" dirty="0" smtClean="0">
                <a:solidFill>
                  <a:srgbClr val="7F7F7F"/>
                </a:solidFill>
                <a:cs typeface="Times New Roman" charset="0"/>
              </a:rPr>
              <a:t>gestion (D2), </a:t>
            </a:r>
            <a:r>
              <a:rPr lang="fr-FR" sz="2000" b="1" dirty="0">
                <a:solidFill>
                  <a:srgbClr val="7F7F7F"/>
                </a:solidFill>
                <a:cs typeface="Times New Roman" charset="0"/>
              </a:rPr>
              <a:t>pour </a:t>
            </a:r>
            <a:r>
              <a:rPr lang="fr-FR" sz="2000" b="1" dirty="0" smtClean="0">
                <a:solidFill>
                  <a:srgbClr val="7F7F7F"/>
                </a:solidFill>
                <a:cs typeface="Times New Roman" charset="0"/>
              </a:rPr>
              <a:t>ES 	maths</a:t>
            </a:r>
            <a:r>
              <a:rPr lang="fr-FR" sz="2000" b="1" dirty="0">
                <a:solidFill>
                  <a:srgbClr val="7F7F7F"/>
                </a:solidFill>
                <a:cs typeface="Times New Roman" charset="0"/>
              </a:rPr>
              <a:t/>
            </a:r>
            <a:br>
              <a:rPr lang="fr-FR" sz="2000" b="1" dirty="0">
                <a:solidFill>
                  <a:srgbClr val="7F7F7F"/>
                </a:solidFill>
                <a:cs typeface="Times New Roman" charset="0"/>
              </a:rPr>
            </a:br>
            <a:r>
              <a:rPr lang="fr-FR" sz="2000" b="1" dirty="0" smtClean="0">
                <a:solidFill>
                  <a:srgbClr val="7F7F7F"/>
                </a:solidFill>
                <a:cs typeface="Times New Roman" charset="0"/>
              </a:rPr>
              <a:t>NB : la </a:t>
            </a:r>
            <a:r>
              <a:rPr lang="fr-FR" sz="2000" b="1" dirty="0" smtClean="0">
                <a:solidFill>
                  <a:srgbClr val="CD6B09"/>
                </a:solidFill>
                <a:cs typeface="Times New Roman" charset="0"/>
              </a:rPr>
              <a:t>Prépa </a:t>
            </a:r>
            <a:r>
              <a:rPr lang="fr-FR" sz="2000" b="1" dirty="0">
                <a:solidFill>
                  <a:srgbClr val="CD6B09"/>
                </a:solidFill>
                <a:cs typeface="Times New Roman" charset="0"/>
              </a:rPr>
              <a:t>ATS éco-gestion, </a:t>
            </a:r>
            <a:r>
              <a:rPr lang="fr-FR" sz="2000" b="1" dirty="0">
                <a:solidFill>
                  <a:schemeClr val="tx1">
                    <a:lumMod val="50000"/>
                    <a:lumOff val="50000"/>
                  </a:schemeClr>
                </a:solidFill>
                <a:cs typeface="Times New Roman" charset="0"/>
              </a:rPr>
              <a:t>à cheval sur le lycée et l’université, avec validation possible de </a:t>
            </a:r>
            <a:r>
              <a:rPr lang="fr-FR" sz="2000" b="1" dirty="0" smtClean="0">
                <a:solidFill>
                  <a:schemeClr val="tx1">
                    <a:lumMod val="50000"/>
                    <a:lumOff val="50000"/>
                  </a:schemeClr>
                </a:solidFill>
                <a:cs typeface="Times New Roman" charset="0"/>
              </a:rPr>
              <a:t>L3, prépare </a:t>
            </a:r>
            <a:r>
              <a:rPr lang="fr-FR" sz="2000" b="1" dirty="0">
                <a:solidFill>
                  <a:schemeClr val="tx1">
                    <a:lumMod val="50000"/>
                    <a:lumOff val="50000"/>
                  </a:schemeClr>
                </a:solidFill>
                <a:cs typeface="Times New Roman" charset="0"/>
              </a:rPr>
              <a:t>aux entrées parallèles en 2</a:t>
            </a:r>
            <a:r>
              <a:rPr lang="fr-FR" sz="2000" b="1" baseline="30000" dirty="0">
                <a:solidFill>
                  <a:schemeClr val="tx1">
                    <a:lumMod val="50000"/>
                    <a:lumOff val="50000"/>
                  </a:schemeClr>
                </a:solidFill>
                <a:cs typeface="Times New Roman" charset="0"/>
              </a:rPr>
              <a:t>e</a:t>
            </a:r>
            <a:r>
              <a:rPr lang="fr-FR" sz="2000" b="1" dirty="0">
                <a:solidFill>
                  <a:schemeClr val="tx1">
                    <a:lumMod val="50000"/>
                    <a:lumOff val="50000"/>
                  </a:schemeClr>
                </a:solidFill>
                <a:cs typeface="Times New Roman" charset="0"/>
              </a:rPr>
              <a:t> année d’école de commerce. </a:t>
            </a:r>
            <a:r>
              <a:rPr lang="fr-FR" sz="2000" b="1" dirty="0" smtClean="0">
                <a:solidFill>
                  <a:schemeClr val="tx1">
                    <a:lumMod val="50000"/>
                    <a:lumOff val="50000"/>
                  </a:schemeClr>
                </a:solidFill>
                <a:cs typeface="Times New Roman" charset="0"/>
              </a:rPr>
              <a:t>Réservée </a:t>
            </a:r>
            <a:r>
              <a:rPr lang="fr-FR" sz="2000" b="1" dirty="0">
                <a:solidFill>
                  <a:schemeClr val="tx1">
                    <a:lumMod val="50000"/>
                    <a:lumOff val="50000"/>
                  </a:schemeClr>
                </a:solidFill>
                <a:cs typeface="Times New Roman" charset="0"/>
              </a:rPr>
              <a:t>uniquement aux BTS-DUT</a:t>
            </a:r>
          </a:p>
          <a:p>
            <a:pPr lvl="1"/>
            <a:endParaRPr lang="fr-FR" sz="2000" b="1" dirty="0">
              <a:solidFill>
                <a:srgbClr val="7F7F7F"/>
              </a:solidFill>
              <a:cs typeface="Times New Roman" charset="0"/>
            </a:endParaRPr>
          </a:p>
          <a:p>
            <a:r>
              <a:rPr lang="fr-FR" sz="2000" b="1" dirty="0">
                <a:solidFill>
                  <a:srgbClr val="B80868"/>
                </a:solidFill>
                <a:cs typeface="Aharoni" panose="02010803020104030203" pitchFamily="2" charset="-79"/>
              </a:rPr>
              <a:t>PRÉPAS LITTÉRAIRES</a:t>
            </a:r>
            <a:endParaRPr lang="fr-FR" sz="2000" b="1" dirty="0">
              <a:solidFill>
                <a:srgbClr val="7F7F7F"/>
              </a:solidFill>
              <a:cs typeface="Times New Roman" charset="0"/>
            </a:endParaRPr>
          </a:p>
          <a:p>
            <a:pPr marL="800100" lvl="2" indent="-342900">
              <a:buFont typeface="Arial" panose="020B0604020202020204" pitchFamily="34" charset="0"/>
              <a:buChar char="•"/>
            </a:pPr>
            <a:r>
              <a:rPr lang="fr-FR" sz="2000" b="1" dirty="0">
                <a:solidFill>
                  <a:srgbClr val="CD6B09"/>
                </a:solidFill>
                <a:cs typeface="Times New Roman" charset="0"/>
              </a:rPr>
              <a:t>ENS </a:t>
            </a:r>
            <a:r>
              <a:rPr lang="fr-FR" sz="2000" b="1" dirty="0" smtClean="0">
                <a:solidFill>
                  <a:srgbClr val="CD6B09"/>
                </a:solidFill>
                <a:cs typeface="Times New Roman" charset="0"/>
              </a:rPr>
              <a:t>lettres </a:t>
            </a:r>
            <a:r>
              <a:rPr lang="fr-FR" sz="2000" b="1" dirty="0" smtClean="0">
                <a:solidFill>
                  <a:schemeClr val="accent6">
                    <a:lumMod val="75000"/>
                  </a:schemeClr>
                </a:solidFill>
                <a:cs typeface="Times New Roman" charset="0"/>
              </a:rPr>
              <a:t>(</a:t>
            </a:r>
            <a:r>
              <a:rPr lang="fr-FR" sz="2000" b="1" dirty="0">
                <a:solidFill>
                  <a:schemeClr val="accent6">
                    <a:lumMod val="75000"/>
                  </a:schemeClr>
                </a:solidFill>
              </a:rPr>
              <a:t>"</a:t>
            </a:r>
            <a:r>
              <a:rPr lang="fr-FR" sz="2000" b="1" dirty="0" smtClean="0">
                <a:solidFill>
                  <a:schemeClr val="accent6">
                    <a:lumMod val="75000"/>
                  </a:schemeClr>
                </a:solidFill>
              </a:rPr>
              <a:t>hypokhâgne »)</a:t>
            </a:r>
            <a:r>
              <a:rPr lang="fr-FR" sz="2000" b="1" dirty="0" smtClean="0">
                <a:solidFill>
                  <a:schemeClr val="accent6">
                    <a:lumMod val="75000"/>
                  </a:schemeClr>
                </a:solidFill>
                <a:cs typeface="Times New Roman" charset="0"/>
              </a:rPr>
              <a:t> </a:t>
            </a:r>
            <a:r>
              <a:rPr lang="fr-FR" sz="2000" b="1" dirty="0">
                <a:solidFill>
                  <a:schemeClr val="tx1">
                    <a:lumMod val="50000"/>
                    <a:lumOff val="50000"/>
                  </a:schemeClr>
                </a:solidFill>
                <a:cs typeface="Times New Roman" charset="0"/>
              </a:rPr>
              <a:t>pour son accès aux écoles de commerce via la Banque littéraire d’épreuves</a:t>
            </a:r>
          </a:p>
          <a:p>
            <a:pPr marL="800100" lvl="2" indent="-342900">
              <a:buFont typeface="Arial" panose="020B0604020202020204" pitchFamily="34" charset="0"/>
              <a:buChar char="•"/>
            </a:pPr>
            <a:r>
              <a:rPr lang="fr-FR" sz="2000" b="1" dirty="0">
                <a:solidFill>
                  <a:srgbClr val="CD6B09"/>
                </a:solidFill>
                <a:cs typeface="Times New Roman" charset="0"/>
              </a:rPr>
              <a:t>ENS lettres et sciences </a:t>
            </a:r>
            <a:r>
              <a:rPr lang="fr-FR" sz="2000" b="1" dirty="0" smtClean="0">
                <a:solidFill>
                  <a:srgbClr val="CD6B09"/>
                </a:solidFill>
                <a:cs typeface="Times New Roman" charset="0"/>
              </a:rPr>
              <a:t>sociales (LSS-« prépa BL ») </a:t>
            </a:r>
            <a:r>
              <a:rPr lang="fr-FR" sz="2000" b="1" dirty="0">
                <a:solidFill>
                  <a:schemeClr val="tx1">
                    <a:lumMod val="50000"/>
                    <a:lumOff val="50000"/>
                  </a:schemeClr>
                </a:solidFill>
                <a:cs typeface="Times New Roman" charset="0"/>
              </a:rPr>
              <a:t>mène aux ENS, aux écoles nationales de statistiques et à quelques écoles de </a:t>
            </a:r>
            <a:r>
              <a:rPr lang="fr-FR" sz="2000" b="1" dirty="0" smtClean="0">
                <a:solidFill>
                  <a:schemeClr val="tx1">
                    <a:lumMod val="50000"/>
                    <a:lumOff val="50000"/>
                  </a:schemeClr>
                </a:solidFill>
                <a:cs typeface="Times New Roman" charset="0"/>
              </a:rPr>
              <a:t>commerce</a:t>
            </a:r>
            <a:endParaRPr lang="fr-FR" sz="2000" b="1" dirty="0">
              <a:solidFill>
                <a:schemeClr val="tx1">
                  <a:lumMod val="50000"/>
                  <a:lumOff val="50000"/>
                </a:schemeClr>
              </a:solidFill>
              <a:cs typeface="Times New Roman" charset="0"/>
            </a:endParaRPr>
          </a:p>
        </p:txBody>
      </p:sp>
      <p:sp>
        <p:nvSpPr>
          <p:cNvPr id="4" name="Espace réservé du numéro de diapositive 3"/>
          <p:cNvSpPr>
            <a:spLocks noGrp="1"/>
          </p:cNvSpPr>
          <p:nvPr>
            <p:ph type="sldNum" sz="quarter" idx="12"/>
          </p:nvPr>
        </p:nvSpPr>
        <p:spPr/>
        <p:txBody>
          <a:bodyPr/>
          <a:lstStyle/>
          <a:p>
            <a:fld id="{AC08A82B-8F97-FE4A-B5D9-C83A6F6A901E}" type="slidenum">
              <a:rPr lang="fr-FR" smtClean="0"/>
              <a:pPr/>
              <a:t>18</a:t>
            </a:fld>
            <a:endParaRPr lang="fr-FR"/>
          </a:p>
        </p:txBody>
      </p:sp>
      <p:sp>
        <p:nvSpPr>
          <p:cNvPr id="6" name="Espace réservé de la date 5"/>
          <p:cNvSpPr>
            <a:spLocks noGrp="1"/>
          </p:cNvSpPr>
          <p:nvPr>
            <p:ph type="dt" sz="half" idx="10"/>
          </p:nvPr>
        </p:nvSpPr>
        <p:spPr>
          <a:xfrm>
            <a:off x="0" y="6319766"/>
            <a:ext cx="2133600" cy="365125"/>
          </a:xfrm>
        </p:spPr>
        <p:txBody>
          <a:bodyPr/>
          <a:lstStyle/>
          <a:p>
            <a:r>
              <a:rPr lang="fr-FR" smtClean="0"/>
              <a:t>06-12-2018</a:t>
            </a:r>
            <a:endParaRPr lang="fr-FR" dirty="0"/>
          </a:p>
        </p:txBody>
      </p:sp>
    </p:spTree>
    <p:extLst>
      <p:ext uri="{BB962C8B-B14F-4D97-AF65-F5344CB8AC3E}">
        <p14:creationId xmlns:p14="http://schemas.microsoft.com/office/powerpoint/2010/main" val="19362965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706490" y="288698"/>
            <a:ext cx="4750018" cy="369332"/>
          </a:xfrm>
          <a:prstGeom prst="rect">
            <a:avLst/>
          </a:prstGeom>
        </p:spPr>
        <p:txBody>
          <a:bodyPr wrap="none">
            <a:spAutoFit/>
          </a:bodyPr>
          <a:lstStyle/>
          <a:p>
            <a:pPr algn="r"/>
            <a:r>
              <a:rPr lang="fr-FR" dirty="0">
                <a:solidFill>
                  <a:schemeClr val="bg1"/>
                </a:solidFill>
                <a:latin typeface="Arial" panose="020B0604020202020204" pitchFamily="34" charset="0"/>
                <a:cs typeface="Arial" panose="020B0604020202020204" pitchFamily="34" charset="0"/>
              </a:rPr>
              <a:t>Après </a:t>
            </a:r>
            <a:r>
              <a:rPr lang="fr-FR" dirty="0" smtClean="0">
                <a:solidFill>
                  <a:schemeClr val="bg1"/>
                </a:solidFill>
                <a:latin typeface="Arial" panose="020B0604020202020204" pitchFamily="34" charset="0"/>
                <a:cs typeface="Arial" panose="020B0604020202020204" pitchFamily="34" charset="0"/>
              </a:rPr>
              <a:t>le bac ES </a:t>
            </a:r>
            <a:r>
              <a:rPr lang="fr-FR" dirty="0">
                <a:solidFill>
                  <a:schemeClr val="bg1"/>
                </a:solidFill>
              </a:rPr>
              <a:t>► </a:t>
            </a:r>
            <a:r>
              <a:rPr lang="fr-FR" dirty="0" smtClean="0">
                <a:solidFill>
                  <a:schemeClr val="bg1"/>
                </a:solidFill>
                <a:latin typeface="Arial" panose="020B0604020202020204" pitchFamily="34" charset="0"/>
                <a:cs typeface="Arial" panose="020B0604020202020204" pitchFamily="34" charset="0"/>
              </a:rPr>
              <a:t>Les écoles de commerce</a:t>
            </a:r>
            <a:endParaRPr lang="fr-FR" dirty="0">
              <a:solidFill>
                <a:schemeClr val="bg1"/>
              </a:solidFill>
              <a:latin typeface="Arial" panose="020B0604020202020204" pitchFamily="34" charset="0"/>
              <a:cs typeface="Arial" panose="020B0604020202020204" pitchFamily="34" charset="0"/>
            </a:endParaRPr>
          </a:p>
        </p:txBody>
      </p:sp>
      <p:sp>
        <p:nvSpPr>
          <p:cNvPr id="3" name="Rectangle 2"/>
          <p:cNvSpPr/>
          <p:nvPr/>
        </p:nvSpPr>
        <p:spPr>
          <a:xfrm>
            <a:off x="1050309" y="1086700"/>
            <a:ext cx="8093691" cy="5324535"/>
          </a:xfrm>
          <a:prstGeom prst="rect">
            <a:avLst/>
          </a:prstGeom>
        </p:spPr>
        <p:txBody>
          <a:bodyPr wrap="square">
            <a:spAutoFit/>
          </a:bodyPr>
          <a:lstStyle/>
          <a:p>
            <a:pPr lvl="0"/>
            <a:r>
              <a:rPr lang="fr-FR" sz="3200" b="1" dirty="0" smtClean="0">
                <a:solidFill>
                  <a:schemeClr val="accent5">
                    <a:lumMod val="75000"/>
                  </a:schemeClr>
                </a:solidFill>
              </a:rPr>
              <a:t>Écoles </a:t>
            </a:r>
            <a:r>
              <a:rPr lang="fr-FR" sz="3200" b="1" dirty="0">
                <a:solidFill>
                  <a:schemeClr val="accent5">
                    <a:lumMod val="75000"/>
                  </a:schemeClr>
                </a:solidFill>
              </a:rPr>
              <a:t>en 4 ou 5 ans</a:t>
            </a:r>
          </a:p>
          <a:p>
            <a:pPr lvl="0"/>
            <a:endParaRPr lang="fr-FR" b="1" dirty="0">
              <a:solidFill>
                <a:schemeClr val="bg1">
                  <a:lumMod val="50000"/>
                </a:schemeClr>
              </a:solidFill>
            </a:endParaRPr>
          </a:p>
          <a:p>
            <a:pPr lvl="0">
              <a:spcBef>
                <a:spcPts val="0"/>
              </a:spcBef>
              <a:buFont typeface="Wingdings" panose="05000000000000000000" pitchFamily="2" charset="2"/>
              <a:buChar char="æ"/>
            </a:pPr>
            <a:r>
              <a:rPr lang="fr-FR" sz="2400" b="1" dirty="0">
                <a:solidFill>
                  <a:schemeClr val="bg1">
                    <a:lumMod val="50000"/>
                  </a:schemeClr>
                </a:solidFill>
              </a:rPr>
              <a:t>La plupart de ces </a:t>
            </a:r>
            <a:r>
              <a:rPr lang="fr-FR" sz="2400" b="1" dirty="0">
                <a:solidFill>
                  <a:schemeClr val="accent6"/>
                </a:solidFill>
              </a:rPr>
              <a:t>écoles</a:t>
            </a:r>
            <a:r>
              <a:rPr lang="fr-FR" sz="2400" b="1" dirty="0">
                <a:solidFill>
                  <a:schemeClr val="bg1">
                    <a:lumMod val="50000"/>
                  </a:schemeClr>
                </a:solidFill>
              </a:rPr>
              <a:t> sont </a:t>
            </a:r>
            <a:r>
              <a:rPr lang="fr-FR" sz="2400" b="1" dirty="0">
                <a:solidFill>
                  <a:schemeClr val="accent6"/>
                </a:solidFill>
              </a:rPr>
              <a:t>reconnues </a:t>
            </a:r>
            <a:r>
              <a:rPr lang="fr-FR" sz="2400" b="1" dirty="0">
                <a:solidFill>
                  <a:schemeClr val="tx1">
                    <a:lumMod val="50000"/>
                    <a:lumOff val="50000"/>
                  </a:schemeClr>
                </a:solidFill>
              </a:rPr>
              <a:t>par l’État</a:t>
            </a:r>
          </a:p>
          <a:p>
            <a:pPr lvl="0">
              <a:spcBef>
                <a:spcPts val="0"/>
              </a:spcBef>
            </a:pPr>
            <a:endParaRPr lang="fr-FR" sz="1400" b="1" dirty="0">
              <a:solidFill>
                <a:schemeClr val="bg1">
                  <a:lumMod val="50000"/>
                </a:schemeClr>
              </a:solidFill>
            </a:endParaRPr>
          </a:p>
          <a:p>
            <a:pPr lvl="0">
              <a:spcBef>
                <a:spcPts val="0"/>
              </a:spcBef>
              <a:buFont typeface="Wingdings" panose="05000000000000000000" pitchFamily="2" charset="2"/>
              <a:buChar char="æ"/>
            </a:pPr>
            <a:r>
              <a:rPr lang="fr-FR" sz="2400" b="1" dirty="0">
                <a:solidFill>
                  <a:schemeClr val="bg1">
                    <a:lumMod val="50000"/>
                  </a:schemeClr>
                </a:solidFill>
              </a:rPr>
              <a:t>Le </a:t>
            </a:r>
            <a:r>
              <a:rPr lang="fr-FR" sz="2400" b="1" dirty="0">
                <a:solidFill>
                  <a:srgbClr val="B1C800"/>
                </a:solidFill>
              </a:rPr>
              <a:t>visa</a:t>
            </a:r>
            <a:r>
              <a:rPr lang="fr-FR" sz="2400" b="1" dirty="0">
                <a:solidFill>
                  <a:schemeClr val="bg1">
                    <a:lumMod val="50000"/>
                  </a:schemeClr>
                </a:solidFill>
              </a:rPr>
              <a:t> du ministère de l’enseignement supérieur attribué à une </a:t>
            </a:r>
            <a:r>
              <a:rPr lang="fr-FR" sz="2400" b="1" dirty="0" smtClean="0">
                <a:solidFill>
                  <a:srgbClr val="B1C800"/>
                </a:solidFill>
              </a:rPr>
              <a:t>formation </a:t>
            </a:r>
            <a:r>
              <a:rPr lang="fr-FR" sz="2400" b="1" dirty="0" smtClean="0">
                <a:solidFill>
                  <a:schemeClr val="tx1">
                    <a:lumMod val="50000"/>
                    <a:lumOff val="50000"/>
                  </a:schemeClr>
                </a:solidFill>
              </a:rPr>
              <a:t>via une commission spécialisée, </a:t>
            </a:r>
            <a:r>
              <a:rPr lang="fr-FR" sz="2400" b="1" dirty="0">
                <a:solidFill>
                  <a:schemeClr val="tx1">
                    <a:lumMod val="50000"/>
                    <a:lumOff val="50000"/>
                  </a:schemeClr>
                </a:solidFill>
              </a:rPr>
              <a:t>en certifie la qualité</a:t>
            </a:r>
          </a:p>
          <a:p>
            <a:pPr lvl="0">
              <a:spcBef>
                <a:spcPts val="0"/>
              </a:spcBef>
            </a:pPr>
            <a:endParaRPr lang="fr-FR" sz="1200" b="1" dirty="0">
              <a:solidFill>
                <a:schemeClr val="bg1">
                  <a:lumMod val="50000"/>
                </a:schemeClr>
              </a:solidFill>
            </a:endParaRPr>
          </a:p>
          <a:p>
            <a:pPr lvl="0">
              <a:spcBef>
                <a:spcPts val="0"/>
              </a:spcBef>
              <a:buFont typeface="Wingdings" panose="05000000000000000000" pitchFamily="2" charset="2"/>
              <a:buChar char="æ"/>
            </a:pPr>
            <a:r>
              <a:rPr lang="fr-FR" sz="2400" b="1" dirty="0">
                <a:solidFill>
                  <a:schemeClr val="bg1">
                    <a:lumMod val="50000"/>
                  </a:schemeClr>
                </a:solidFill>
              </a:rPr>
              <a:t>Une trentaine d’écoles sont membres de la </a:t>
            </a:r>
            <a:r>
              <a:rPr lang="fr-FR" sz="2400" b="1" dirty="0">
                <a:solidFill>
                  <a:srgbClr val="EF7D0B"/>
                </a:solidFill>
              </a:rPr>
              <a:t>Conférence des grandes écoles </a:t>
            </a:r>
            <a:r>
              <a:rPr lang="fr-FR" sz="2400" b="1" dirty="0">
                <a:solidFill>
                  <a:schemeClr val="bg1">
                    <a:lumMod val="50000"/>
                  </a:schemeClr>
                </a:solidFill>
              </a:rPr>
              <a:t>(CGE)</a:t>
            </a:r>
          </a:p>
          <a:p>
            <a:pPr lvl="0">
              <a:spcBef>
                <a:spcPts val="0"/>
              </a:spcBef>
            </a:pPr>
            <a:endParaRPr lang="fr-FR" sz="1200" b="1" dirty="0">
              <a:solidFill>
                <a:schemeClr val="bg1">
                  <a:lumMod val="50000"/>
                </a:schemeClr>
              </a:solidFill>
            </a:endParaRPr>
          </a:p>
          <a:p>
            <a:pPr lvl="0">
              <a:spcBef>
                <a:spcPts val="0"/>
              </a:spcBef>
              <a:buFont typeface="Wingdings" panose="05000000000000000000" pitchFamily="2" charset="2"/>
              <a:buChar char="æ"/>
            </a:pPr>
            <a:r>
              <a:rPr lang="fr-FR" sz="2400" b="1" dirty="0">
                <a:solidFill>
                  <a:schemeClr val="bg1">
                    <a:lumMod val="50000"/>
                  </a:schemeClr>
                </a:solidFill>
              </a:rPr>
              <a:t>Une quarantaine d’écoles délivrent le grade universitaire de </a:t>
            </a:r>
            <a:r>
              <a:rPr lang="fr-FR" sz="2400" b="1" dirty="0">
                <a:solidFill>
                  <a:srgbClr val="B1C800"/>
                </a:solidFill>
              </a:rPr>
              <a:t>master</a:t>
            </a:r>
            <a:r>
              <a:rPr lang="fr-FR" sz="2400" b="1" dirty="0">
                <a:solidFill>
                  <a:schemeClr val="bg1">
                    <a:lumMod val="50000"/>
                  </a:schemeClr>
                </a:solidFill>
              </a:rPr>
              <a:t> (600 ECTS), à bac+5</a:t>
            </a:r>
          </a:p>
          <a:p>
            <a:pPr lvl="0">
              <a:spcBef>
                <a:spcPts val="0"/>
              </a:spcBef>
            </a:pPr>
            <a:endParaRPr lang="fr-FR" sz="1200" b="1" dirty="0">
              <a:solidFill>
                <a:schemeClr val="bg1">
                  <a:lumMod val="50000"/>
                </a:schemeClr>
              </a:solidFill>
            </a:endParaRPr>
          </a:p>
          <a:p>
            <a:pPr lvl="0">
              <a:spcBef>
                <a:spcPts val="0"/>
              </a:spcBef>
              <a:buFont typeface="Wingdings" panose="05000000000000000000" pitchFamily="2" charset="2"/>
              <a:buChar char="æ"/>
            </a:pPr>
            <a:r>
              <a:rPr lang="fr-FR" sz="2400" b="1" dirty="0">
                <a:solidFill>
                  <a:schemeClr val="bg1">
                    <a:lumMod val="50000"/>
                  </a:schemeClr>
                </a:solidFill>
              </a:rPr>
              <a:t>Les </a:t>
            </a:r>
            <a:r>
              <a:rPr lang="fr-FR" sz="2400" b="1" dirty="0">
                <a:solidFill>
                  <a:schemeClr val="accent2">
                    <a:lumMod val="50000"/>
                  </a:schemeClr>
                </a:solidFill>
              </a:rPr>
              <a:t>accréditations internationales </a:t>
            </a:r>
            <a:r>
              <a:rPr lang="fr-FR" sz="2400" b="1" dirty="0">
                <a:solidFill>
                  <a:schemeClr val="bg1">
                    <a:lumMod val="50000"/>
                  </a:schemeClr>
                </a:solidFill>
              </a:rPr>
              <a:t>certifient l’orientation </a:t>
            </a:r>
            <a:r>
              <a:rPr lang="fr-FR" sz="2400" b="1" dirty="0" smtClean="0">
                <a:solidFill>
                  <a:schemeClr val="bg1">
                    <a:lumMod val="50000"/>
                  </a:schemeClr>
                </a:solidFill>
              </a:rPr>
              <a:t/>
            </a:r>
            <a:br>
              <a:rPr lang="fr-FR" sz="2400" b="1" dirty="0" smtClean="0">
                <a:solidFill>
                  <a:schemeClr val="bg1">
                    <a:lumMod val="50000"/>
                  </a:schemeClr>
                </a:solidFill>
              </a:rPr>
            </a:br>
            <a:r>
              <a:rPr lang="fr-FR" sz="2400" b="1" dirty="0" smtClean="0">
                <a:solidFill>
                  <a:schemeClr val="bg1">
                    <a:lumMod val="50000"/>
                  </a:schemeClr>
                </a:solidFill>
              </a:rPr>
              <a:t>internationale </a:t>
            </a:r>
            <a:r>
              <a:rPr lang="fr-FR" sz="2400" b="1" dirty="0">
                <a:solidFill>
                  <a:schemeClr val="bg1">
                    <a:lumMod val="50000"/>
                  </a:schemeClr>
                </a:solidFill>
              </a:rPr>
              <a:t>du cursus</a:t>
            </a:r>
          </a:p>
        </p:txBody>
      </p:sp>
      <p:sp>
        <p:nvSpPr>
          <p:cNvPr id="4" name="Espace réservé du numéro de diapositive 3"/>
          <p:cNvSpPr>
            <a:spLocks noGrp="1"/>
          </p:cNvSpPr>
          <p:nvPr>
            <p:ph type="sldNum" sz="quarter" idx="12"/>
          </p:nvPr>
        </p:nvSpPr>
        <p:spPr/>
        <p:txBody>
          <a:bodyPr/>
          <a:lstStyle/>
          <a:p>
            <a:fld id="{AC08A82B-8F97-FE4A-B5D9-C83A6F6A901E}" type="slidenum">
              <a:rPr lang="fr-FR" smtClean="0"/>
              <a:pPr/>
              <a:t>19</a:t>
            </a:fld>
            <a:endParaRPr lang="fr-FR"/>
          </a:p>
        </p:txBody>
      </p:sp>
      <p:sp>
        <p:nvSpPr>
          <p:cNvPr id="6" name="Espace réservé de la date 5"/>
          <p:cNvSpPr>
            <a:spLocks noGrp="1"/>
          </p:cNvSpPr>
          <p:nvPr>
            <p:ph type="dt" sz="half" idx="10"/>
          </p:nvPr>
        </p:nvSpPr>
        <p:spPr>
          <a:xfrm>
            <a:off x="0" y="6335651"/>
            <a:ext cx="2133600" cy="365125"/>
          </a:xfrm>
        </p:spPr>
        <p:txBody>
          <a:bodyPr/>
          <a:lstStyle/>
          <a:p>
            <a:r>
              <a:rPr lang="fr-FR" smtClean="0"/>
              <a:t>06-12-2018</a:t>
            </a:r>
            <a:endParaRPr lang="fr-FR" dirty="0"/>
          </a:p>
        </p:txBody>
      </p:sp>
    </p:spTree>
    <p:extLst>
      <p:ext uri="{BB962C8B-B14F-4D97-AF65-F5344CB8AC3E}">
        <p14:creationId xmlns:p14="http://schemas.microsoft.com/office/powerpoint/2010/main" val="39080939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1" name="Espace réservé du contenu 20"/>
          <p:cNvSpPr>
            <a:spLocks noGrp="1"/>
          </p:cNvSpPr>
          <p:nvPr>
            <p:ph idx="1"/>
          </p:nvPr>
        </p:nvSpPr>
        <p:spPr>
          <a:xfrm>
            <a:off x="457200" y="1136072"/>
            <a:ext cx="8354291" cy="4990091"/>
          </a:xfrm>
          <a:solidFill>
            <a:schemeClr val="bg2"/>
          </a:solidFill>
        </p:spPr>
        <p:style>
          <a:lnRef idx="1">
            <a:schemeClr val="accent6"/>
          </a:lnRef>
          <a:fillRef idx="3">
            <a:schemeClr val="accent6"/>
          </a:fillRef>
          <a:effectRef idx="2">
            <a:schemeClr val="accent6"/>
          </a:effectRef>
          <a:fontRef idx="minor">
            <a:schemeClr val="lt1"/>
          </a:fontRef>
        </p:style>
        <p:txBody>
          <a:bodyPr>
            <a:normAutofit/>
          </a:bodyPr>
          <a:lstStyle/>
          <a:p>
            <a:pPr marL="457200" lvl="1" indent="0" defTabSz="914400" fontAlgn="base">
              <a:lnSpc>
                <a:spcPct val="80000"/>
              </a:lnSpc>
              <a:spcBef>
                <a:spcPct val="0"/>
              </a:spcBef>
              <a:spcAft>
                <a:spcPct val="0"/>
              </a:spcAft>
              <a:buNone/>
              <a:defRPr/>
            </a:pPr>
            <a:r>
              <a:rPr lang="fr-FR" altLang="fr-FR" sz="3600" dirty="0">
                <a:solidFill>
                  <a:schemeClr val="accent6">
                    <a:lumMod val="75000"/>
                  </a:schemeClr>
                </a:solidFill>
                <a:latin typeface="Calibri" panose="020F0502020204030204" pitchFamily="34" charset="0"/>
                <a:ea typeface="MS PGothic" panose="020B0600070205080204" pitchFamily="34" charset="-128"/>
              </a:rPr>
              <a:t> </a:t>
            </a:r>
          </a:p>
          <a:p>
            <a:pPr marL="1028700" lvl="1" indent="-571500" defTabSz="914400" fontAlgn="base">
              <a:lnSpc>
                <a:spcPct val="80000"/>
              </a:lnSpc>
              <a:spcBef>
                <a:spcPct val="0"/>
              </a:spcBef>
              <a:spcAft>
                <a:spcPct val="0"/>
              </a:spcAft>
              <a:buFont typeface="Calibri" panose="020F0502020204030204" pitchFamily="34" charset="0"/>
              <a:buChar char="↘"/>
              <a:defRPr/>
            </a:pPr>
            <a:r>
              <a:rPr lang="fr-FR" altLang="fr-FR" sz="3600" b="1" dirty="0">
                <a:solidFill>
                  <a:schemeClr val="accent5">
                    <a:lumMod val="75000"/>
                  </a:schemeClr>
                </a:solidFill>
                <a:latin typeface="Calibri" panose="020F0502020204030204" pitchFamily="34" charset="0"/>
                <a:ea typeface="MS PGothic" panose="020B0600070205080204" pitchFamily="34" charset="-128"/>
              </a:rPr>
              <a:t> </a:t>
            </a:r>
            <a:r>
              <a:rPr lang="fr-FR" altLang="fr-FR" sz="3600" b="1" dirty="0" smtClean="0">
                <a:solidFill>
                  <a:schemeClr val="accent5">
                    <a:lumMod val="75000"/>
                  </a:schemeClr>
                </a:solidFill>
                <a:latin typeface="Calibri" panose="020F0502020204030204" pitchFamily="34" charset="0"/>
                <a:ea typeface="MS PGothic" panose="020B0600070205080204" pitchFamily="34" charset="-128"/>
              </a:rPr>
              <a:t>3 </a:t>
            </a:r>
            <a:r>
              <a:rPr lang="fr-FR" altLang="fr-FR" sz="3600" b="1" dirty="0">
                <a:solidFill>
                  <a:schemeClr val="accent5">
                    <a:lumMod val="75000"/>
                  </a:schemeClr>
                </a:solidFill>
                <a:latin typeface="Calibri" panose="020F0502020204030204" pitchFamily="34" charset="0"/>
                <a:ea typeface="MS PGothic" panose="020B0600070205080204" pitchFamily="34" charset="-128"/>
              </a:rPr>
              <a:t>étapes</a:t>
            </a:r>
          </a:p>
          <a:p>
            <a:pPr marL="457200" lvl="1" indent="0" defTabSz="914400" fontAlgn="base">
              <a:lnSpc>
                <a:spcPct val="80000"/>
              </a:lnSpc>
              <a:spcBef>
                <a:spcPct val="0"/>
              </a:spcBef>
              <a:spcAft>
                <a:spcPct val="0"/>
              </a:spcAft>
              <a:buNone/>
              <a:defRPr/>
            </a:pPr>
            <a:endParaRPr lang="fr-FR" altLang="fr-FR" sz="3600" dirty="0">
              <a:solidFill>
                <a:schemeClr val="bg1"/>
              </a:solidFill>
              <a:latin typeface="Calibri" panose="020F0502020204030204" pitchFamily="34" charset="0"/>
              <a:ea typeface="MS PGothic" panose="020B0600070205080204" pitchFamily="34" charset="-128"/>
            </a:endParaRPr>
          </a:p>
          <a:p>
            <a:pPr marL="457200" lvl="1" indent="0" defTabSz="914400" fontAlgn="base">
              <a:lnSpc>
                <a:spcPct val="80000"/>
              </a:lnSpc>
              <a:spcBef>
                <a:spcPct val="0"/>
              </a:spcBef>
              <a:spcAft>
                <a:spcPct val="0"/>
              </a:spcAft>
              <a:buNone/>
              <a:defRPr/>
            </a:pPr>
            <a:endParaRPr lang="fr-FR" altLang="ja-JP" dirty="0">
              <a:solidFill>
                <a:schemeClr val="bg1"/>
              </a:solidFill>
              <a:latin typeface="Calibri" panose="020F0502020204030204" pitchFamily="34" charset="0"/>
              <a:ea typeface="MS PGothic" panose="020B0600070205080204" pitchFamily="34" charset="-128"/>
            </a:endParaRPr>
          </a:p>
          <a:p>
            <a:pPr marL="1028700" lvl="1" indent="-571500" defTabSz="914400" fontAlgn="base">
              <a:lnSpc>
                <a:spcPct val="80000"/>
              </a:lnSpc>
              <a:spcBef>
                <a:spcPct val="0"/>
              </a:spcBef>
              <a:spcAft>
                <a:spcPct val="0"/>
              </a:spcAft>
              <a:buFont typeface="Wingdings" panose="05000000000000000000" pitchFamily="2" charset="2"/>
              <a:buChar char="æ"/>
              <a:defRPr/>
            </a:pPr>
            <a:r>
              <a:rPr lang="fr-FR" altLang="ja-JP" dirty="0" smtClean="0">
                <a:solidFill>
                  <a:srgbClr val="7030A0"/>
                </a:solidFill>
                <a:latin typeface="Calibri" panose="020F0502020204030204" pitchFamily="34" charset="0"/>
                <a:ea typeface="MS PGothic" panose="020B0600070205080204" pitchFamily="34" charset="-128"/>
              </a:rPr>
              <a:t>S’informer et découvrir </a:t>
            </a:r>
            <a:r>
              <a:rPr lang="fr-FR" altLang="ja-JP" dirty="0">
                <a:solidFill>
                  <a:srgbClr val="7030A0"/>
                </a:solidFill>
                <a:latin typeface="Calibri" panose="020F0502020204030204" pitchFamily="34" charset="0"/>
                <a:ea typeface="MS PGothic" panose="020B0600070205080204" pitchFamily="34" charset="-128"/>
              </a:rPr>
              <a:t>les formations</a:t>
            </a:r>
          </a:p>
          <a:p>
            <a:pPr marL="1028700" lvl="1" indent="-571500" defTabSz="914400" fontAlgn="base">
              <a:lnSpc>
                <a:spcPct val="80000"/>
              </a:lnSpc>
              <a:spcBef>
                <a:spcPct val="0"/>
              </a:spcBef>
              <a:spcAft>
                <a:spcPct val="0"/>
              </a:spcAft>
              <a:buFont typeface="Wingdings" panose="05000000000000000000" pitchFamily="2" charset="2"/>
              <a:buChar char="æ"/>
              <a:defRPr/>
            </a:pPr>
            <a:endParaRPr lang="fr-FR" altLang="ja-JP" dirty="0">
              <a:solidFill>
                <a:srgbClr val="7030A0"/>
              </a:solidFill>
              <a:latin typeface="Calibri" panose="020F0502020204030204" pitchFamily="34" charset="0"/>
              <a:ea typeface="MS PGothic" panose="020B0600070205080204" pitchFamily="34" charset="-128"/>
            </a:endParaRPr>
          </a:p>
          <a:p>
            <a:pPr marL="1028700" lvl="1" indent="-571500" defTabSz="914400" fontAlgn="base">
              <a:lnSpc>
                <a:spcPct val="80000"/>
              </a:lnSpc>
              <a:spcBef>
                <a:spcPct val="0"/>
              </a:spcBef>
              <a:spcAft>
                <a:spcPct val="0"/>
              </a:spcAft>
              <a:buFont typeface="Wingdings" panose="05000000000000000000" pitchFamily="2" charset="2"/>
              <a:buChar char="æ"/>
              <a:defRPr/>
            </a:pPr>
            <a:r>
              <a:rPr lang="fr-FR" altLang="fr-FR" dirty="0" smtClean="0">
                <a:solidFill>
                  <a:srgbClr val="7030A0"/>
                </a:solidFill>
                <a:latin typeface="Calibri" panose="020F0502020204030204" pitchFamily="34" charset="0"/>
                <a:ea typeface="MS PGothic" panose="020B0600070205080204" pitchFamily="34" charset="-128"/>
              </a:rPr>
              <a:t>Formuler ses vœux et finaliser son dossier</a:t>
            </a:r>
            <a:endParaRPr lang="fr-FR" altLang="fr-FR" u="sng" dirty="0">
              <a:solidFill>
                <a:srgbClr val="7030A0"/>
              </a:solidFill>
              <a:latin typeface="Calibri" panose="020F0502020204030204" pitchFamily="34" charset="0"/>
              <a:ea typeface="MS PGothic" panose="020B0600070205080204" pitchFamily="34" charset="-128"/>
            </a:endParaRPr>
          </a:p>
          <a:p>
            <a:pPr marL="1028700" lvl="1" indent="-571500" defTabSz="914400" fontAlgn="base">
              <a:lnSpc>
                <a:spcPct val="80000"/>
              </a:lnSpc>
              <a:spcBef>
                <a:spcPct val="0"/>
              </a:spcBef>
              <a:spcAft>
                <a:spcPct val="0"/>
              </a:spcAft>
              <a:buFont typeface="Wingdings" panose="05000000000000000000" pitchFamily="2" charset="2"/>
              <a:buChar char="æ"/>
              <a:defRPr/>
            </a:pPr>
            <a:endParaRPr lang="fr-FR" altLang="fr-FR" dirty="0">
              <a:solidFill>
                <a:srgbClr val="7030A0"/>
              </a:solidFill>
              <a:latin typeface="Calibri" panose="020F0502020204030204" pitchFamily="34" charset="0"/>
              <a:ea typeface="MS PGothic" panose="020B0600070205080204" pitchFamily="34" charset="-128"/>
            </a:endParaRPr>
          </a:p>
          <a:p>
            <a:pPr marL="1028700" lvl="1" indent="-571500" defTabSz="914400" fontAlgn="base">
              <a:lnSpc>
                <a:spcPct val="80000"/>
              </a:lnSpc>
              <a:spcBef>
                <a:spcPct val="0"/>
              </a:spcBef>
              <a:spcAft>
                <a:spcPct val="0"/>
              </a:spcAft>
              <a:buFont typeface="Wingdings" panose="05000000000000000000" pitchFamily="2" charset="2"/>
              <a:buChar char="æ"/>
              <a:defRPr/>
            </a:pPr>
            <a:r>
              <a:rPr lang="fr-FR" altLang="fr-FR" dirty="0" smtClean="0">
                <a:solidFill>
                  <a:srgbClr val="7030A0"/>
                </a:solidFill>
                <a:latin typeface="Calibri" panose="020F0502020204030204" pitchFamily="34" charset="0"/>
                <a:ea typeface="MS PGothic" panose="020B0600070205080204" pitchFamily="34" charset="-128"/>
              </a:rPr>
              <a:t>Recevoir des réponses et décider</a:t>
            </a:r>
          </a:p>
          <a:p>
            <a:pPr marL="1028700" lvl="1" indent="-571500" defTabSz="914400" fontAlgn="base">
              <a:lnSpc>
                <a:spcPct val="80000"/>
              </a:lnSpc>
              <a:spcBef>
                <a:spcPct val="0"/>
              </a:spcBef>
              <a:spcAft>
                <a:spcPct val="0"/>
              </a:spcAft>
              <a:buFont typeface="Wingdings" panose="05000000000000000000" pitchFamily="2" charset="2"/>
              <a:buChar char="æ"/>
              <a:defRPr/>
            </a:pPr>
            <a:endParaRPr lang="fr-FR" altLang="ja-JP" dirty="0">
              <a:solidFill>
                <a:schemeClr val="bg1"/>
              </a:solidFill>
              <a:latin typeface="Calibri" panose="020F0502020204030204" pitchFamily="34" charset="0"/>
              <a:ea typeface="MS PGothic" panose="020B0600070205080204" pitchFamily="34" charset="-128"/>
            </a:endParaRPr>
          </a:p>
          <a:p>
            <a:pPr marL="1028700" lvl="1" indent="-571500" defTabSz="914400" fontAlgn="base">
              <a:lnSpc>
                <a:spcPct val="80000"/>
              </a:lnSpc>
              <a:spcBef>
                <a:spcPct val="0"/>
              </a:spcBef>
              <a:spcAft>
                <a:spcPct val="0"/>
              </a:spcAft>
              <a:buFont typeface="Wingdings" panose="05000000000000000000" pitchFamily="2" charset="2"/>
              <a:buChar char="æ"/>
              <a:defRPr/>
            </a:pPr>
            <a:endParaRPr lang="fr-FR" altLang="ja-JP" dirty="0" smtClean="0">
              <a:solidFill>
                <a:schemeClr val="bg1"/>
              </a:solidFill>
              <a:latin typeface="Calibri" panose="020F0502020204030204" pitchFamily="34" charset="0"/>
              <a:ea typeface="MS PGothic" panose="020B0600070205080204" pitchFamily="34" charset="-128"/>
            </a:endParaRPr>
          </a:p>
          <a:p>
            <a:pPr marL="457200" lvl="1" indent="0" defTabSz="914400" fontAlgn="base">
              <a:lnSpc>
                <a:spcPct val="80000"/>
              </a:lnSpc>
              <a:spcBef>
                <a:spcPct val="0"/>
              </a:spcBef>
              <a:spcAft>
                <a:spcPct val="0"/>
              </a:spcAft>
              <a:buNone/>
              <a:defRPr/>
            </a:pPr>
            <a:r>
              <a:rPr lang="fr-FR" altLang="ja-JP" dirty="0" smtClean="0">
                <a:solidFill>
                  <a:schemeClr val="accent2">
                    <a:lumMod val="75000"/>
                  </a:schemeClr>
                </a:solidFill>
                <a:latin typeface="Calibri" panose="020F0502020204030204" pitchFamily="34" charset="0"/>
                <a:ea typeface="MS PGothic" panose="020B0600070205080204" pitchFamily="34" charset="-128"/>
              </a:rPr>
              <a:t>Tout le détail des étapes sur www.parcoursup.fr</a:t>
            </a:r>
            <a:endParaRPr lang="fr-FR" altLang="ja-JP" dirty="0">
              <a:solidFill>
                <a:schemeClr val="accent2">
                  <a:lumMod val="75000"/>
                </a:schemeClr>
              </a:solidFill>
              <a:latin typeface="Calibri" panose="020F0502020204030204" pitchFamily="34" charset="0"/>
              <a:ea typeface="MS PGothic" panose="020B0600070205080204" pitchFamily="34" charset="-128"/>
            </a:endParaRPr>
          </a:p>
        </p:txBody>
      </p:sp>
      <p:sp>
        <p:nvSpPr>
          <p:cNvPr id="7" name="Rectangle 6"/>
          <p:cNvSpPr/>
          <p:nvPr/>
        </p:nvSpPr>
        <p:spPr>
          <a:xfrm>
            <a:off x="0" y="6033329"/>
            <a:ext cx="360363" cy="360363"/>
          </a:xfrm>
          <a:prstGeom prst="rect">
            <a:avLst/>
          </a:prstGeom>
          <a:solidFill>
            <a:srgbClr val="EB6A0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dirty="0">
              <a:solidFill>
                <a:prstClr val="white"/>
              </a:solidFill>
            </a:endParaRPr>
          </a:p>
        </p:txBody>
      </p:sp>
      <p:sp>
        <p:nvSpPr>
          <p:cNvPr id="6" name="Espace réservé de la date 5"/>
          <p:cNvSpPr>
            <a:spLocks noGrp="1"/>
          </p:cNvSpPr>
          <p:nvPr>
            <p:ph type="dt" sz="half" idx="10"/>
          </p:nvPr>
        </p:nvSpPr>
        <p:spPr>
          <a:xfrm>
            <a:off x="457200" y="6393692"/>
            <a:ext cx="2133600" cy="365125"/>
          </a:xfrm>
        </p:spPr>
        <p:txBody>
          <a:bodyPr/>
          <a:lstStyle/>
          <a:p>
            <a:r>
              <a:rPr lang="fr-FR" smtClean="0">
                <a:solidFill>
                  <a:prstClr val="black">
                    <a:tint val="75000"/>
                  </a:prstClr>
                </a:solidFill>
              </a:rPr>
              <a:t>06-12-2018</a:t>
            </a:r>
            <a:endParaRPr lang="fr-FR" dirty="0">
              <a:solidFill>
                <a:prstClr val="black">
                  <a:tint val="75000"/>
                </a:prstClr>
              </a:solidFill>
            </a:endParaRPr>
          </a:p>
        </p:txBody>
      </p:sp>
      <p:sp>
        <p:nvSpPr>
          <p:cNvPr id="8" name="Espace réservé du numéro de diapositive 7"/>
          <p:cNvSpPr>
            <a:spLocks noGrp="1"/>
          </p:cNvSpPr>
          <p:nvPr>
            <p:ph type="sldNum" sz="quarter" idx="12"/>
          </p:nvPr>
        </p:nvSpPr>
        <p:spPr/>
        <p:txBody>
          <a:bodyPr/>
          <a:lstStyle/>
          <a:p>
            <a:fld id="{AC08A82B-8F97-FE4A-B5D9-C83A6F6A901E}" type="slidenum">
              <a:rPr lang="fr-FR" smtClean="0">
                <a:solidFill>
                  <a:prstClr val="black">
                    <a:tint val="75000"/>
                  </a:prstClr>
                </a:solidFill>
              </a:rPr>
              <a:pPr/>
              <a:t>2</a:t>
            </a:fld>
            <a:endParaRPr lang="fr-FR" dirty="0">
              <a:solidFill>
                <a:prstClr val="black">
                  <a:tint val="75000"/>
                </a:prstClr>
              </a:solidFill>
            </a:endParaRPr>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3780" y="739122"/>
            <a:ext cx="2552700" cy="638175"/>
          </a:xfrm>
          <a:prstGeom prst="rect">
            <a:avLst/>
          </a:prstGeom>
        </p:spPr>
      </p:pic>
    </p:spTree>
    <p:extLst>
      <p:ext uri="{BB962C8B-B14F-4D97-AF65-F5344CB8AC3E}">
        <p14:creationId xmlns:p14="http://schemas.microsoft.com/office/powerpoint/2010/main" val="33152022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302328" y="1231870"/>
            <a:ext cx="7841672" cy="5124480"/>
          </a:xfrm>
          <a:prstGeom prst="rect">
            <a:avLst/>
          </a:prstGeom>
        </p:spPr>
        <p:txBody>
          <a:bodyPr wrap="square">
            <a:spAutoFit/>
          </a:bodyPr>
          <a:lstStyle/>
          <a:p>
            <a:r>
              <a:rPr lang="fr-FR" sz="2400" b="1" dirty="0" smtClean="0">
                <a:solidFill>
                  <a:schemeClr val="tx2">
                    <a:lumMod val="75000"/>
                  </a:schemeClr>
                </a:solidFill>
              </a:rPr>
              <a:t>Après </a:t>
            </a:r>
            <a:r>
              <a:rPr lang="fr-FR" sz="2400" b="1" dirty="0">
                <a:solidFill>
                  <a:schemeClr val="tx2">
                    <a:lumMod val="75000"/>
                  </a:schemeClr>
                </a:solidFill>
              </a:rPr>
              <a:t>le bac (+ 4/5 ans) </a:t>
            </a:r>
          </a:p>
          <a:p>
            <a:pPr marL="285750" indent="-285750">
              <a:lnSpc>
                <a:spcPct val="150000"/>
              </a:lnSpc>
              <a:buFont typeface="Arial" panose="020B0604020202020204" pitchFamily="34" charset="0"/>
              <a:buChar char="•"/>
            </a:pPr>
            <a:r>
              <a:rPr lang="fr-FR" b="1" dirty="0">
                <a:solidFill>
                  <a:schemeClr val="tx1">
                    <a:lumMod val="50000"/>
                    <a:lumOff val="50000"/>
                  </a:schemeClr>
                </a:solidFill>
              </a:rPr>
              <a:t>Une trentaine d’écoles reconnues par l’État, </a:t>
            </a:r>
          </a:p>
          <a:p>
            <a:pPr marL="285750" indent="-285750">
              <a:lnSpc>
                <a:spcPct val="150000"/>
              </a:lnSpc>
              <a:buFont typeface="Arial" panose="020B0604020202020204" pitchFamily="34" charset="0"/>
              <a:buChar char="•"/>
            </a:pPr>
            <a:r>
              <a:rPr lang="fr-FR" b="1" dirty="0">
                <a:solidFill>
                  <a:schemeClr val="tx1">
                    <a:lumMod val="50000"/>
                    <a:lumOff val="50000"/>
                  </a:schemeClr>
                </a:solidFill>
              </a:rPr>
              <a:t>une vingtaine d’écoles avec diplômes visés*, </a:t>
            </a:r>
          </a:p>
          <a:p>
            <a:pPr marL="285750" indent="-285750">
              <a:lnSpc>
                <a:spcPct val="150000"/>
              </a:lnSpc>
              <a:buFont typeface="Arial" panose="020B0604020202020204" pitchFamily="34" charset="0"/>
              <a:buChar char="•"/>
            </a:pPr>
            <a:r>
              <a:rPr lang="fr-FR" b="1" dirty="0">
                <a:solidFill>
                  <a:schemeClr val="tx1">
                    <a:lumMod val="50000"/>
                    <a:lumOff val="50000"/>
                  </a:schemeClr>
                </a:solidFill>
              </a:rPr>
              <a:t>une douzaine délivrant des masters, </a:t>
            </a:r>
          </a:p>
          <a:p>
            <a:pPr marL="285750" indent="-285750">
              <a:lnSpc>
                <a:spcPct val="150000"/>
              </a:lnSpc>
              <a:buFont typeface="Arial" panose="020B0604020202020204" pitchFamily="34" charset="0"/>
              <a:buChar char="•"/>
            </a:pPr>
            <a:r>
              <a:rPr lang="fr-FR" b="1" dirty="0">
                <a:solidFill>
                  <a:schemeClr val="tx1">
                    <a:lumMod val="50000"/>
                    <a:lumOff val="50000"/>
                  </a:schemeClr>
                </a:solidFill>
              </a:rPr>
              <a:t>plusieurs de qualité équivalente aux écoles </a:t>
            </a:r>
            <a:r>
              <a:rPr lang="fr-FR" b="1" dirty="0" smtClean="0">
                <a:solidFill>
                  <a:schemeClr val="tx1">
                    <a:lumMod val="50000"/>
                    <a:lumOff val="50000"/>
                  </a:schemeClr>
                </a:solidFill>
              </a:rPr>
              <a:t>post-prépa,</a:t>
            </a:r>
            <a:endParaRPr lang="fr-FR" b="1" dirty="0">
              <a:solidFill>
                <a:schemeClr val="tx1">
                  <a:lumMod val="50000"/>
                  <a:lumOff val="50000"/>
                </a:schemeClr>
              </a:solidFill>
            </a:endParaRPr>
          </a:p>
          <a:p>
            <a:pPr marL="285750" indent="-285750">
              <a:lnSpc>
                <a:spcPct val="150000"/>
              </a:lnSpc>
              <a:buFont typeface="Arial" panose="020B0604020202020204" pitchFamily="34" charset="0"/>
              <a:buChar char="•"/>
            </a:pPr>
            <a:r>
              <a:rPr lang="fr-FR" b="1" dirty="0">
                <a:solidFill>
                  <a:schemeClr val="tx1">
                    <a:lumMod val="50000"/>
                    <a:lumOff val="50000"/>
                  </a:schemeClr>
                </a:solidFill>
              </a:rPr>
              <a:t>accès sur </a:t>
            </a:r>
            <a:r>
              <a:rPr lang="fr-FR" b="1" dirty="0" smtClean="0">
                <a:solidFill>
                  <a:schemeClr val="tx1">
                    <a:lumMod val="50000"/>
                    <a:lumOff val="50000"/>
                  </a:schemeClr>
                </a:solidFill>
              </a:rPr>
              <a:t>concours.</a:t>
            </a:r>
            <a:endParaRPr lang="fr-FR" b="1" dirty="0">
              <a:solidFill>
                <a:schemeClr val="tx1">
                  <a:lumMod val="50000"/>
                  <a:lumOff val="50000"/>
                </a:schemeClr>
              </a:solidFill>
            </a:endParaRPr>
          </a:p>
          <a:p>
            <a:pPr>
              <a:lnSpc>
                <a:spcPct val="150000"/>
              </a:lnSpc>
            </a:pPr>
            <a:r>
              <a:rPr lang="fr-FR" sz="2400" b="1" dirty="0" smtClean="0">
                <a:solidFill>
                  <a:schemeClr val="accent6"/>
                </a:solidFill>
              </a:rPr>
              <a:t>Après </a:t>
            </a:r>
            <a:r>
              <a:rPr lang="fr-FR" sz="2400" b="1" dirty="0">
                <a:solidFill>
                  <a:schemeClr val="accent6"/>
                </a:solidFill>
              </a:rPr>
              <a:t>une prépa  (+ 3/4 ans)</a:t>
            </a:r>
          </a:p>
          <a:p>
            <a:pPr>
              <a:lnSpc>
                <a:spcPct val="150000"/>
              </a:lnSpc>
            </a:pPr>
            <a:r>
              <a:rPr lang="fr-FR" b="1" dirty="0">
                <a:solidFill>
                  <a:schemeClr val="tx1">
                    <a:lumMod val="50000"/>
                    <a:lumOff val="50000"/>
                  </a:schemeClr>
                </a:solidFill>
              </a:rPr>
              <a:t>l’entrée classique pour école de  prestige type HEC, ESSEC, ESCP Europe, EDHEC, etc. mais aussi d’autres </a:t>
            </a:r>
            <a:r>
              <a:rPr lang="fr-FR" b="1" dirty="0" smtClean="0">
                <a:solidFill>
                  <a:schemeClr val="tx1">
                    <a:lumMod val="50000"/>
                    <a:lumOff val="50000"/>
                  </a:schemeClr>
                </a:solidFill>
              </a:rPr>
              <a:t>grandes </a:t>
            </a:r>
            <a:r>
              <a:rPr lang="fr-FR" b="1" dirty="0">
                <a:solidFill>
                  <a:schemeClr val="tx1">
                    <a:lumMod val="50000"/>
                    <a:lumOff val="50000"/>
                  </a:schemeClr>
                </a:solidFill>
              </a:rPr>
              <a:t>écoles </a:t>
            </a:r>
          </a:p>
          <a:p>
            <a:pPr marL="285750" indent="-285750">
              <a:lnSpc>
                <a:spcPct val="150000"/>
              </a:lnSpc>
              <a:buFont typeface="Arial" panose="020B0604020202020204" pitchFamily="34" charset="0"/>
              <a:buChar char="•"/>
            </a:pPr>
            <a:r>
              <a:rPr lang="fr-FR" b="1" dirty="0">
                <a:solidFill>
                  <a:schemeClr val="tx1">
                    <a:lumMod val="50000"/>
                    <a:lumOff val="50000"/>
                  </a:schemeClr>
                </a:solidFill>
              </a:rPr>
              <a:t>délivrent un diplôme visé* avec grade de master</a:t>
            </a:r>
          </a:p>
          <a:p>
            <a:pPr marL="285750" indent="-285750">
              <a:lnSpc>
                <a:spcPct val="150000"/>
              </a:lnSpc>
              <a:buFont typeface="Arial" panose="020B0604020202020204" pitchFamily="34" charset="0"/>
              <a:buChar char="•"/>
            </a:pPr>
            <a:r>
              <a:rPr lang="fr-FR" b="1" dirty="0">
                <a:solidFill>
                  <a:schemeClr val="tx1">
                    <a:lumMod val="50000"/>
                    <a:lumOff val="50000"/>
                  </a:schemeClr>
                </a:solidFill>
              </a:rPr>
              <a:t>concours via 2 banques d’épreuves : BCE (21 écoles), </a:t>
            </a:r>
            <a:r>
              <a:rPr lang="fr-FR" b="1" dirty="0" err="1">
                <a:solidFill>
                  <a:schemeClr val="tx1">
                    <a:lumMod val="50000"/>
                    <a:lumOff val="50000"/>
                  </a:schemeClr>
                </a:solidFill>
              </a:rPr>
              <a:t>Écricome</a:t>
            </a:r>
            <a:r>
              <a:rPr lang="fr-FR" b="1" dirty="0">
                <a:solidFill>
                  <a:schemeClr val="tx1">
                    <a:lumMod val="50000"/>
                    <a:lumOff val="50000"/>
                  </a:schemeClr>
                </a:solidFill>
              </a:rPr>
              <a:t> (3)</a:t>
            </a:r>
          </a:p>
          <a:p>
            <a:pPr marL="285750" indent="-285750">
              <a:lnSpc>
                <a:spcPct val="150000"/>
              </a:lnSpc>
              <a:buFont typeface="Arial" panose="020B0604020202020204" pitchFamily="34" charset="0"/>
              <a:buChar char="•"/>
            </a:pPr>
            <a:r>
              <a:rPr lang="fr-FR" b="1" dirty="0">
                <a:solidFill>
                  <a:schemeClr val="tx1">
                    <a:lumMod val="50000"/>
                    <a:lumOff val="50000"/>
                  </a:schemeClr>
                </a:solidFill>
              </a:rPr>
              <a:t>parfois accessibles après prépa </a:t>
            </a:r>
            <a:r>
              <a:rPr lang="fr-FR" b="1" dirty="0" smtClean="0">
                <a:solidFill>
                  <a:schemeClr val="tx1">
                    <a:lumMod val="50000"/>
                    <a:lumOff val="50000"/>
                  </a:schemeClr>
                </a:solidFill>
              </a:rPr>
              <a:t>littéraire</a:t>
            </a:r>
            <a:endParaRPr lang="fr-FR" dirty="0">
              <a:solidFill>
                <a:schemeClr val="bg1"/>
              </a:solidFill>
              <a:latin typeface="Arial" panose="020B0604020202020204" pitchFamily="34" charset="0"/>
              <a:cs typeface="Arial" panose="020B0604020202020204" pitchFamily="34" charset="0"/>
            </a:endParaRPr>
          </a:p>
        </p:txBody>
      </p:sp>
      <p:sp>
        <p:nvSpPr>
          <p:cNvPr id="3" name="Espace réservé du numéro de diapositive 2"/>
          <p:cNvSpPr>
            <a:spLocks noGrp="1"/>
          </p:cNvSpPr>
          <p:nvPr>
            <p:ph type="sldNum" sz="quarter" idx="12"/>
          </p:nvPr>
        </p:nvSpPr>
        <p:spPr/>
        <p:txBody>
          <a:bodyPr/>
          <a:lstStyle/>
          <a:p>
            <a:fld id="{AC08A82B-8F97-FE4A-B5D9-C83A6F6A901E}" type="slidenum">
              <a:rPr lang="fr-FR" smtClean="0"/>
              <a:pPr/>
              <a:t>20</a:t>
            </a:fld>
            <a:endParaRPr lang="fr-FR"/>
          </a:p>
        </p:txBody>
      </p:sp>
      <p:sp>
        <p:nvSpPr>
          <p:cNvPr id="7" name="Espace réservé de la date 6"/>
          <p:cNvSpPr>
            <a:spLocks noGrp="1"/>
          </p:cNvSpPr>
          <p:nvPr>
            <p:ph type="dt" sz="half" idx="10"/>
          </p:nvPr>
        </p:nvSpPr>
        <p:spPr>
          <a:xfrm>
            <a:off x="0" y="6335651"/>
            <a:ext cx="2133600" cy="365125"/>
          </a:xfrm>
        </p:spPr>
        <p:txBody>
          <a:bodyPr/>
          <a:lstStyle/>
          <a:p>
            <a:r>
              <a:rPr lang="fr-FR" smtClean="0"/>
              <a:t>06-12-2018</a:t>
            </a:r>
            <a:endParaRPr lang="fr-FR" dirty="0"/>
          </a:p>
        </p:txBody>
      </p:sp>
      <p:sp>
        <p:nvSpPr>
          <p:cNvPr id="8" name="Rectangle 7"/>
          <p:cNvSpPr/>
          <p:nvPr/>
        </p:nvSpPr>
        <p:spPr>
          <a:xfrm>
            <a:off x="3091866" y="348906"/>
            <a:ext cx="5610831" cy="400110"/>
          </a:xfrm>
          <a:prstGeom prst="rect">
            <a:avLst/>
          </a:prstGeom>
        </p:spPr>
        <p:txBody>
          <a:bodyPr wrap="none">
            <a:spAutoFit/>
          </a:bodyPr>
          <a:lstStyle/>
          <a:p>
            <a:pPr algn="r"/>
            <a:r>
              <a:rPr lang="fr-FR" sz="2000" dirty="0">
                <a:solidFill>
                  <a:schemeClr val="bg1"/>
                </a:solidFill>
                <a:latin typeface="Arial" panose="020B0604020202020204" pitchFamily="34" charset="0"/>
                <a:cs typeface="Arial" panose="020B0604020202020204" pitchFamily="34" charset="0"/>
              </a:rPr>
              <a:t>Après </a:t>
            </a:r>
            <a:r>
              <a:rPr lang="fr-FR" sz="2000" dirty="0" smtClean="0">
                <a:solidFill>
                  <a:schemeClr val="bg1"/>
                </a:solidFill>
                <a:latin typeface="Arial" panose="020B0604020202020204" pitchFamily="34" charset="0"/>
                <a:cs typeface="Arial" panose="020B0604020202020204" pitchFamily="34" charset="0"/>
              </a:rPr>
              <a:t>le bac ES </a:t>
            </a:r>
            <a:r>
              <a:rPr lang="fr-FR" sz="2000" dirty="0">
                <a:solidFill>
                  <a:schemeClr val="bg1"/>
                </a:solidFill>
              </a:rPr>
              <a:t>► </a:t>
            </a:r>
            <a:r>
              <a:rPr lang="fr-FR" sz="2000" dirty="0" smtClean="0">
                <a:solidFill>
                  <a:schemeClr val="bg1"/>
                </a:solidFill>
                <a:latin typeface="Arial" panose="020B0604020202020204" pitchFamily="34" charset="0"/>
                <a:cs typeface="Arial" panose="020B0604020202020204" pitchFamily="34" charset="0"/>
              </a:rPr>
              <a:t>quelle école de commerce ?</a:t>
            </a:r>
            <a:endParaRPr lang="fr-FR"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07133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301008" y="1029791"/>
            <a:ext cx="8155710" cy="5355312"/>
          </a:xfrm>
          <a:prstGeom prst="rect">
            <a:avLst/>
          </a:prstGeom>
        </p:spPr>
        <p:txBody>
          <a:bodyPr wrap="square">
            <a:spAutoFit/>
          </a:bodyPr>
          <a:lstStyle/>
          <a:p>
            <a:pPr>
              <a:lnSpc>
                <a:spcPct val="150000"/>
              </a:lnSpc>
            </a:pPr>
            <a:r>
              <a:rPr lang="fr-FR" sz="2400" b="1" dirty="0" smtClean="0">
                <a:solidFill>
                  <a:srgbClr val="B1C800"/>
                </a:solidFill>
              </a:rPr>
              <a:t>En </a:t>
            </a:r>
            <a:r>
              <a:rPr lang="fr-FR" sz="2400" b="1" dirty="0">
                <a:solidFill>
                  <a:srgbClr val="B1C800"/>
                </a:solidFill>
              </a:rPr>
              <a:t>admission parallèle</a:t>
            </a:r>
          </a:p>
          <a:p>
            <a:pPr marL="285750" indent="-285750">
              <a:lnSpc>
                <a:spcPct val="150000"/>
              </a:lnSpc>
              <a:buFont typeface="Arial" panose="020B0604020202020204" pitchFamily="34" charset="0"/>
              <a:buChar char="•"/>
            </a:pPr>
            <a:r>
              <a:rPr lang="fr-FR" b="1" dirty="0">
                <a:solidFill>
                  <a:schemeClr val="tx1">
                    <a:lumMod val="50000"/>
                    <a:lumOff val="50000"/>
                  </a:schemeClr>
                </a:solidFill>
              </a:rPr>
              <a:t>après bac + 2  (BTS, DUT, L2) : admission au même niveau que les prépas</a:t>
            </a:r>
          </a:p>
          <a:p>
            <a:pPr marL="285750" indent="-285750">
              <a:lnSpc>
                <a:spcPct val="150000"/>
              </a:lnSpc>
              <a:buFont typeface="Arial" panose="020B0604020202020204" pitchFamily="34" charset="0"/>
              <a:buChar char="•"/>
            </a:pPr>
            <a:r>
              <a:rPr lang="fr-FR" b="1" dirty="0">
                <a:solidFill>
                  <a:schemeClr val="tx1">
                    <a:lumMod val="50000"/>
                    <a:lumOff val="50000"/>
                  </a:schemeClr>
                </a:solidFill>
              </a:rPr>
              <a:t>après bac + 3 : possible dans certaines écoles</a:t>
            </a:r>
          </a:p>
          <a:p>
            <a:pPr marL="285750" indent="-285750">
              <a:lnSpc>
                <a:spcPct val="150000"/>
              </a:lnSpc>
              <a:buFont typeface="Arial" panose="020B0604020202020204" pitchFamily="34" charset="0"/>
              <a:buChar char="•"/>
            </a:pPr>
            <a:r>
              <a:rPr lang="fr-FR" b="1" dirty="0">
                <a:solidFill>
                  <a:schemeClr val="tx1">
                    <a:lumMod val="50000"/>
                    <a:lumOff val="50000"/>
                  </a:schemeClr>
                </a:solidFill>
              </a:rPr>
              <a:t>concours propre ou concours commun : concours Tremplin, Passerelle, etc.</a:t>
            </a:r>
          </a:p>
          <a:p>
            <a:pPr marL="285750" indent="-285750">
              <a:lnSpc>
                <a:spcPct val="150000"/>
              </a:lnSpc>
              <a:buFont typeface="Arial" panose="020B0604020202020204" pitchFamily="34" charset="0"/>
              <a:buChar char="•"/>
            </a:pPr>
            <a:r>
              <a:rPr lang="fr-FR" b="1" dirty="0">
                <a:solidFill>
                  <a:schemeClr val="tx1">
                    <a:lumMod val="50000"/>
                    <a:lumOff val="50000"/>
                  </a:schemeClr>
                </a:solidFill>
              </a:rPr>
              <a:t>nombre de </a:t>
            </a:r>
            <a:r>
              <a:rPr lang="fr-FR" b="1" dirty="0" smtClean="0">
                <a:solidFill>
                  <a:schemeClr val="tx1">
                    <a:lumMod val="50000"/>
                    <a:lumOff val="50000"/>
                  </a:schemeClr>
                </a:solidFill>
              </a:rPr>
              <a:t>places </a:t>
            </a:r>
            <a:r>
              <a:rPr lang="fr-FR" b="1" dirty="0">
                <a:solidFill>
                  <a:schemeClr val="tx1">
                    <a:lumMod val="50000"/>
                    <a:lumOff val="50000"/>
                  </a:schemeClr>
                </a:solidFill>
              </a:rPr>
              <a:t>variable</a:t>
            </a:r>
          </a:p>
          <a:p>
            <a:pPr>
              <a:lnSpc>
                <a:spcPct val="150000"/>
              </a:lnSpc>
            </a:pPr>
            <a:r>
              <a:rPr lang="fr-FR" sz="2400" b="1" dirty="0">
                <a:solidFill>
                  <a:srgbClr val="B80868"/>
                </a:solidFill>
              </a:rPr>
              <a:t>La scolarité</a:t>
            </a:r>
          </a:p>
          <a:p>
            <a:pPr marL="285750" indent="-285750">
              <a:lnSpc>
                <a:spcPct val="150000"/>
              </a:lnSpc>
              <a:buFont typeface="Arial" panose="020B0604020202020204" pitchFamily="34" charset="0"/>
              <a:buChar char="•"/>
            </a:pPr>
            <a:r>
              <a:rPr lang="fr-FR" b="1" dirty="0">
                <a:solidFill>
                  <a:schemeClr val="tx1">
                    <a:lumMod val="50000"/>
                    <a:lumOff val="50000"/>
                  </a:schemeClr>
                </a:solidFill>
              </a:rPr>
              <a:t>Post-bac : 4 ou 5 ans. Post-prépa : 3 ou 4 ans</a:t>
            </a:r>
          </a:p>
          <a:p>
            <a:pPr marL="285750" indent="-285750">
              <a:lnSpc>
                <a:spcPct val="150000"/>
              </a:lnSpc>
              <a:buFont typeface="Arial" panose="020B0604020202020204" pitchFamily="34" charset="0"/>
              <a:buChar char="•"/>
            </a:pPr>
            <a:r>
              <a:rPr lang="fr-FR" b="1" dirty="0">
                <a:solidFill>
                  <a:schemeClr val="tx1">
                    <a:lumMod val="50000"/>
                    <a:lumOff val="50000"/>
                  </a:schemeClr>
                </a:solidFill>
              </a:rPr>
              <a:t>Spécialisation propre à chacune en dernière année : finance, marketing, communication, management, etc.</a:t>
            </a:r>
          </a:p>
          <a:p>
            <a:pPr marL="285750" indent="-285750">
              <a:lnSpc>
                <a:spcPct val="150000"/>
              </a:lnSpc>
              <a:buFont typeface="Arial" panose="020B0604020202020204" pitchFamily="34" charset="0"/>
              <a:buChar char="•"/>
            </a:pPr>
            <a:r>
              <a:rPr lang="fr-FR" b="1" dirty="0">
                <a:solidFill>
                  <a:schemeClr val="tx1">
                    <a:lumMod val="50000"/>
                    <a:lumOff val="50000"/>
                  </a:schemeClr>
                </a:solidFill>
              </a:rPr>
              <a:t>Stages en entreprise et parfois formation en alternance</a:t>
            </a:r>
          </a:p>
          <a:p>
            <a:pPr marL="285750" indent="-285750">
              <a:lnSpc>
                <a:spcPct val="150000"/>
              </a:lnSpc>
              <a:buFont typeface="Arial" panose="020B0604020202020204" pitchFamily="34" charset="0"/>
              <a:buChar char="•"/>
            </a:pPr>
            <a:r>
              <a:rPr lang="fr-FR" b="1" dirty="0">
                <a:solidFill>
                  <a:schemeClr val="tx1">
                    <a:lumMod val="50000"/>
                    <a:lumOff val="50000"/>
                  </a:schemeClr>
                </a:solidFill>
              </a:rPr>
              <a:t>Séjours à l’étranger</a:t>
            </a:r>
          </a:p>
          <a:p>
            <a:pPr marL="285750" indent="-285750">
              <a:lnSpc>
                <a:spcPct val="150000"/>
              </a:lnSpc>
              <a:buFont typeface="Arial" panose="020B0604020202020204" pitchFamily="34" charset="0"/>
              <a:buChar char="•"/>
            </a:pPr>
            <a:r>
              <a:rPr lang="fr-FR" b="1" dirty="0">
                <a:solidFill>
                  <a:schemeClr val="tx1">
                    <a:lumMod val="50000"/>
                    <a:lumOff val="50000"/>
                  </a:schemeClr>
                </a:solidFill>
              </a:rPr>
              <a:t>10 000 euros en moyenne par </a:t>
            </a:r>
            <a:r>
              <a:rPr lang="fr-FR" b="1" dirty="0" smtClean="0">
                <a:solidFill>
                  <a:schemeClr val="tx1">
                    <a:lumMod val="50000"/>
                    <a:lumOff val="50000"/>
                  </a:schemeClr>
                </a:solidFill>
              </a:rPr>
              <a:t>an</a:t>
            </a:r>
            <a:endParaRPr lang="fr-FR" dirty="0">
              <a:solidFill>
                <a:schemeClr val="bg1"/>
              </a:solidFill>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2"/>
          </p:nvPr>
        </p:nvSpPr>
        <p:spPr/>
        <p:txBody>
          <a:bodyPr/>
          <a:lstStyle/>
          <a:p>
            <a:fld id="{AC08A82B-8F97-FE4A-B5D9-C83A6F6A901E}" type="slidenum">
              <a:rPr lang="fr-FR" smtClean="0"/>
              <a:pPr/>
              <a:t>21</a:t>
            </a:fld>
            <a:endParaRPr lang="fr-FR"/>
          </a:p>
        </p:txBody>
      </p:sp>
      <p:sp>
        <p:nvSpPr>
          <p:cNvPr id="6" name="Espace réservé de la date 5"/>
          <p:cNvSpPr>
            <a:spLocks noGrp="1"/>
          </p:cNvSpPr>
          <p:nvPr>
            <p:ph type="dt" sz="half" idx="10"/>
          </p:nvPr>
        </p:nvSpPr>
        <p:spPr>
          <a:xfrm>
            <a:off x="0" y="6356350"/>
            <a:ext cx="2133600" cy="365125"/>
          </a:xfrm>
        </p:spPr>
        <p:txBody>
          <a:bodyPr/>
          <a:lstStyle/>
          <a:p>
            <a:r>
              <a:rPr lang="fr-FR" smtClean="0"/>
              <a:t>06-12-2018</a:t>
            </a:r>
            <a:endParaRPr lang="fr-FR" dirty="0"/>
          </a:p>
        </p:txBody>
      </p:sp>
      <p:sp>
        <p:nvSpPr>
          <p:cNvPr id="7" name="Rectangle 6"/>
          <p:cNvSpPr/>
          <p:nvPr/>
        </p:nvSpPr>
        <p:spPr>
          <a:xfrm>
            <a:off x="3091866" y="348906"/>
            <a:ext cx="5610831" cy="400110"/>
          </a:xfrm>
          <a:prstGeom prst="rect">
            <a:avLst/>
          </a:prstGeom>
        </p:spPr>
        <p:txBody>
          <a:bodyPr wrap="none">
            <a:spAutoFit/>
          </a:bodyPr>
          <a:lstStyle/>
          <a:p>
            <a:pPr algn="r"/>
            <a:r>
              <a:rPr lang="fr-FR" sz="2000" dirty="0">
                <a:solidFill>
                  <a:schemeClr val="bg1"/>
                </a:solidFill>
                <a:latin typeface="Arial" panose="020B0604020202020204" pitchFamily="34" charset="0"/>
                <a:cs typeface="Arial" panose="020B0604020202020204" pitchFamily="34" charset="0"/>
              </a:rPr>
              <a:t>Après </a:t>
            </a:r>
            <a:r>
              <a:rPr lang="fr-FR" sz="2000" dirty="0" smtClean="0">
                <a:solidFill>
                  <a:schemeClr val="bg1"/>
                </a:solidFill>
                <a:latin typeface="Arial" panose="020B0604020202020204" pitchFamily="34" charset="0"/>
                <a:cs typeface="Arial" panose="020B0604020202020204" pitchFamily="34" charset="0"/>
              </a:rPr>
              <a:t>le bac ES </a:t>
            </a:r>
            <a:r>
              <a:rPr lang="fr-FR" sz="2000" dirty="0">
                <a:solidFill>
                  <a:schemeClr val="bg1"/>
                </a:solidFill>
              </a:rPr>
              <a:t>► </a:t>
            </a:r>
            <a:r>
              <a:rPr lang="fr-FR" sz="2000" dirty="0" smtClean="0">
                <a:solidFill>
                  <a:schemeClr val="bg1"/>
                </a:solidFill>
                <a:latin typeface="Arial" panose="020B0604020202020204" pitchFamily="34" charset="0"/>
                <a:cs typeface="Arial" panose="020B0604020202020204" pitchFamily="34" charset="0"/>
              </a:rPr>
              <a:t>quelle école de commerce ?</a:t>
            </a:r>
            <a:endParaRPr lang="fr-FR"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88998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1" name="Espace réservé du contenu 20"/>
          <p:cNvSpPr>
            <a:spLocks noGrp="1"/>
          </p:cNvSpPr>
          <p:nvPr>
            <p:ph idx="1"/>
          </p:nvPr>
        </p:nvSpPr>
        <p:spPr>
          <a:xfrm>
            <a:off x="1357745" y="1106593"/>
            <a:ext cx="7181138" cy="5614882"/>
          </a:xfrm>
        </p:spPr>
        <p:txBody>
          <a:bodyPr>
            <a:normAutofit fontScale="55000" lnSpcReduction="20000"/>
          </a:bodyPr>
          <a:lstStyle/>
          <a:p>
            <a:pPr marL="0" lvl="0" indent="0">
              <a:buNone/>
            </a:pPr>
            <a:r>
              <a:rPr lang="fr-FR" sz="5800" b="1" dirty="0" smtClean="0">
                <a:solidFill>
                  <a:schemeClr val="accent5">
                    <a:lumMod val="75000"/>
                  </a:schemeClr>
                </a:solidFill>
              </a:rPr>
              <a:t>Autres </a:t>
            </a:r>
            <a:r>
              <a:rPr lang="fr-FR" sz="5800" b="1" dirty="0">
                <a:solidFill>
                  <a:schemeClr val="accent5">
                    <a:lumMod val="75000"/>
                  </a:schemeClr>
                </a:solidFill>
              </a:rPr>
              <a:t>écoles de </a:t>
            </a:r>
            <a:r>
              <a:rPr lang="fr-FR" sz="5800" b="1" dirty="0" smtClean="0">
                <a:solidFill>
                  <a:schemeClr val="accent5">
                    <a:lumMod val="75000"/>
                  </a:schemeClr>
                </a:solidFill>
              </a:rPr>
              <a:t>commerce</a:t>
            </a:r>
            <a:endParaRPr lang="fr-FR" sz="5800" b="1" dirty="0">
              <a:solidFill>
                <a:schemeClr val="accent5">
                  <a:lumMod val="75000"/>
                </a:schemeClr>
              </a:solidFill>
            </a:endParaRPr>
          </a:p>
          <a:p>
            <a:pPr lvl="0"/>
            <a:r>
              <a:rPr lang="fr-FR" sz="3300" b="1" dirty="0">
                <a:solidFill>
                  <a:schemeClr val="tx1">
                    <a:lumMod val="50000"/>
                    <a:lumOff val="50000"/>
                  </a:schemeClr>
                </a:solidFill>
              </a:rPr>
              <a:t>En 3 ans, nombreuses et de qualité variable. Notamment :</a:t>
            </a:r>
          </a:p>
          <a:p>
            <a:pPr lvl="0"/>
            <a:endParaRPr lang="fr-FR" sz="3300" b="1" dirty="0">
              <a:solidFill>
                <a:schemeClr val="tx1">
                  <a:lumMod val="50000"/>
                  <a:lumOff val="50000"/>
                </a:schemeClr>
              </a:solidFill>
            </a:endParaRPr>
          </a:p>
          <a:p>
            <a:pPr marL="0" lvl="0" indent="0">
              <a:buNone/>
            </a:pPr>
            <a:r>
              <a:rPr lang="fr-FR" sz="3300" b="1" dirty="0">
                <a:solidFill>
                  <a:schemeClr val="tx1">
                    <a:lumMod val="50000"/>
                    <a:lumOff val="50000"/>
                  </a:schemeClr>
                </a:solidFill>
              </a:rPr>
              <a:t>Les </a:t>
            </a:r>
            <a:r>
              <a:rPr lang="fr-FR" sz="3300" b="1" dirty="0" err="1">
                <a:solidFill>
                  <a:schemeClr val="tx1">
                    <a:lumMod val="50000"/>
                    <a:lumOff val="50000"/>
                  </a:schemeClr>
                </a:solidFill>
              </a:rPr>
              <a:t>bachelors</a:t>
            </a:r>
            <a:r>
              <a:rPr lang="fr-FR" sz="3300" b="1" dirty="0">
                <a:solidFill>
                  <a:schemeClr val="tx1">
                    <a:lumMod val="50000"/>
                    <a:lumOff val="50000"/>
                  </a:schemeClr>
                </a:solidFill>
              </a:rPr>
              <a:t> (en école privée) : 3 ans après le bac</a:t>
            </a:r>
          </a:p>
          <a:p>
            <a:pPr lvl="0">
              <a:buFont typeface="Arial" panose="020B0604020202020204" pitchFamily="34" charset="0"/>
              <a:buChar char="•"/>
            </a:pPr>
            <a:r>
              <a:rPr lang="fr-FR" sz="3300" b="1" dirty="0">
                <a:solidFill>
                  <a:schemeClr val="tx1">
                    <a:lumMod val="50000"/>
                    <a:lumOff val="50000"/>
                  </a:schemeClr>
                </a:solidFill>
              </a:rPr>
              <a:t>Accessibles sur concours</a:t>
            </a:r>
          </a:p>
          <a:p>
            <a:pPr lvl="0">
              <a:buFont typeface="Arial" panose="020B0604020202020204" pitchFamily="34" charset="0"/>
              <a:buChar char="•"/>
            </a:pPr>
            <a:r>
              <a:rPr lang="fr-FR" sz="3300" b="1" dirty="0">
                <a:solidFill>
                  <a:schemeClr val="tx1">
                    <a:lumMod val="50000"/>
                    <a:lumOff val="50000"/>
                  </a:schemeClr>
                </a:solidFill>
              </a:rPr>
              <a:t>Visa de l’État généralement</a:t>
            </a:r>
          </a:p>
          <a:p>
            <a:pPr lvl="0">
              <a:buFont typeface="Arial" panose="020B0604020202020204" pitchFamily="34" charset="0"/>
              <a:buChar char="•"/>
            </a:pPr>
            <a:r>
              <a:rPr lang="fr-FR" sz="3300" b="1" dirty="0">
                <a:solidFill>
                  <a:schemeClr val="tx1">
                    <a:lumMod val="50000"/>
                    <a:lumOff val="50000"/>
                  </a:schemeClr>
                </a:solidFill>
              </a:rPr>
              <a:t>Environ 6 000 € par an</a:t>
            </a:r>
          </a:p>
          <a:p>
            <a:pPr lvl="0">
              <a:buFont typeface="Arial" panose="020B0604020202020204" pitchFamily="34" charset="0"/>
              <a:buChar char="•"/>
            </a:pPr>
            <a:r>
              <a:rPr lang="fr-FR" sz="3300" b="1" dirty="0">
                <a:solidFill>
                  <a:schemeClr val="tx1">
                    <a:lumMod val="50000"/>
                    <a:lumOff val="50000"/>
                  </a:schemeClr>
                </a:solidFill>
              </a:rPr>
              <a:t>Insertion professionnelle ou poursuite en master ou en école de commerce </a:t>
            </a:r>
          </a:p>
          <a:p>
            <a:pPr lvl="0"/>
            <a:endParaRPr lang="fr-FR" sz="3300" b="1" dirty="0">
              <a:solidFill>
                <a:schemeClr val="tx1">
                  <a:lumMod val="50000"/>
                  <a:lumOff val="50000"/>
                </a:schemeClr>
              </a:solidFill>
            </a:endParaRPr>
          </a:p>
          <a:p>
            <a:pPr marL="0" lvl="0" indent="0">
              <a:buNone/>
            </a:pPr>
            <a:r>
              <a:rPr lang="fr-FR" sz="3300" b="1" dirty="0">
                <a:solidFill>
                  <a:schemeClr val="tx1">
                    <a:lumMod val="50000"/>
                    <a:lumOff val="50000"/>
                  </a:schemeClr>
                </a:solidFill>
              </a:rPr>
              <a:t>Le réseau EGC : 31 </a:t>
            </a:r>
            <a:r>
              <a:rPr lang="fr-FR" sz="3300" b="1" dirty="0" err="1">
                <a:solidFill>
                  <a:schemeClr val="tx1">
                    <a:lumMod val="50000"/>
                    <a:lumOff val="50000"/>
                  </a:schemeClr>
                </a:solidFill>
              </a:rPr>
              <a:t>bachelors</a:t>
            </a:r>
            <a:r>
              <a:rPr lang="fr-FR" sz="3300" b="1" dirty="0">
                <a:solidFill>
                  <a:schemeClr val="tx1">
                    <a:lumMod val="50000"/>
                    <a:lumOff val="50000"/>
                  </a:schemeClr>
                </a:solidFill>
              </a:rPr>
              <a:t> sur concours, en 3 ans</a:t>
            </a:r>
          </a:p>
          <a:p>
            <a:pPr lvl="0">
              <a:buFont typeface="Arial" panose="020B0604020202020204" pitchFamily="34" charset="0"/>
              <a:buChar char="•"/>
            </a:pPr>
            <a:r>
              <a:rPr lang="fr-FR" sz="3300" b="1" dirty="0">
                <a:solidFill>
                  <a:schemeClr val="tx1">
                    <a:lumMod val="50000"/>
                    <a:lumOff val="50000"/>
                  </a:schemeClr>
                </a:solidFill>
              </a:rPr>
              <a:t>17 visas</a:t>
            </a:r>
          </a:p>
          <a:p>
            <a:pPr lvl="0">
              <a:buFont typeface="Arial" panose="020B0604020202020204" pitchFamily="34" charset="0"/>
              <a:buChar char="•"/>
            </a:pPr>
            <a:r>
              <a:rPr lang="fr-FR" sz="3300" b="1" dirty="0">
                <a:solidFill>
                  <a:schemeClr val="tx1">
                    <a:lumMod val="50000"/>
                    <a:lumOff val="50000"/>
                  </a:schemeClr>
                </a:solidFill>
              </a:rPr>
              <a:t>1 700 à 4 700 € l’année</a:t>
            </a:r>
          </a:p>
          <a:p>
            <a:pPr lvl="0"/>
            <a:endParaRPr lang="fr-FR" sz="3300" b="1" dirty="0">
              <a:solidFill>
                <a:schemeClr val="tx1">
                  <a:lumMod val="50000"/>
                  <a:lumOff val="50000"/>
                </a:schemeClr>
              </a:solidFill>
            </a:endParaRPr>
          </a:p>
          <a:p>
            <a:pPr marL="0" lvl="0" indent="0">
              <a:buNone/>
            </a:pPr>
            <a:r>
              <a:rPr lang="fr-FR" sz="3300" b="1" dirty="0">
                <a:solidFill>
                  <a:schemeClr val="tx1">
                    <a:lumMod val="50000"/>
                    <a:lumOff val="50000"/>
                  </a:schemeClr>
                </a:solidFill>
              </a:rPr>
              <a:t>La valeur du diplôme dépend :</a:t>
            </a:r>
          </a:p>
          <a:p>
            <a:pPr marL="285750" lvl="0" indent="-285750">
              <a:buFont typeface="Arial" panose="020B0604020202020204" pitchFamily="34" charset="0"/>
              <a:buChar char="•"/>
            </a:pPr>
            <a:r>
              <a:rPr lang="fr-FR" sz="3300" b="1" dirty="0">
                <a:solidFill>
                  <a:schemeClr val="tx1">
                    <a:lumMod val="50000"/>
                    <a:lumOff val="50000"/>
                  </a:schemeClr>
                </a:solidFill>
              </a:rPr>
              <a:t>de la reconnaissance de l’école par l’État, </a:t>
            </a:r>
          </a:p>
          <a:p>
            <a:pPr marL="285750" lvl="0" indent="-285750">
              <a:buFont typeface="Arial" panose="020B0604020202020204" pitchFamily="34" charset="0"/>
              <a:buChar char="•"/>
            </a:pPr>
            <a:r>
              <a:rPr lang="fr-FR" sz="3300" b="1" dirty="0">
                <a:solidFill>
                  <a:schemeClr val="tx1">
                    <a:lumMod val="50000"/>
                    <a:lumOff val="50000"/>
                  </a:schemeClr>
                </a:solidFill>
              </a:rPr>
              <a:t>du visa de la formation par la commission des visas, </a:t>
            </a:r>
          </a:p>
          <a:p>
            <a:pPr marL="285750" lvl="0" indent="-285750">
              <a:buFont typeface="Arial" panose="020B0604020202020204" pitchFamily="34" charset="0"/>
              <a:buChar char="•"/>
            </a:pPr>
            <a:r>
              <a:rPr lang="fr-FR" sz="3300" b="1" dirty="0">
                <a:solidFill>
                  <a:schemeClr val="tx1">
                    <a:lumMod val="50000"/>
                    <a:lumOff val="50000"/>
                  </a:schemeClr>
                </a:solidFill>
              </a:rPr>
              <a:t>de sa notoriété.</a:t>
            </a:r>
          </a:p>
          <a:p>
            <a:pPr marL="0" lvl="0" indent="0">
              <a:buNone/>
            </a:pPr>
            <a:r>
              <a:rPr lang="fr-FR" sz="3300" b="1" dirty="0">
                <a:solidFill>
                  <a:schemeClr val="tx1">
                    <a:lumMod val="50000"/>
                    <a:lumOff val="50000"/>
                  </a:schemeClr>
                </a:solidFill>
              </a:rPr>
              <a:t>Pour bac ES, S, </a:t>
            </a:r>
            <a:r>
              <a:rPr lang="fr-FR" sz="3300" b="1" dirty="0" smtClean="0">
                <a:solidFill>
                  <a:schemeClr val="tx1">
                    <a:lumMod val="50000"/>
                    <a:lumOff val="50000"/>
                  </a:schemeClr>
                </a:solidFill>
              </a:rPr>
              <a:t>L, S, STMG</a:t>
            </a:r>
            <a:r>
              <a:rPr lang="fr-FR" sz="3300" b="1" dirty="0">
                <a:solidFill>
                  <a:schemeClr val="tx1">
                    <a:lumMod val="50000"/>
                    <a:lumOff val="50000"/>
                  </a:schemeClr>
                </a:solidFill>
              </a:rPr>
              <a:t>. Concours l’année du bac</a:t>
            </a:r>
          </a:p>
          <a:p>
            <a:endParaRPr lang="fr-FR" sz="2800" i="1" dirty="0"/>
          </a:p>
        </p:txBody>
      </p:sp>
      <p:sp>
        <p:nvSpPr>
          <p:cNvPr id="3" name="Espace réservé du numéro de diapositive 2"/>
          <p:cNvSpPr>
            <a:spLocks noGrp="1"/>
          </p:cNvSpPr>
          <p:nvPr>
            <p:ph type="sldNum" sz="quarter" idx="12"/>
          </p:nvPr>
        </p:nvSpPr>
        <p:spPr/>
        <p:txBody>
          <a:bodyPr/>
          <a:lstStyle/>
          <a:p>
            <a:fld id="{AC08A82B-8F97-FE4A-B5D9-C83A6F6A901E}" type="slidenum">
              <a:rPr lang="fr-FR" smtClean="0"/>
              <a:pPr/>
              <a:t>22</a:t>
            </a:fld>
            <a:endParaRPr lang="fr-FR"/>
          </a:p>
        </p:txBody>
      </p:sp>
      <p:sp>
        <p:nvSpPr>
          <p:cNvPr id="5" name="Espace réservé de la date 4"/>
          <p:cNvSpPr>
            <a:spLocks noGrp="1"/>
          </p:cNvSpPr>
          <p:nvPr>
            <p:ph type="dt" sz="half" idx="10"/>
          </p:nvPr>
        </p:nvSpPr>
        <p:spPr>
          <a:xfrm>
            <a:off x="20560" y="6380142"/>
            <a:ext cx="2133600" cy="365125"/>
          </a:xfrm>
        </p:spPr>
        <p:txBody>
          <a:bodyPr/>
          <a:lstStyle/>
          <a:p>
            <a:r>
              <a:rPr lang="fr-FR" smtClean="0"/>
              <a:t>06-12-2018</a:t>
            </a:r>
            <a:endParaRPr lang="fr-FR" dirty="0"/>
          </a:p>
        </p:txBody>
      </p:sp>
      <p:sp>
        <p:nvSpPr>
          <p:cNvPr id="6" name="Rectangle 5"/>
          <p:cNvSpPr/>
          <p:nvPr/>
        </p:nvSpPr>
        <p:spPr>
          <a:xfrm>
            <a:off x="3091866" y="348906"/>
            <a:ext cx="5610831" cy="400110"/>
          </a:xfrm>
          <a:prstGeom prst="rect">
            <a:avLst/>
          </a:prstGeom>
        </p:spPr>
        <p:txBody>
          <a:bodyPr wrap="none">
            <a:spAutoFit/>
          </a:bodyPr>
          <a:lstStyle/>
          <a:p>
            <a:pPr algn="r"/>
            <a:r>
              <a:rPr lang="fr-FR" sz="2000" dirty="0">
                <a:solidFill>
                  <a:schemeClr val="bg1"/>
                </a:solidFill>
                <a:latin typeface="Arial" panose="020B0604020202020204" pitchFamily="34" charset="0"/>
                <a:cs typeface="Arial" panose="020B0604020202020204" pitchFamily="34" charset="0"/>
              </a:rPr>
              <a:t>Après </a:t>
            </a:r>
            <a:r>
              <a:rPr lang="fr-FR" sz="2000" dirty="0" smtClean="0">
                <a:solidFill>
                  <a:schemeClr val="bg1"/>
                </a:solidFill>
                <a:latin typeface="Arial" panose="020B0604020202020204" pitchFamily="34" charset="0"/>
                <a:cs typeface="Arial" panose="020B0604020202020204" pitchFamily="34" charset="0"/>
              </a:rPr>
              <a:t>le bac ES </a:t>
            </a:r>
            <a:r>
              <a:rPr lang="fr-FR" sz="2000" dirty="0">
                <a:solidFill>
                  <a:schemeClr val="bg1"/>
                </a:solidFill>
              </a:rPr>
              <a:t>► </a:t>
            </a:r>
            <a:r>
              <a:rPr lang="fr-FR" sz="2000" dirty="0" smtClean="0">
                <a:solidFill>
                  <a:schemeClr val="bg1"/>
                </a:solidFill>
                <a:latin typeface="Arial" panose="020B0604020202020204" pitchFamily="34" charset="0"/>
                <a:cs typeface="Arial" panose="020B0604020202020204" pitchFamily="34" charset="0"/>
              </a:rPr>
              <a:t>quelle école de commerce ?</a:t>
            </a:r>
            <a:endParaRPr lang="fr-FR"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99346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Espace réservé du contenu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3" y="1145552"/>
            <a:ext cx="2294480" cy="3296402"/>
          </a:xfrm>
        </p:spPr>
      </p:pic>
      <p:sp>
        <p:nvSpPr>
          <p:cNvPr id="5" name="Espace réservé du titre 1"/>
          <p:cNvSpPr txBox="1">
            <a:spLocks/>
          </p:cNvSpPr>
          <p:nvPr/>
        </p:nvSpPr>
        <p:spPr bwMode="auto">
          <a:xfrm>
            <a:off x="1235277" y="307861"/>
            <a:ext cx="7670583" cy="4844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457200" rtl="0" eaLnBrk="1" fontAlgn="auto" latinLnBrk="0" hangingPunct="1">
              <a:lnSpc>
                <a:spcPct val="100000"/>
              </a:lnSpc>
              <a:spcBef>
                <a:spcPct val="0"/>
              </a:spcBef>
              <a:spcAft>
                <a:spcPts val="0"/>
              </a:spcAft>
              <a:buClrTx/>
              <a:buSzTx/>
              <a:buFontTx/>
              <a:buNone/>
              <a:tabLst/>
              <a:defRPr/>
            </a:pPr>
            <a:r>
              <a:rPr lang="fr-FR" sz="2400" dirty="0" smtClean="0">
                <a:solidFill>
                  <a:srgbClr val="FFFFFF"/>
                </a:solidFill>
                <a:latin typeface="Arial Bold"/>
                <a:ea typeface="+mj-ea"/>
                <a:cs typeface="Arial Bold"/>
              </a:rPr>
              <a:t>Des questions ? </a:t>
            </a:r>
            <a:endParaRPr kumimoji="0" lang="fr-FR" sz="2400" u="none" strike="noStrike" kern="1200" cap="none" spc="0" normalizeH="0" baseline="0" noProof="0" dirty="0">
              <a:ln>
                <a:noFill/>
              </a:ln>
              <a:solidFill>
                <a:srgbClr val="FFFFFF"/>
              </a:solidFill>
              <a:effectLst/>
              <a:uLnTx/>
              <a:uFillTx/>
              <a:latin typeface="Arial Bold"/>
              <a:ea typeface="+mj-ea"/>
              <a:cs typeface="Arial Bold"/>
            </a:endParaRPr>
          </a:p>
        </p:txBody>
      </p:sp>
      <p:sp>
        <p:nvSpPr>
          <p:cNvPr id="6" name="Rectangle 5"/>
          <p:cNvSpPr/>
          <p:nvPr/>
        </p:nvSpPr>
        <p:spPr>
          <a:xfrm>
            <a:off x="1039905" y="4531031"/>
            <a:ext cx="7498978" cy="1569660"/>
          </a:xfrm>
          <a:prstGeom prst="rect">
            <a:avLst/>
          </a:prstGeom>
          <a:solidFill>
            <a:schemeClr val="accent3">
              <a:lumMod val="20000"/>
              <a:lumOff val="80000"/>
            </a:schemeClr>
          </a:solidFill>
        </p:spPr>
        <p:txBody>
          <a:bodyPr wrap="square">
            <a:spAutoFit/>
          </a:bodyPr>
          <a:lstStyle/>
          <a:p>
            <a:r>
              <a:rPr lang="fr-FR" sz="2400" dirty="0">
                <a:solidFill>
                  <a:schemeClr val="accent4">
                    <a:lumMod val="75000"/>
                  </a:schemeClr>
                </a:solidFill>
                <a:latin typeface="Arial Bold"/>
              </a:rPr>
              <a:t>► </a:t>
            </a:r>
            <a:r>
              <a:rPr lang="fr-FR" sz="2400" dirty="0" smtClean="0">
                <a:solidFill>
                  <a:schemeClr val="tx2"/>
                </a:solidFill>
                <a:latin typeface="Arial Bold"/>
                <a:cs typeface="Arial Bold"/>
              </a:rPr>
              <a:t>Vos professeurs principaux </a:t>
            </a:r>
          </a:p>
          <a:p>
            <a:r>
              <a:rPr lang="fr-FR" sz="2400" dirty="0" smtClean="0">
                <a:solidFill>
                  <a:schemeClr val="accent6">
                    <a:lumMod val="75000"/>
                  </a:schemeClr>
                </a:solidFill>
                <a:latin typeface="Arial Bold"/>
                <a:cs typeface="Arial Bold"/>
              </a:rPr>
              <a:t>►</a:t>
            </a:r>
            <a:r>
              <a:rPr lang="fr-FR" sz="2400" dirty="0" smtClean="0">
                <a:solidFill>
                  <a:schemeClr val="tx2"/>
                </a:solidFill>
                <a:latin typeface="Arial Bold"/>
                <a:cs typeface="Arial Bold"/>
              </a:rPr>
              <a:t> </a:t>
            </a:r>
            <a:r>
              <a:rPr lang="fr-FR" sz="2400" dirty="0" smtClean="0">
                <a:solidFill>
                  <a:schemeClr val="accent6">
                    <a:lumMod val="75000"/>
                  </a:schemeClr>
                </a:solidFill>
                <a:latin typeface="Arial Bold"/>
              </a:rPr>
              <a:t>Votre psychologue de l’Education nationale  </a:t>
            </a:r>
          </a:p>
          <a:p>
            <a:r>
              <a:rPr lang="fr-FR" sz="2400" dirty="0" smtClean="0">
                <a:solidFill>
                  <a:schemeClr val="accent4">
                    <a:lumMod val="75000"/>
                  </a:schemeClr>
                </a:solidFill>
                <a:latin typeface="Arial Bold"/>
              </a:rPr>
              <a:t>► Le CIO auquel votre établissement est rattaché </a:t>
            </a:r>
          </a:p>
          <a:p>
            <a:r>
              <a:rPr lang="fr-FR" sz="2400" dirty="0">
                <a:solidFill>
                  <a:srgbClr val="B1C800"/>
                </a:solidFill>
                <a:latin typeface="Garamond" panose="02020404030301010803" pitchFamily="18" charset="0"/>
              </a:rPr>
              <a:t>► </a:t>
            </a:r>
            <a:r>
              <a:rPr lang="fr-FR" sz="2400" dirty="0" smtClean="0">
                <a:solidFill>
                  <a:srgbClr val="B1C800"/>
                </a:solidFill>
                <a:latin typeface="Arial Black" panose="020B0A04020102020204" pitchFamily="34" charset="0"/>
              </a:rPr>
              <a:t>Le </a:t>
            </a:r>
            <a:r>
              <a:rPr lang="fr-FR" sz="2400" dirty="0">
                <a:solidFill>
                  <a:srgbClr val="B1C800"/>
                </a:solidFill>
                <a:latin typeface="Arial Black" panose="020B0A04020102020204" pitchFamily="34" charset="0"/>
              </a:rPr>
              <a:t>site de </a:t>
            </a:r>
            <a:r>
              <a:rPr lang="fr-FR" sz="2400" dirty="0" smtClean="0">
                <a:solidFill>
                  <a:srgbClr val="B1C800"/>
                </a:solidFill>
                <a:latin typeface="Arial Black" panose="020B0A04020102020204" pitchFamily="34" charset="0"/>
              </a:rPr>
              <a:t>l’Onisep</a:t>
            </a:r>
            <a:endParaRPr lang="fr-FR" dirty="0"/>
          </a:p>
        </p:txBody>
      </p:sp>
      <p:sp>
        <p:nvSpPr>
          <p:cNvPr id="3" name="Espace réservé du numéro de diapositive 2"/>
          <p:cNvSpPr>
            <a:spLocks noGrp="1"/>
          </p:cNvSpPr>
          <p:nvPr>
            <p:ph type="sldNum" sz="quarter" idx="12"/>
          </p:nvPr>
        </p:nvSpPr>
        <p:spPr>
          <a:xfrm>
            <a:off x="6646985" y="6393962"/>
            <a:ext cx="2133600" cy="365125"/>
          </a:xfrm>
        </p:spPr>
        <p:txBody>
          <a:bodyPr/>
          <a:lstStyle/>
          <a:p>
            <a:fld id="{AC08A82B-8F97-FE4A-B5D9-C83A6F6A901E}" type="slidenum">
              <a:rPr lang="fr-FR" smtClean="0"/>
              <a:pPr/>
              <a:t>23</a:t>
            </a:fld>
            <a:endParaRPr lang="fr-FR" dirty="0"/>
          </a:p>
        </p:txBody>
      </p:sp>
      <p:sp>
        <p:nvSpPr>
          <p:cNvPr id="11" name="Espace réservé de la date 10"/>
          <p:cNvSpPr>
            <a:spLocks noGrp="1"/>
          </p:cNvSpPr>
          <p:nvPr>
            <p:ph type="dt" sz="half" idx="10"/>
          </p:nvPr>
        </p:nvSpPr>
        <p:spPr>
          <a:xfrm>
            <a:off x="-26895" y="6530088"/>
            <a:ext cx="2133600" cy="365125"/>
          </a:xfrm>
        </p:spPr>
        <p:txBody>
          <a:bodyPr/>
          <a:lstStyle/>
          <a:p>
            <a:r>
              <a:rPr lang="fr-FR" dirty="0" smtClean="0"/>
              <a:t>06-12-2018</a:t>
            </a:r>
            <a:endParaRPr lang="fr-FR" dirty="0"/>
          </a:p>
        </p:txBody>
      </p:sp>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1691" y="1146123"/>
            <a:ext cx="2277891" cy="3272570"/>
          </a:xfrm>
          <a:prstGeom prst="rect">
            <a:avLst/>
          </a:prstGeom>
        </p:spPr>
      </p:pic>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4814" y="1146122"/>
            <a:ext cx="2283189" cy="3272571"/>
          </a:xfrm>
          <a:prstGeom prst="rect">
            <a:avLst/>
          </a:prstGeom>
        </p:spPr>
      </p:pic>
      <p:pic>
        <p:nvPicPr>
          <p:cNvPr id="10" name="Imag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21" y="1146123"/>
            <a:ext cx="2281672" cy="3272570"/>
          </a:xfrm>
          <a:prstGeom prst="rect">
            <a:avLst/>
          </a:prstGeom>
        </p:spPr>
      </p:pic>
    </p:spTree>
    <p:extLst>
      <p:ext uri="{BB962C8B-B14F-4D97-AF65-F5344CB8AC3E}">
        <p14:creationId xmlns:p14="http://schemas.microsoft.com/office/powerpoint/2010/main" val="67347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Espace réservé du titre 1"/>
          <p:cNvSpPr txBox="1">
            <a:spLocks/>
          </p:cNvSpPr>
          <p:nvPr/>
        </p:nvSpPr>
        <p:spPr bwMode="auto">
          <a:xfrm>
            <a:off x="1235277" y="307861"/>
            <a:ext cx="7670583" cy="4844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fr-FR" sz="2400" b="0" i="0" u="none" strike="noStrike" kern="1200" cap="none" spc="0" normalizeH="0" baseline="0" noProof="0" dirty="0" smtClean="0">
                <a:ln>
                  <a:noFill/>
                </a:ln>
                <a:solidFill>
                  <a:srgbClr val="FFFFFF"/>
                </a:solidFill>
                <a:effectLst/>
                <a:uLnTx/>
                <a:uFillTx/>
                <a:latin typeface="Arial Bold"/>
                <a:ea typeface="+mn-ea"/>
                <a:cs typeface="Arial Bold"/>
              </a:rPr>
              <a:t>Des questions ? </a:t>
            </a:r>
            <a:endParaRPr kumimoji="0" lang="fr-FR" sz="2400" b="0" i="0" u="none" strike="noStrike" kern="1200" cap="none" spc="0" normalizeH="0" baseline="0" noProof="0" dirty="0">
              <a:ln>
                <a:noFill/>
              </a:ln>
              <a:solidFill>
                <a:srgbClr val="FFFFFF"/>
              </a:solidFill>
              <a:effectLst/>
              <a:uLnTx/>
              <a:uFillTx/>
              <a:latin typeface="Arial Bold"/>
              <a:ea typeface="+mn-ea"/>
              <a:cs typeface="Arial Bold"/>
            </a:endParaRPr>
          </a:p>
        </p:txBody>
      </p:sp>
      <p:sp>
        <p:nvSpPr>
          <p:cNvPr id="2" name="Espace réservé de la date 1"/>
          <p:cNvSpPr>
            <a:spLocks noGrp="1"/>
          </p:cNvSpPr>
          <p:nvPr>
            <p:ph type="dt" sz="half" idx="10"/>
          </p:nvPr>
        </p:nvSpPr>
        <p:spPr>
          <a:xfrm>
            <a:off x="457200" y="6481317"/>
            <a:ext cx="21336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prstClr val="black">
                    <a:tint val="75000"/>
                  </a:prstClr>
                </a:solidFill>
                <a:effectLst/>
                <a:uLnTx/>
                <a:uFillTx/>
                <a:latin typeface="Calibri"/>
                <a:ea typeface="+mn-ea"/>
                <a:cs typeface="+mn-cs"/>
              </a:rPr>
              <a:t>07-12-2018</a:t>
            </a:r>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a:xfrm>
            <a:off x="6553200" y="6492875"/>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08A82B-8F97-FE4A-B5D9-C83A6F6A901E}"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484" y="1109922"/>
            <a:ext cx="8510868" cy="5210031"/>
          </a:xfrm>
          <a:prstGeom prst="rect">
            <a:avLst/>
          </a:prstGeom>
        </p:spPr>
      </p:pic>
    </p:spTree>
    <p:extLst>
      <p:ext uri="{BB962C8B-B14F-4D97-AF65-F5344CB8AC3E}">
        <p14:creationId xmlns:p14="http://schemas.microsoft.com/office/powerpoint/2010/main" val="92525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1" name="Espace réservé du contenu 20"/>
          <p:cNvSpPr>
            <a:spLocks noGrp="1"/>
          </p:cNvSpPr>
          <p:nvPr>
            <p:ph idx="1"/>
          </p:nvPr>
        </p:nvSpPr>
        <p:spPr>
          <a:xfrm>
            <a:off x="553604" y="1165745"/>
            <a:ext cx="8372763" cy="5061528"/>
          </a:xfrm>
          <a:solidFill>
            <a:schemeClr val="bg2"/>
          </a:solidFill>
          <a:effectLst>
            <a:outerShdw blurRad="50800" dist="38100" dir="8100000" algn="tr"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a:normAutofit/>
          </a:bodyPr>
          <a:lstStyle/>
          <a:p>
            <a:pPr marL="514350" lvl="0" indent="-514350">
              <a:buAutoNum type="arabicPlain"/>
            </a:pPr>
            <a:endParaRPr lang="fr-FR" dirty="0" smtClean="0">
              <a:solidFill>
                <a:srgbClr val="669900"/>
              </a:solidFill>
            </a:endParaRPr>
          </a:p>
          <a:p>
            <a:pPr marL="514350" lvl="0" indent="-514350">
              <a:buAutoNum type="arabicPlain"/>
            </a:pPr>
            <a:endParaRPr lang="fr-FR" b="1" dirty="0" smtClean="0">
              <a:solidFill>
                <a:schemeClr val="accent5">
                  <a:lumMod val="75000"/>
                </a:schemeClr>
              </a:solidFill>
            </a:endParaRPr>
          </a:p>
          <a:p>
            <a:pPr marL="514350" lvl="0" indent="-514350">
              <a:buAutoNum type="arabicPlain"/>
            </a:pPr>
            <a:r>
              <a:rPr lang="fr-FR" sz="2800" b="1" dirty="0" smtClean="0">
                <a:solidFill>
                  <a:schemeClr val="accent5">
                    <a:lumMod val="75000"/>
                  </a:schemeClr>
                </a:solidFill>
              </a:rPr>
              <a:t>►  Novembre-janvier </a:t>
            </a:r>
            <a:r>
              <a:rPr lang="fr-FR" sz="2800" b="1" dirty="0">
                <a:solidFill>
                  <a:schemeClr val="accent5">
                    <a:lumMod val="75000"/>
                  </a:schemeClr>
                </a:solidFill>
              </a:rPr>
              <a:t>: je </a:t>
            </a:r>
            <a:r>
              <a:rPr lang="fr-FR" sz="2800" b="1" dirty="0" smtClean="0">
                <a:solidFill>
                  <a:schemeClr val="accent5">
                    <a:lumMod val="75000"/>
                  </a:schemeClr>
                </a:solidFill>
              </a:rPr>
              <a:t>m’informe</a:t>
            </a:r>
            <a:endParaRPr lang="fr-FR" sz="2800" dirty="0">
              <a:solidFill>
                <a:schemeClr val="accent5">
                  <a:lumMod val="75000"/>
                </a:schemeClr>
              </a:solidFill>
            </a:endParaRPr>
          </a:p>
          <a:p>
            <a:pPr marL="711200" lvl="2" indent="-355600">
              <a:lnSpc>
                <a:spcPct val="120000"/>
              </a:lnSpc>
              <a:buFont typeface="Calibri" panose="020F0502020204030204" pitchFamily="34" charset="0"/>
              <a:buChar char="↘"/>
            </a:pPr>
            <a:r>
              <a:rPr lang="fr-FR" sz="2800" dirty="0" smtClean="0">
                <a:solidFill>
                  <a:srgbClr val="C00000"/>
                </a:solidFill>
              </a:rPr>
              <a:t> 1</a:t>
            </a:r>
            <a:r>
              <a:rPr lang="fr-FR" sz="2800" baseline="30000" dirty="0" smtClean="0">
                <a:solidFill>
                  <a:srgbClr val="C00000"/>
                </a:solidFill>
              </a:rPr>
              <a:t>re</a:t>
            </a:r>
            <a:r>
              <a:rPr lang="fr-FR" sz="2800" dirty="0" smtClean="0">
                <a:solidFill>
                  <a:srgbClr val="C00000"/>
                </a:solidFill>
              </a:rPr>
              <a:t> semaine d’orientation.</a:t>
            </a:r>
          </a:p>
          <a:p>
            <a:pPr marL="711200" lvl="2" indent="-355600">
              <a:lnSpc>
                <a:spcPct val="120000"/>
              </a:lnSpc>
              <a:buFont typeface="Calibri" panose="020F0502020204030204" pitchFamily="34" charset="0"/>
              <a:buChar char="↘"/>
            </a:pPr>
            <a:r>
              <a:rPr lang="fr-FR" sz="2800" dirty="0" smtClean="0">
                <a:solidFill>
                  <a:srgbClr val="C00000"/>
                </a:solidFill>
              </a:rPr>
              <a:t> 1</a:t>
            </a:r>
            <a:r>
              <a:rPr lang="fr-FR" sz="2800" baseline="30000" dirty="0" smtClean="0">
                <a:solidFill>
                  <a:srgbClr val="C00000"/>
                </a:solidFill>
              </a:rPr>
              <a:t>er</a:t>
            </a:r>
            <a:r>
              <a:rPr lang="fr-FR" sz="2800" dirty="0" smtClean="0">
                <a:solidFill>
                  <a:srgbClr val="C00000"/>
                </a:solidFill>
              </a:rPr>
              <a:t> </a:t>
            </a:r>
            <a:r>
              <a:rPr lang="fr-FR" sz="2800" dirty="0">
                <a:solidFill>
                  <a:srgbClr val="C00000"/>
                </a:solidFill>
              </a:rPr>
              <a:t>conseil de classe </a:t>
            </a:r>
            <a:r>
              <a:rPr lang="fr-FR" sz="2800" dirty="0">
                <a:solidFill>
                  <a:srgbClr val="7030A0"/>
                </a:solidFill>
              </a:rPr>
              <a:t>et </a:t>
            </a:r>
            <a:r>
              <a:rPr lang="fr-FR" sz="2800" dirty="0" smtClean="0">
                <a:solidFill>
                  <a:srgbClr val="7030A0"/>
                </a:solidFill>
              </a:rPr>
              <a:t>ses recommandations</a:t>
            </a:r>
          </a:p>
          <a:p>
            <a:pPr marL="711200" lvl="2" indent="-355600">
              <a:lnSpc>
                <a:spcPct val="120000"/>
              </a:lnSpc>
              <a:buFont typeface="Calibri" panose="020F0502020204030204" pitchFamily="34" charset="0"/>
              <a:buChar char="↘"/>
            </a:pPr>
            <a:r>
              <a:rPr lang="fr-FR" sz="2800" dirty="0" smtClean="0">
                <a:solidFill>
                  <a:srgbClr val="7030A0"/>
                </a:solidFill>
              </a:rPr>
              <a:t> début décembre : </a:t>
            </a:r>
            <a:r>
              <a:rPr lang="fr-FR" sz="2800" dirty="0">
                <a:solidFill>
                  <a:srgbClr val="7030A0"/>
                </a:solidFill>
              </a:rPr>
              <a:t>f</a:t>
            </a:r>
            <a:r>
              <a:rPr lang="fr-FR" sz="2800" dirty="0" smtClean="0">
                <a:solidFill>
                  <a:srgbClr val="7030A0"/>
                </a:solidFill>
              </a:rPr>
              <a:t>iche </a:t>
            </a:r>
            <a:r>
              <a:rPr lang="fr-FR" sz="2800" dirty="0">
                <a:solidFill>
                  <a:srgbClr val="7030A0"/>
                </a:solidFill>
              </a:rPr>
              <a:t>de </a:t>
            </a:r>
            <a:r>
              <a:rPr lang="fr-FR" sz="2800" dirty="0" smtClean="0">
                <a:solidFill>
                  <a:srgbClr val="7030A0"/>
                </a:solidFill>
              </a:rPr>
              <a:t>dialogue. </a:t>
            </a:r>
          </a:p>
          <a:p>
            <a:pPr marL="711200" lvl="2" indent="-355600">
              <a:lnSpc>
                <a:spcPct val="120000"/>
              </a:lnSpc>
              <a:buFont typeface="Calibri" panose="020F0502020204030204" pitchFamily="34" charset="0"/>
              <a:buChar char="↘"/>
            </a:pPr>
            <a:r>
              <a:rPr lang="fr-FR" sz="2800" dirty="0" smtClean="0">
                <a:solidFill>
                  <a:srgbClr val="7030A0"/>
                </a:solidFill>
              </a:rPr>
              <a:t> 20 </a:t>
            </a:r>
            <a:r>
              <a:rPr lang="fr-FR" sz="2800" dirty="0">
                <a:solidFill>
                  <a:srgbClr val="7030A0"/>
                </a:solidFill>
              </a:rPr>
              <a:t>décembre : </a:t>
            </a:r>
            <a:r>
              <a:rPr lang="fr-FR" sz="2800" dirty="0" smtClean="0">
                <a:solidFill>
                  <a:srgbClr val="7030A0"/>
                </a:solidFill>
              </a:rPr>
              <a:t>ouverture du site </a:t>
            </a:r>
            <a:r>
              <a:rPr lang="fr-FR" sz="2800" dirty="0" err="1" smtClean="0">
                <a:solidFill>
                  <a:srgbClr val="7030A0"/>
                </a:solidFill>
              </a:rPr>
              <a:t>Parcoursup</a:t>
            </a:r>
            <a:r>
              <a:rPr lang="fr-FR" sz="2800" dirty="0" smtClean="0">
                <a:solidFill>
                  <a:srgbClr val="7030A0"/>
                </a:solidFill>
              </a:rPr>
              <a:t>. </a:t>
            </a:r>
          </a:p>
          <a:p>
            <a:pPr marL="812800" lvl="0" indent="-457200">
              <a:lnSpc>
                <a:spcPct val="120000"/>
              </a:lnSpc>
            </a:pPr>
            <a:endParaRPr lang="fr-FR" dirty="0" smtClean="0"/>
          </a:p>
          <a:p>
            <a:endParaRPr lang="fr-FR" sz="2800" i="1" dirty="0"/>
          </a:p>
        </p:txBody>
      </p:sp>
      <p:sp>
        <p:nvSpPr>
          <p:cNvPr id="11" name="ZoneTexte 10"/>
          <p:cNvSpPr txBox="1"/>
          <p:nvPr/>
        </p:nvSpPr>
        <p:spPr>
          <a:xfrm>
            <a:off x="3463636" y="290196"/>
            <a:ext cx="5591175" cy="46166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r"/>
            <a:r>
              <a:rPr lang="fr-FR" sz="2400" dirty="0" smtClean="0">
                <a:solidFill>
                  <a:prstClr val="white"/>
                </a:solidFill>
              </a:rPr>
              <a:t>Calendrier</a:t>
            </a:r>
            <a:endParaRPr lang="fr-FR" sz="2400" dirty="0">
              <a:solidFill>
                <a:prstClr val="white"/>
              </a:solidFill>
            </a:endParaRPr>
          </a:p>
        </p:txBody>
      </p:sp>
      <p:sp>
        <p:nvSpPr>
          <p:cNvPr id="6" name="Rectangle 5"/>
          <p:cNvSpPr/>
          <p:nvPr/>
        </p:nvSpPr>
        <p:spPr>
          <a:xfrm>
            <a:off x="1992" y="6047092"/>
            <a:ext cx="360363" cy="360363"/>
          </a:xfrm>
          <a:prstGeom prst="rect">
            <a:avLst/>
          </a:prstGeom>
          <a:solidFill>
            <a:srgbClr val="EB6A0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dirty="0">
              <a:solidFill>
                <a:prstClr val="white"/>
              </a:solidFill>
            </a:endParaRPr>
          </a:p>
        </p:txBody>
      </p:sp>
      <p:sp>
        <p:nvSpPr>
          <p:cNvPr id="4" name="Espace réservé de la date 3"/>
          <p:cNvSpPr>
            <a:spLocks noGrp="1"/>
          </p:cNvSpPr>
          <p:nvPr>
            <p:ph type="dt" sz="half" idx="10"/>
          </p:nvPr>
        </p:nvSpPr>
        <p:spPr/>
        <p:txBody>
          <a:bodyPr/>
          <a:lstStyle/>
          <a:p>
            <a:r>
              <a:rPr lang="fr-FR" smtClean="0">
                <a:solidFill>
                  <a:prstClr val="black">
                    <a:tint val="75000"/>
                  </a:prstClr>
                </a:solidFill>
              </a:rPr>
              <a:t>06-12-2018</a:t>
            </a:r>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AC08A82B-8F97-FE4A-B5D9-C83A6F6A901E}" type="slidenum">
              <a:rPr lang="fr-FR" smtClean="0">
                <a:solidFill>
                  <a:prstClr val="black">
                    <a:tint val="75000"/>
                  </a:prstClr>
                </a:solidFill>
              </a:rPr>
              <a:pPr/>
              <a:t>3</a:t>
            </a:fld>
            <a:endParaRPr lang="fr-FR">
              <a:solidFill>
                <a:prstClr val="black">
                  <a:tint val="75000"/>
                </a:prstClr>
              </a:solidFill>
            </a:endParaRP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3636" y="902391"/>
            <a:ext cx="2552700" cy="638175"/>
          </a:xfrm>
          <a:prstGeom prst="rect">
            <a:avLst/>
          </a:prstGeom>
        </p:spPr>
      </p:pic>
    </p:spTree>
    <p:extLst>
      <p:ext uri="{BB962C8B-B14F-4D97-AF65-F5344CB8AC3E}">
        <p14:creationId xmlns:p14="http://schemas.microsoft.com/office/powerpoint/2010/main" val="103549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1" name="Espace réservé du contenu 20"/>
          <p:cNvSpPr>
            <a:spLocks noGrp="1"/>
          </p:cNvSpPr>
          <p:nvPr>
            <p:ph idx="1"/>
          </p:nvPr>
        </p:nvSpPr>
        <p:spPr>
          <a:xfrm>
            <a:off x="457201" y="1107440"/>
            <a:ext cx="8473439" cy="5210857"/>
          </a:xfrm>
          <a:solidFill>
            <a:schemeClr val="bg2"/>
          </a:solidFill>
          <a:effectLst>
            <a:outerShdw blurRad="50800" dist="38100" dir="8100000" algn="tr"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a:normAutofit fontScale="92500" lnSpcReduction="20000"/>
          </a:bodyPr>
          <a:lstStyle/>
          <a:p>
            <a:pPr marL="514350" lvl="0" indent="0">
              <a:lnSpc>
                <a:spcPct val="90000"/>
              </a:lnSpc>
              <a:buNone/>
            </a:pPr>
            <a:endParaRPr lang="fr-FR" b="1" dirty="0">
              <a:solidFill>
                <a:schemeClr val="accent5">
                  <a:lumMod val="75000"/>
                </a:schemeClr>
              </a:solidFill>
            </a:endParaRPr>
          </a:p>
          <a:p>
            <a:pPr marL="514350" lvl="0" indent="26988">
              <a:lnSpc>
                <a:spcPct val="90000"/>
              </a:lnSpc>
              <a:buAutoNum type="arabicPlain" startAt="2"/>
            </a:pPr>
            <a:endParaRPr lang="fr-FR" b="1" dirty="0" smtClean="0">
              <a:solidFill>
                <a:schemeClr val="accent5">
                  <a:lumMod val="75000"/>
                </a:schemeClr>
              </a:solidFill>
            </a:endParaRPr>
          </a:p>
          <a:p>
            <a:pPr marL="514350" lvl="0" indent="26988">
              <a:lnSpc>
                <a:spcPct val="90000"/>
              </a:lnSpc>
              <a:buAutoNum type="arabicPlain" startAt="2"/>
            </a:pPr>
            <a:r>
              <a:rPr lang="fr-FR" b="1" dirty="0" smtClean="0">
                <a:solidFill>
                  <a:schemeClr val="accent5">
                    <a:lumMod val="75000"/>
                  </a:schemeClr>
                </a:solidFill>
              </a:rPr>
              <a:t> ►  22 janvier </a:t>
            </a:r>
            <a:r>
              <a:rPr lang="mr-IN" b="1" dirty="0" smtClean="0">
                <a:solidFill>
                  <a:schemeClr val="accent5">
                    <a:lumMod val="75000"/>
                  </a:schemeClr>
                </a:solidFill>
              </a:rPr>
              <a:t>–</a:t>
            </a:r>
            <a:r>
              <a:rPr lang="fr-FR" b="1" dirty="0" smtClean="0">
                <a:solidFill>
                  <a:schemeClr val="accent5">
                    <a:lumMod val="75000"/>
                  </a:schemeClr>
                </a:solidFill>
              </a:rPr>
              <a:t> 3 avril</a:t>
            </a:r>
            <a:r>
              <a:rPr lang="fr-FR" b="1" dirty="0">
                <a:solidFill>
                  <a:schemeClr val="accent5">
                    <a:lumMod val="75000"/>
                  </a:schemeClr>
                </a:solidFill>
              </a:rPr>
              <a:t> </a:t>
            </a:r>
            <a:r>
              <a:rPr lang="fr-FR" b="1" dirty="0" smtClean="0">
                <a:solidFill>
                  <a:schemeClr val="accent5">
                    <a:lumMod val="75000"/>
                  </a:schemeClr>
                </a:solidFill>
              </a:rPr>
              <a:t/>
            </a:r>
            <a:br>
              <a:rPr lang="fr-FR" b="1" dirty="0" smtClean="0">
                <a:solidFill>
                  <a:schemeClr val="accent5">
                    <a:lumMod val="75000"/>
                  </a:schemeClr>
                </a:solidFill>
              </a:rPr>
            </a:br>
            <a:r>
              <a:rPr lang="fr-FR" b="1" dirty="0" smtClean="0">
                <a:solidFill>
                  <a:schemeClr val="accent5">
                    <a:lumMod val="75000"/>
                  </a:schemeClr>
                </a:solidFill>
              </a:rPr>
              <a:t>		vœux et finalisation de mon dossier</a:t>
            </a:r>
            <a:endParaRPr lang="fr-FR" b="1" dirty="0">
              <a:solidFill>
                <a:schemeClr val="accent5">
                  <a:lumMod val="75000"/>
                </a:schemeClr>
              </a:solidFill>
            </a:endParaRPr>
          </a:p>
          <a:p>
            <a:pPr marL="0" lvl="0" indent="0">
              <a:lnSpc>
                <a:spcPct val="90000"/>
              </a:lnSpc>
              <a:buNone/>
            </a:pPr>
            <a:r>
              <a:rPr lang="fr-FR" sz="3500" dirty="0">
                <a:solidFill>
                  <a:schemeClr val="tx1"/>
                </a:solidFill>
              </a:rPr>
              <a:t> </a:t>
            </a:r>
          </a:p>
          <a:p>
            <a:pPr marL="1371600" lvl="2" indent="-457200">
              <a:lnSpc>
                <a:spcPct val="90000"/>
              </a:lnSpc>
              <a:buFont typeface="Calibri" panose="020F0502020204030204" pitchFamily="34" charset="0"/>
              <a:buChar char="↘"/>
            </a:pPr>
            <a:r>
              <a:rPr lang="fr-FR" sz="3200" dirty="0">
                <a:solidFill>
                  <a:srgbClr val="C00000"/>
                </a:solidFill>
              </a:rPr>
              <a:t>2</a:t>
            </a:r>
            <a:r>
              <a:rPr lang="fr-FR" sz="3200" baseline="30000" dirty="0">
                <a:solidFill>
                  <a:srgbClr val="C00000"/>
                </a:solidFill>
              </a:rPr>
              <a:t>e</a:t>
            </a:r>
            <a:r>
              <a:rPr lang="fr-FR" sz="3200" dirty="0">
                <a:solidFill>
                  <a:srgbClr val="C00000"/>
                </a:solidFill>
              </a:rPr>
              <a:t> semaine d’orientation </a:t>
            </a:r>
            <a:r>
              <a:rPr lang="fr-FR" sz="3200" dirty="0">
                <a:solidFill>
                  <a:srgbClr val="7030A0"/>
                </a:solidFill>
              </a:rPr>
              <a:t>+ JPO dans les établissements du </a:t>
            </a:r>
            <a:r>
              <a:rPr lang="fr-FR" sz="3200" dirty="0" smtClean="0">
                <a:solidFill>
                  <a:srgbClr val="7030A0"/>
                </a:solidFill>
              </a:rPr>
              <a:t>supérieur.</a:t>
            </a:r>
            <a:endParaRPr lang="fr-FR" sz="3200" dirty="0">
              <a:solidFill>
                <a:srgbClr val="7030A0"/>
              </a:solidFill>
            </a:endParaRPr>
          </a:p>
          <a:p>
            <a:pPr marL="0" lvl="0" indent="0">
              <a:lnSpc>
                <a:spcPct val="90000"/>
              </a:lnSpc>
              <a:buNone/>
            </a:pPr>
            <a:endParaRPr lang="fr-FR" dirty="0">
              <a:solidFill>
                <a:srgbClr val="7030A0"/>
              </a:solidFill>
            </a:endParaRPr>
          </a:p>
          <a:p>
            <a:pPr marL="1371600" lvl="2" indent="-457200">
              <a:lnSpc>
                <a:spcPct val="90000"/>
              </a:lnSpc>
              <a:buFont typeface="Calibri" panose="020F0502020204030204" pitchFamily="34" charset="0"/>
              <a:buChar char="↘"/>
            </a:pPr>
            <a:r>
              <a:rPr lang="fr-FR" sz="3200" u="sng" dirty="0" smtClean="0">
                <a:solidFill>
                  <a:srgbClr val="7030A0"/>
                </a:solidFill>
              </a:rPr>
              <a:t>14 mars</a:t>
            </a:r>
            <a:r>
              <a:rPr lang="fr-FR" sz="3200" dirty="0" smtClean="0">
                <a:solidFill>
                  <a:srgbClr val="7030A0"/>
                </a:solidFill>
              </a:rPr>
              <a:t>: dernier jour pour formuler 10 </a:t>
            </a:r>
            <a:r>
              <a:rPr lang="fr-FR" sz="3200" dirty="0">
                <a:solidFill>
                  <a:srgbClr val="7030A0"/>
                </a:solidFill>
              </a:rPr>
              <a:t>vœux sans </a:t>
            </a:r>
            <a:r>
              <a:rPr lang="fr-FR" sz="3200" dirty="0" smtClean="0">
                <a:solidFill>
                  <a:srgbClr val="7030A0"/>
                </a:solidFill>
              </a:rPr>
              <a:t>classement.</a:t>
            </a:r>
            <a:endParaRPr lang="fr-FR" sz="3200" dirty="0">
              <a:solidFill>
                <a:srgbClr val="7030A0"/>
              </a:solidFill>
            </a:endParaRPr>
          </a:p>
          <a:p>
            <a:pPr marL="914400" lvl="2" indent="0">
              <a:lnSpc>
                <a:spcPct val="90000"/>
              </a:lnSpc>
              <a:buNone/>
            </a:pPr>
            <a:endParaRPr lang="fr-FR" sz="3200" dirty="0">
              <a:solidFill>
                <a:srgbClr val="7030A0"/>
              </a:solidFill>
            </a:endParaRPr>
          </a:p>
          <a:p>
            <a:pPr marL="1371600" lvl="2" indent="-457200">
              <a:lnSpc>
                <a:spcPct val="90000"/>
              </a:lnSpc>
              <a:buFont typeface="Calibri" panose="020F0502020204030204" pitchFamily="34" charset="0"/>
              <a:buChar char="↘"/>
            </a:pPr>
            <a:r>
              <a:rPr lang="fr-FR" sz="3200" dirty="0">
                <a:solidFill>
                  <a:srgbClr val="C00000"/>
                </a:solidFill>
              </a:rPr>
              <a:t>2</a:t>
            </a:r>
            <a:r>
              <a:rPr lang="fr-FR" sz="3200" baseline="30000" dirty="0">
                <a:solidFill>
                  <a:srgbClr val="C00000"/>
                </a:solidFill>
              </a:rPr>
              <a:t>e</a:t>
            </a:r>
            <a:r>
              <a:rPr lang="fr-FR" sz="3200" dirty="0">
                <a:solidFill>
                  <a:srgbClr val="C00000"/>
                </a:solidFill>
              </a:rPr>
              <a:t> conseil de classe : </a:t>
            </a:r>
            <a:r>
              <a:rPr lang="fr-FR" sz="3200" dirty="0" smtClean="0">
                <a:solidFill>
                  <a:srgbClr val="7030A0"/>
                </a:solidFill>
              </a:rPr>
              <a:t>1 avis</a:t>
            </a:r>
            <a:r>
              <a:rPr lang="fr-FR" sz="3200" dirty="0">
                <a:solidFill>
                  <a:srgbClr val="7030A0"/>
                </a:solidFill>
              </a:rPr>
              <a:t> </a:t>
            </a:r>
            <a:r>
              <a:rPr lang="fr-FR" sz="3200" dirty="0" smtClean="0">
                <a:solidFill>
                  <a:srgbClr val="7030A0"/>
                </a:solidFill>
              </a:rPr>
              <a:t>et 1 fiche Avenir par vœu. </a:t>
            </a:r>
            <a:endParaRPr lang="fr-FR" sz="3200" dirty="0">
              <a:solidFill>
                <a:srgbClr val="7030A0"/>
              </a:solidFill>
            </a:endParaRPr>
          </a:p>
          <a:p>
            <a:endParaRPr lang="fr-FR" sz="2800" i="1" dirty="0"/>
          </a:p>
        </p:txBody>
      </p:sp>
      <p:sp>
        <p:nvSpPr>
          <p:cNvPr id="6" name="Rectangle 5"/>
          <p:cNvSpPr/>
          <p:nvPr/>
        </p:nvSpPr>
        <p:spPr>
          <a:xfrm>
            <a:off x="0" y="6138116"/>
            <a:ext cx="360363" cy="360363"/>
          </a:xfrm>
          <a:prstGeom prst="rect">
            <a:avLst/>
          </a:prstGeom>
          <a:solidFill>
            <a:srgbClr val="EB6A0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dirty="0">
              <a:solidFill>
                <a:prstClr val="white"/>
              </a:solidFill>
            </a:endParaRPr>
          </a:p>
        </p:txBody>
      </p:sp>
      <p:sp>
        <p:nvSpPr>
          <p:cNvPr id="5" name="Espace réservé de la date 4"/>
          <p:cNvSpPr>
            <a:spLocks noGrp="1"/>
          </p:cNvSpPr>
          <p:nvPr>
            <p:ph type="dt" sz="half" idx="10"/>
          </p:nvPr>
        </p:nvSpPr>
        <p:spPr>
          <a:xfrm>
            <a:off x="457200" y="6454029"/>
            <a:ext cx="2133600" cy="365125"/>
          </a:xfrm>
        </p:spPr>
        <p:txBody>
          <a:bodyPr/>
          <a:lstStyle/>
          <a:p>
            <a:r>
              <a:rPr lang="fr-FR" smtClean="0">
                <a:solidFill>
                  <a:prstClr val="black">
                    <a:tint val="75000"/>
                  </a:prstClr>
                </a:solidFill>
              </a:rPr>
              <a:t>06-12-2018</a:t>
            </a:r>
            <a:endParaRPr lang="fr-FR" dirty="0">
              <a:solidFill>
                <a:prstClr val="black">
                  <a:tint val="75000"/>
                </a:prstClr>
              </a:solidFill>
            </a:endParaRPr>
          </a:p>
        </p:txBody>
      </p:sp>
      <p:sp>
        <p:nvSpPr>
          <p:cNvPr id="7" name="Espace réservé du numéro de diapositive 6"/>
          <p:cNvSpPr>
            <a:spLocks noGrp="1"/>
          </p:cNvSpPr>
          <p:nvPr>
            <p:ph type="sldNum" sz="quarter" idx="12"/>
          </p:nvPr>
        </p:nvSpPr>
        <p:spPr>
          <a:xfrm>
            <a:off x="6553200" y="6454029"/>
            <a:ext cx="2133600" cy="365125"/>
          </a:xfrm>
        </p:spPr>
        <p:txBody>
          <a:bodyPr/>
          <a:lstStyle/>
          <a:p>
            <a:fld id="{AC08A82B-8F97-FE4A-B5D9-C83A6F6A901E}" type="slidenum">
              <a:rPr lang="fr-FR" smtClean="0">
                <a:solidFill>
                  <a:prstClr val="black">
                    <a:tint val="75000"/>
                  </a:prstClr>
                </a:solidFill>
              </a:rPr>
              <a:pPr/>
              <a:t>4</a:t>
            </a:fld>
            <a:endParaRPr lang="fr-FR" dirty="0">
              <a:solidFill>
                <a:prstClr val="black">
                  <a:tint val="75000"/>
                </a:prstClr>
              </a:solidFill>
            </a:endParaRP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7730" y="788352"/>
            <a:ext cx="2552700" cy="638175"/>
          </a:xfrm>
          <a:prstGeom prst="rect">
            <a:avLst/>
          </a:prstGeom>
        </p:spPr>
      </p:pic>
      <p:sp>
        <p:nvSpPr>
          <p:cNvPr id="9" name="ZoneTexte 8"/>
          <p:cNvSpPr txBox="1"/>
          <p:nvPr/>
        </p:nvSpPr>
        <p:spPr>
          <a:xfrm>
            <a:off x="3463636" y="290196"/>
            <a:ext cx="5591175" cy="46166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r"/>
            <a:r>
              <a:rPr lang="fr-FR" sz="2400" dirty="0" smtClean="0">
                <a:solidFill>
                  <a:prstClr val="white"/>
                </a:solidFill>
              </a:rPr>
              <a:t>Calendrier</a:t>
            </a:r>
            <a:endParaRPr lang="fr-FR" sz="2400" dirty="0">
              <a:solidFill>
                <a:prstClr val="white"/>
              </a:solidFill>
            </a:endParaRPr>
          </a:p>
        </p:txBody>
      </p:sp>
    </p:spTree>
    <p:extLst>
      <p:ext uri="{BB962C8B-B14F-4D97-AF65-F5344CB8AC3E}">
        <p14:creationId xmlns:p14="http://schemas.microsoft.com/office/powerpoint/2010/main" val="240645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6138116"/>
            <a:ext cx="360363" cy="360363"/>
          </a:xfrm>
          <a:prstGeom prst="rect">
            <a:avLst/>
          </a:prstGeom>
          <a:solidFill>
            <a:srgbClr val="EB6A0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dirty="0">
              <a:solidFill>
                <a:prstClr val="white"/>
              </a:solidFill>
            </a:endParaRPr>
          </a:p>
        </p:txBody>
      </p:sp>
      <p:sp>
        <p:nvSpPr>
          <p:cNvPr id="5" name="Espace réservé de la date 4"/>
          <p:cNvSpPr>
            <a:spLocks noGrp="1"/>
          </p:cNvSpPr>
          <p:nvPr>
            <p:ph type="dt" sz="half" idx="10"/>
          </p:nvPr>
        </p:nvSpPr>
        <p:spPr>
          <a:xfrm>
            <a:off x="457200" y="6460205"/>
            <a:ext cx="2133600" cy="365125"/>
          </a:xfrm>
        </p:spPr>
        <p:txBody>
          <a:bodyPr/>
          <a:lstStyle/>
          <a:p>
            <a:r>
              <a:rPr lang="fr-FR" smtClean="0">
                <a:solidFill>
                  <a:prstClr val="black">
                    <a:tint val="75000"/>
                  </a:prstClr>
                </a:solidFill>
              </a:rPr>
              <a:t>06-12-2018</a:t>
            </a:r>
            <a:endParaRPr lang="fr-FR" dirty="0">
              <a:solidFill>
                <a:prstClr val="black">
                  <a:tint val="75000"/>
                </a:prstClr>
              </a:solidFill>
            </a:endParaRPr>
          </a:p>
        </p:txBody>
      </p:sp>
      <p:sp>
        <p:nvSpPr>
          <p:cNvPr id="7" name="Espace réservé du numéro de diapositive 6"/>
          <p:cNvSpPr>
            <a:spLocks noGrp="1"/>
          </p:cNvSpPr>
          <p:nvPr>
            <p:ph type="sldNum" sz="quarter" idx="12"/>
          </p:nvPr>
        </p:nvSpPr>
        <p:spPr>
          <a:xfrm>
            <a:off x="6553200" y="6477139"/>
            <a:ext cx="2133600" cy="365125"/>
          </a:xfrm>
        </p:spPr>
        <p:txBody>
          <a:bodyPr/>
          <a:lstStyle/>
          <a:p>
            <a:fld id="{AC08A82B-8F97-FE4A-B5D9-C83A6F6A901E}" type="slidenum">
              <a:rPr lang="fr-FR" smtClean="0">
                <a:solidFill>
                  <a:prstClr val="black">
                    <a:tint val="75000"/>
                  </a:prstClr>
                </a:solidFill>
              </a:rPr>
              <a:pPr/>
              <a:t>5</a:t>
            </a:fld>
            <a:endParaRPr lang="fr-FR">
              <a:solidFill>
                <a:prstClr val="black">
                  <a:tint val="75000"/>
                </a:prstClr>
              </a:solidFill>
            </a:endParaRPr>
          </a:p>
        </p:txBody>
      </p:sp>
      <p:sp>
        <p:nvSpPr>
          <p:cNvPr id="8" name="Rectangle 7"/>
          <p:cNvSpPr/>
          <p:nvPr/>
        </p:nvSpPr>
        <p:spPr>
          <a:xfrm>
            <a:off x="457200" y="1040077"/>
            <a:ext cx="8498379" cy="5386090"/>
          </a:xfrm>
          <a:prstGeom prst="rect">
            <a:avLst/>
          </a:prstGeom>
          <a:solidFill>
            <a:schemeClr val="bg2"/>
          </a:solidFill>
        </p:spPr>
        <p:style>
          <a:lnRef idx="1">
            <a:schemeClr val="accent6"/>
          </a:lnRef>
          <a:fillRef idx="3">
            <a:schemeClr val="accent6"/>
          </a:fillRef>
          <a:effectRef idx="2">
            <a:schemeClr val="accent6"/>
          </a:effectRef>
          <a:fontRef idx="minor">
            <a:schemeClr val="lt1"/>
          </a:fontRef>
        </p:style>
        <p:txBody>
          <a:bodyPr wrap="square">
            <a:spAutoFit/>
          </a:bodyPr>
          <a:lstStyle/>
          <a:p>
            <a:endParaRPr lang="fr-FR" sz="2800" b="1" dirty="0" smtClean="0">
              <a:solidFill>
                <a:srgbClr val="4BACC6">
                  <a:lumMod val="75000"/>
                </a:srgbClr>
              </a:solidFill>
            </a:endParaRPr>
          </a:p>
          <a:p>
            <a:r>
              <a:rPr lang="fr-FR" sz="2800" b="1" dirty="0" smtClean="0">
                <a:solidFill>
                  <a:srgbClr val="4BACC6">
                    <a:lumMod val="75000"/>
                  </a:srgbClr>
                </a:solidFill>
              </a:rPr>
              <a:t>3 ► Mai </a:t>
            </a:r>
            <a:r>
              <a:rPr lang="fr-FR" sz="2800" b="1" dirty="0">
                <a:solidFill>
                  <a:srgbClr val="4BACC6">
                    <a:lumMod val="75000"/>
                  </a:srgbClr>
                </a:solidFill>
              </a:rPr>
              <a:t>à </a:t>
            </a:r>
            <a:r>
              <a:rPr lang="fr-FR" sz="2800" b="1" dirty="0" smtClean="0">
                <a:solidFill>
                  <a:srgbClr val="4BACC6">
                    <a:lumMod val="75000"/>
                  </a:srgbClr>
                </a:solidFill>
              </a:rPr>
              <a:t>juillet </a:t>
            </a:r>
            <a:r>
              <a:rPr lang="fr-FR" sz="2800" b="1" dirty="0">
                <a:solidFill>
                  <a:srgbClr val="4BACC6">
                    <a:lumMod val="75000"/>
                  </a:srgbClr>
                </a:solidFill>
              </a:rPr>
              <a:t>: je reçois des </a:t>
            </a:r>
            <a:r>
              <a:rPr lang="fr-FR" sz="2800" b="1" dirty="0" smtClean="0">
                <a:solidFill>
                  <a:srgbClr val="4BACC6">
                    <a:lumMod val="75000"/>
                  </a:srgbClr>
                </a:solidFill>
              </a:rPr>
              <a:t>réponses</a:t>
            </a:r>
            <a:endParaRPr lang="fr-FR" sz="2800" b="1" dirty="0">
              <a:solidFill>
                <a:srgbClr val="4BACC6">
                  <a:lumMod val="75000"/>
                </a:srgbClr>
              </a:solidFill>
            </a:endParaRPr>
          </a:p>
          <a:p>
            <a:pPr marL="1371600" lvl="2" indent="-457200">
              <a:spcAft>
                <a:spcPts val="1200"/>
              </a:spcAft>
              <a:buFont typeface="Calibri" panose="020F0502020204030204" pitchFamily="34" charset="0"/>
              <a:buChar char="↘"/>
            </a:pPr>
            <a:r>
              <a:rPr lang="fr-FR" sz="2800" u="sng" dirty="0">
                <a:solidFill>
                  <a:srgbClr val="7030A0"/>
                </a:solidFill>
              </a:rPr>
              <a:t>m</a:t>
            </a:r>
            <a:r>
              <a:rPr lang="fr-FR" sz="2800" u="sng" dirty="0" smtClean="0">
                <a:solidFill>
                  <a:srgbClr val="7030A0"/>
                </a:solidFill>
              </a:rPr>
              <a:t>i- </a:t>
            </a:r>
            <a:r>
              <a:rPr lang="fr-FR" sz="2800" u="sng" dirty="0">
                <a:solidFill>
                  <a:srgbClr val="7030A0"/>
                </a:solidFill>
              </a:rPr>
              <a:t>mai, </a:t>
            </a:r>
            <a:r>
              <a:rPr lang="fr-FR" sz="2800" dirty="0">
                <a:solidFill>
                  <a:srgbClr val="7030A0"/>
                </a:solidFill>
              </a:rPr>
              <a:t>je reçois des propositions </a:t>
            </a:r>
            <a:r>
              <a:rPr lang="fr-FR" sz="2800" dirty="0" smtClean="0">
                <a:solidFill>
                  <a:srgbClr val="7030A0"/>
                </a:solidFill>
              </a:rPr>
              <a:t>et y réponds dans </a:t>
            </a:r>
            <a:r>
              <a:rPr lang="fr-FR" sz="2800" dirty="0">
                <a:solidFill>
                  <a:srgbClr val="7030A0"/>
                </a:solidFill>
              </a:rPr>
              <a:t>les délais </a:t>
            </a:r>
            <a:r>
              <a:rPr lang="fr-FR" sz="2800" dirty="0" smtClean="0">
                <a:solidFill>
                  <a:srgbClr val="7030A0"/>
                </a:solidFill>
              </a:rPr>
              <a:t>indiqués</a:t>
            </a:r>
            <a:endParaRPr lang="fr-FR" sz="2800" dirty="0">
              <a:solidFill>
                <a:srgbClr val="7030A0"/>
              </a:solidFill>
            </a:endParaRPr>
          </a:p>
          <a:p>
            <a:pPr marL="1371600" lvl="2" indent="-457200">
              <a:spcAft>
                <a:spcPts val="1200"/>
              </a:spcAft>
              <a:buFont typeface="Calibri" panose="020F0502020204030204" pitchFamily="34" charset="0"/>
              <a:buChar char="↘"/>
            </a:pPr>
            <a:r>
              <a:rPr lang="fr-FR" sz="2800" u="sng" dirty="0" smtClean="0">
                <a:solidFill>
                  <a:srgbClr val="7030A0"/>
                </a:solidFill>
              </a:rPr>
              <a:t>17-24juin,</a:t>
            </a:r>
            <a:r>
              <a:rPr lang="fr-FR" sz="2800" dirty="0" smtClean="0">
                <a:solidFill>
                  <a:srgbClr val="7030A0"/>
                </a:solidFill>
              </a:rPr>
              <a:t> </a:t>
            </a:r>
            <a:r>
              <a:rPr lang="fr-FR" sz="2800" dirty="0">
                <a:solidFill>
                  <a:srgbClr val="7030A0"/>
                </a:solidFill>
              </a:rPr>
              <a:t>la procédure est </a:t>
            </a:r>
            <a:r>
              <a:rPr lang="fr-FR" sz="2800" dirty="0" smtClean="0">
                <a:solidFill>
                  <a:srgbClr val="7030A0"/>
                </a:solidFill>
              </a:rPr>
              <a:t>suspendue : </a:t>
            </a:r>
            <a:r>
              <a:rPr lang="fr-FR" sz="2800" dirty="0">
                <a:solidFill>
                  <a:srgbClr val="7030A0"/>
                </a:solidFill>
              </a:rPr>
              <a:t>je passe le </a:t>
            </a:r>
            <a:r>
              <a:rPr lang="fr-FR" sz="2800" dirty="0" smtClean="0">
                <a:solidFill>
                  <a:srgbClr val="7030A0"/>
                </a:solidFill>
              </a:rPr>
              <a:t>bac</a:t>
            </a:r>
          </a:p>
          <a:p>
            <a:pPr marL="1371600" lvl="2" indent="-457200">
              <a:spcAft>
                <a:spcPts val="1200"/>
              </a:spcAft>
              <a:buFont typeface="Calibri" panose="020F0502020204030204" pitchFamily="34" charset="0"/>
              <a:buChar char="↘"/>
            </a:pPr>
            <a:r>
              <a:rPr lang="fr-FR" sz="2800" u="sng" dirty="0" smtClean="0">
                <a:solidFill>
                  <a:srgbClr val="7030A0"/>
                </a:solidFill>
              </a:rPr>
              <a:t>5 juillet, </a:t>
            </a:r>
            <a:r>
              <a:rPr lang="fr-FR" sz="2800" dirty="0" smtClean="0">
                <a:solidFill>
                  <a:srgbClr val="7030A0"/>
                </a:solidFill>
              </a:rPr>
              <a:t>résultats du bac</a:t>
            </a:r>
          </a:p>
          <a:p>
            <a:pPr marL="1371600" lvl="2" indent="-457200">
              <a:spcAft>
                <a:spcPts val="1200"/>
              </a:spcAft>
              <a:buFont typeface="Calibri" panose="020F0502020204030204" pitchFamily="34" charset="0"/>
              <a:buChar char="↘"/>
            </a:pPr>
            <a:r>
              <a:rPr lang="fr-FR" sz="2800" u="sng" dirty="0" smtClean="0">
                <a:solidFill>
                  <a:srgbClr val="7030A0"/>
                </a:solidFill>
              </a:rPr>
              <a:t>avant fin juillet, </a:t>
            </a:r>
            <a:r>
              <a:rPr lang="fr-FR" sz="2800" dirty="0" smtClean="0">
                <a:solidFill>
                  <a:srgbClr val="7030A0"/>
                </a:solidFill>
              </a:rPr>
              <a:t>je confirme mon inscription dans la formation de mon choix</a:t>
            </a:r>
          </a:p>
          <a:p>
            <a:pPr marL="84138" lvl="2" algn="ctr">
              <a:spcAft>
                <a:spcPts val="1200"/>
              </a:spcAft>
            </a:pPr>
            <a:r>
              <a:rPr lang="fr-FR" sz="2800" b="1" dirty="0" smtClean="0">
                <a:solidFill>
                  <a:srgbClr val="953735"/>
                </a:solidFill>
              </a:rPr>
              <a:t>►</a:t>
            </a:r>
            <a:r>
              <a:rPr lang="fr-FR" sz="2400" b="1" dirty="0" smtClean="0">
                <a:solidFill>
                  <a:srgbClr val="4BACC6">
                    <a:lumMod val="75000"/>
                  </a:srgbClr>
                </a:solidFill>
              </a:rPr>
              <a:t> </a:t>
            </a:r>
            <a:r>
              <a:rPr lang="fr-FR" sz="2400" dirty="0" smtClean="0">
                <a:solidFill>
                  <a:srgbClr val="953735"/>
                </a:solidFill>
              </a:rPr>
              <a:t>de mai à septembre, si je n’ai pas de proposition, je demande une aide de mon lycée</a:t>
            </a:r>
            <a:r>
              <a:rPr lang="fr-FR" sz="2400" dirty="0">
                <a:solidFill>
                  <a:srgbClr val="953735"/>
                </a:solidFill>
              </a:rPr>
              <a:t> </a:t>
            </a:r>
            <a:r>
              <a:rPr lang="fr-FR" sz="2400" dirty="0" smtClean="0">
                <a:solidFill>
                  <a:srgbClr val="953735"/>
                </a:solidFill>
              </a:rPr>
              <a:t>ou du rectorat</a:t>
            </a:r>
            <a:endParaRPr lang="fr-FR" sz="2400" dirty="0">
              <a:solidFill>
                <a:srgbClr val="953735"/>
              </a:solidFill>
            </a:endParaRPr>
          </a:p>
        </p:txBody>
      </p:sp>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2550" y="754671"/>
            <a:ext cx="2552700" cy="638175"/>
          </a:xfrm>
          <a:prstGeom prst="rect">
            <a:avLst/>
          </a:prstGeom>
        </p:spPr>
      </p:pic>
      <p:sp>
        <p:nvSpPr>
          <p:cNvPr id="10" name="ZoneTexte 9"/>
          <p:cNvSpPr txBox="1"/>
          <p:nvPr/>
        </p:nvSpPr>
        <p:spPr>
          <a:xfrm>
            <a:off x="3463636" y="290196"/>
            <a:ext cx="5591175" cy="46166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r"/>
            <a:r>
              <a:rPr lang="fr-FR" sz="2400" dirty="0" smtClean="0">
                <a:solidFill>
                  <a:prstClr val="white"/>
                </a:solidFill>
              </a:rPr>
              <a:t>Calendrier</a:t>
            </a:r>
            <a:endParaRPr lang="fr-FR" sz="2400" dirty="0">
              <a:solidFill>
                <a:prstClr val="white"/>
              </a:solidFill>
            </a:endParaRPr>
          </a:p>
        </p:txBody>
      </p:sp>
    </p:spTree>
    <p:extLst>
      <p:ext uri="{BB962C8B-B14F-4D97-AF65-F5344CB8AC3E}">
        <p14:creationId xmlns:p14="http://schemas.microsoft.com/office/powerpoint/2010/main" val="337596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1" name="Espace réservé du contenu 20"/>
          <p:cNvSpPr>
            <a:spLocks noGrp="1"/>
          </p:cNvSpPr>
          <p:nvPr>
            <p:ph idx="1"/>
          </p:nvPr>
        </p:nvSpPr>
        <p:spPr>
          <a:xfrm>
            <a:off x="277018" y="1106020"/>
            <a:ext cx="8643462" cy="5250330"/>
          </a:xfrm>
          <a:solidFill>
            <a:schemeClr val="bg2"/>
          </a:solidFill>
        </p:spPr>
        <p:style>
          <a:lnRef idx="1">
            <a:schemeClr val="accent6"/>
          </a:lnRef>
          <a:fillRef idx="3">
            <a:schemeClr val="accent6"/>
          </a:fillRef>
          <a:effectRef idx="2">
            <a:schemeClr val="accent6"/>
          </a:effectRef>
          <a:fontRef idx="minor">
            <a:schemeClr val="lt1"/>
          </a:fontRef>
        </p:style>
        <p:txBody>
          <a:bodyPr>
            <a:normAutofit fontScale="25000" lnSpcReduction="20000"/>
          </a:bodyPr>
          <a:lstStyle/>
          <a:p>
            <a:pPr marL="0" indent="0">
              <a:buNone/>
            </a:pPr>
            <a:r>
              <a:rPr lang="fr-FR" sz="3600" dirty="0" smtClean="0">
                <a:solidFill>
                  <a:srgbClr val="00B0F0"/>
                </a:solidFill>
              </a:rPr>
              <a:t>	</a:t>
            </a:r>
          </a:p>
          <a:p>
            <a:pPr marL="0" indent="0">
              <a:buNone/>
            </a:pPr>
            <a:endParaRPr lang="fr-FR" sz="3600" b="1" dirty="0">
              <a:solidFill>
                <a:srgbClr val="00B0F0"/>
              </a:solidFill>
            </a:endParaRPr>
          </a:p>
          <a:p>
            <a:pPr marL="0" indent="0">
              <a:buNone/>
            </a:pPr>
            <a:endParaRPr lang="fr-FR" sz="3600" b="1" dirty="0" smtClean="0">
              <a:solidFill>
                <a:srgbClr val="00B0F0"/>
              </a:solidFill>
            </a:endParaRPr>
          </a:p>
          <a:p>
            <a:pPr marL="0" indent="0">
              <a:buNone/>
            </a:pPr>
            <a:endParaRPr lang="fr-FR" sz="3600" b="1" dirty="0">
              <a:solidFill>
                <a:srgbClr val="00B0F0"/>
              </a:solidFill>
            </a:endParaRPr>
          </a:p>
          <a:p>
            <a:pPr marL="0" indent="0">
              <a:buNone/>
            </a:pPr>
            <a:endParaRPr lang="fr-FR" sz="3600" b="1" dirty="0" smtClean="0">
              <a:solidFill>
                <a:srgbClr val="00B0F0"/>
              </a:solidFill>
            </a:endParaRPr>
          </a:p>
          <a:p>
            <a:pPr marL="0" indent="0">
              <a:buNone/>
            </a:pPr>
            <a:r>
              <a:rPr lang="fr-FR" sz="11200" b="1" dirty="0" smtClean="0">
                <a:solidFill>
                  <a:schemeClr val="accent5">
                    <a:lumMod val="75000"/>
                  </a:schemeClr>
                </a:solidFill>
              </a:rPr>
              <a:t>►  fin juin à mi-septembre : phase complémentaire</a:t>
            </a:r>
            <a:endParaRPr lang="fr-FR" sz="11200" b="1" dirty="0">
              <a:solidFill>
                <a:schemeClr val="accent5">
                  <a:lumMod val="75000"/>
                </a:schemeClr>
              </a:solidFill>
            </a:endParaRPr>
          </a:p>
          <a:p>
            <a:pPr marL="0" lvl="0" indent="0">
              <a:buNone/>
            </a:pPr>
            <a:r>
              <a:rPr lang="fr-FR" sz="11200" b="1" dirty="0" smtClean="0">
                <a:solidFill>
                  <a:schemeClr val="accent5">
                    <a:lumMod val="75000"/>
                  </a:schemeClr>
                </a:solidFill>
              </a:rPr>
              <a:t>	</a:t>
            </a:r>
            <a:endParaRPr lang="fr-FR" sz="11200" b="1" dirty="0"/>
          </a:p>
          <a:p>
            <a:pPr marL="1371600" lvl="2" indent="-457200">
              <a:lnSpc>
                <a:spcPct val="120000"/>
              </a:lnSpc>
              <a:buFont typeface="Calibri" panose="020F0502020204030204" pitchFamily="34" charset="0"/>
              <a:buChar char="↘"/>
            </a:pPr>
            <a:r>
              <a:rPr lang="fr-FR" sz="11200" dirty="0" smtClean="0">
                <a:solidFill>
                  <a:srgbClr val="7030A0"/>
                </a:solidFill>
              </a:rPr>
              <a:t>Si je n’ai pas reçu de proposition, je peux formuler de nouveaux</a:t>
            </a:r>
            <a:r>
              <a:rPr lang="fr-FR" sz="11200" b="1" dirty="0">
                <a:solidFill>
                  <a:srgbClr val="7030A0"/>
                </a:solidFill>
              </a:rPr>
              <a:t> </a:t>
            </a:r>
            <a:r>
              <a:rPr lang="fr-FR" sz="11200" b="1" dirty="0" smtClean="0">
                <a:solidFill>
                  <a:srgbClr val="7030A0"/>
                </a:solidFill>
              </a:rPr>
              <a:t> </a:t>
            </a:r>
            <a:r>
              <a:rPr lang="fr-FR" sz="11200" dirty="0" smtClean="0">
                <a:solidFill>
                  <a:srgbClr val="7030A0"/>
                </a:solidFill>
              </a:rPr>
              <a:t>vœux </a:t>
            </a:r>
          </a:p>
          <a:p>
            <a:pPr marL="914400" lvl="2" indent="0">
              <a:lnSpc>
                <a:spcPct val="120000"/>
              </a:lnSpc>
              <a:buNone/>
            </a:pPr>
            <a:endParaRPr lang="fr-FR" sz="11200" dirty="0" smtClean="0">
              <a:solidFill>
                <a:srgbClr val="7030A0"/>
              </a:solidFill>
            </a:endParaRPr>
          </a:p>
          <a:p>
            <a:pPr marL="1371600" lvl="2" indent="-457200">
              <a:lnSpc>
                <a:spcPct val="120000"/>
              </a:lnSpc>
              <a:buFont typeface="Calibri" panose="020F0502020204030204" pitchFamily="34" charset="0"/>
              <a:buChar char="↘"/>
            </a:pPr>
            <a:r>
              <a:rPr lang="fr-FR" sz="11200" dirty="0" smtClean="0">
                <a:solidFill>
                  <a:srgbClr val="7030A0"/>
                </a:solidFill>
              </a:rPr>
              <a:t>Je peux bénéficier de l’accompagnement de la commission d’accès à l’enseignement supérieur de mon </a:t>
            </a:r>
            <a:r>
              <a:rPr lang="fr-FR" sz="11200" dirty="0" err="1" smtClean="0">
                <a:solidFill>
                  <a:srgbClr val="7030A0"/>
                </a:solidFill>
              </a:rPr>
              <a:t>académie</a:t>
            </a:r>
            <a:r>
              <a:rPr lang="fr-FR" sz="800" dirty="0" err="1" smtClean="0"/>
              <a:t>rsonnalisé</a:t>
            </a:r>
            <a:endParaRPr lang="fr-FR" sz="11200" dirty="0" smtClean="0">
              <a:solidFill>
                <a:schemeClr val="bg1"/>
              </a:solidFill>
            </a:endParaRPr>
          </a:p>
          <a:p>
            <a:pPr marL="1371600" lvl="2" indent="-457200">
              <a:lnSpc>
                <a:spcPct val="120000"/>
              </a:lnSpc>
              <a:buFont typeface="Calibri" panose="020F0502020204030204" pitchFamily="34" charset="0"/>
              <a:buChar char="↘"/>
            </a:pPr>
            <a:endParaRPr lang="fr-FR" sz="11200" dirty="0"/>
          </a:p>
          <a:p>
            <a:pPr lvl="0">
              <a:lnSpc>
                <a:spcPct val="120000"/>
              </a:lnSpc>
            </a:pPr>
            <a:endParaRPr lang="fr-FR" sz="11200" dirty="0"/>
          </a:p>
          <a:p>
            <a:pPr marL="1371600" lvl="2" indent="-457200">
              <a:buFont typeface="Calibri" panose="020F0502020204030204" pitchFamily="34" charset="0"/>
              <a:buChar char="↘"/>
            </a:pPr>
            <a:endParaRPr lang="fr-FR" sz="11200" dirty="0"/>
          </a:p>
          <a:p>
            <a:pPr marL="914400" lvl="2" indent="0">
              <a:buNone/>
            </a:pPr>
            <a:r>
              <a:rPr lang="fr-FR" sz="11200" dirty="0"/>
              <a:t>												</a:t>
            </a:r>
          </a:p>
          <a:p>
            <a:endParaRPr lang="fr-FR" sz="11200" i="1" dirty="0"/>
          </a:p>
        </p:txBody>
      </p:sp>
      <p:sp>
        <p:nvSpPr>
          <p:cNvPr id="6" name="Rectangle 5"/>
          <p:cNvSpPr/>
          <p:nvPr/>
        </p:nvSpPr>
        <p:spPr>
          <a:xfrm>
            <a:off x="96837" y="5995987"/>
            <a:ext cx="360363" cy="360363"/>
          </a:xfrm>
          <a:prstGeom prst="rect">
            <a:avLst/>
          </a:prstGeom>
          <a:solidFill>
            <a:srgbClr val="EB6A0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dirty="0">
              <a:solidFill>
                <a:prstClr val="white"/>
              </a:solidFill>
            </a:endParaRPr>
          </a:p>
        </p:txBody>
      </p:sp>
      <p:sp>
        <p:nvSpPr>
          <p:cNvPr id="5" name="Espace réservé de la date 4"/>
          <p:cNvSpPr>
            <a:spLocks noGrp="1"/>
          </p:cNvSpPr>
          <p:nvPr>
            <p:ph type="dt" sz="half" idx="10"/>
          </p:nvPr>
        </p:nvSpPr>
        <p:spPr/>
        <p:txBody>
          <a:bodyPr/>
          <a:lstStyle/>
          <a:p>
            <a:r>
              <a:rPr lang="fr-FR" smtClean="0">
                <a:solidFill>
                  <a:prstClr val="black">
                    <a:tint val="75000"/>
                  </a:prstClr>
                </a:solidFill>
              </a:rPr>
              <a:t>06-12-2018</a:t>
            </a:r>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AC08A82B-8F97-FE4A-B5D9-C83A6F6A901E}" type="slidenum">
              <a:rPr lang="fr-FR" smtClean="0">
                <a:solidFill>
                  <a:prstClr val="black">
                    <a:tint val="75000"/>
                  </a:prstClr>
                </a:solidFill>
              </a:rPr>
              <a:pPr/>
              <a:t>6</a:t>
            </a:fld>
            <a:endParaRPr lang="fr-FR">
              <a:solidFill>
                <a:prstClr val="black">
                  <a:tint val="75000"/>
                </a:prstClr>
              </a:solidFill>
            </a:endParaRP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6450" y="786932"/>
            <a:ext cx="2552700" cy="638175"/>
          </a:xfrm>
          <a:prstGeom prst="rect">
            <a:avLst/>
          </a:prstGeom>
        </p:spPr>
      </p:pic>
      <p:sp>
        <p:nvSpPr>
          <p:cNvPr id="9" name="ZoneTexte 8"/>
          <p:cNvSpPr txBox="1"/>
          <p:nvPr/>
        </p:nvSpPr>
        <p:spPr>
          <a:xfrm>
            <a:off x="3463636" y="290196"/>
            <a:ext cx="5591175" cy="46166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r"/>
            <a:r>
              <a:rPr lang="fr-FR" sz="2400" dirty="0" smtClean="0">
                <a:solidFill>
                  <a:prstClr val="white"/>
                </a:solidFill>
              </a:rPr>
              <a:t>Calendrier</a:t>
            </a:r>
            <a:endParaRPr lang="fr-FR" sz="2400" dirty="0">
              <a:solidFill>
                <a:prstClr val="white"/>
              </a:solidFill>
            </a:endParaRPr>
          </a:p>
        </p:txBody>
      </p:sp>
    </p:spTree>
    <p:extLst>
      <p:ext uri="{BB962C8B-B14F-4D97-AF65-F5344CB8AC3E}">
        <p14:creationId xmlns:p14="http://schemas.microsoft.com/office/powerpoint/2010/main" val="295645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5995986"/>
            <a:ext cx="360363" cy="360363"/>
          </a:xfrm>
          <a:prstGeom prst="rect">
            <a:avLst/>
          </a:prstGeom>
          <a:solidFill>
            <a:srgbClr val="EB6A0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dirty="0">
              <a:solidFill>
                <a:prstClr val="white"/>
              </a:solidFill>
            </a:endParaRPr>
          </a:p>
        </p:txBody>
      </p:sp>
      <p:sp>
        <p:nvSpPr>
          <p:cNvPr id="5" name="Espace réservé de la date 4"/>
          <p:cNvSpPr>
            <a:spLocks noGrp="1"/>
          </p:cNvSpPr>
          <p:nvPr>
            <p:ph type="dt" sz="half" idx="10"/>
          </p:nvPr>
        </p:nvSpPr>
        <p:spPr>
          <a:xfrm>
            <a:off x="360363" y="6492875"/>
            <a:ext cx="2133600" cy="365125"/>
          </a:xfrm>
        </p:spPr>
        <p:txBody>
          <a:bodyPr/>
          <a:lstStyle/>
          <a:p>
            <a:r>
              <a:rPr lang="fr-FR" smtClean="0">
                <a:solidFill>
                  <a:prstClr val="black">
                    <a:tint val="75000"/>
                  </a:prstClr>
                </a:solidFill>
              </a:rPr>
              <a:t>06-12-2018</a:t>
            </a:r>
            <a:endParaRPr lang="fr-FR" dirty="0">
              <a:solidFill>
                <a:prstClr val="black">
                  <a:tint val="75000"/>
                </a:prstClr>
              </a:solidFill>
            </a:endParaRPr>
          </a:p>
        </p:txBody>
      </p:sp>
      <p:sp>
        <p:nvSpPr>
          <p:cNvPr id="8" name="Espace réservé du numéro de diapositive 7"/>
          <p:cNvSpPr>
            <a:spLocks noGrp="1"/>
          </p:cNvSpPr>
          <p:nvPr>
            <p:ph type="sldNum" sz="quarter" idx="12"/>
          </p:nvPr>
        </p:nvSpPr>
        <p:spPr>
          <a:xfrm>
            <a:off x="6624319" y="6468745"/>
            <a:ext cx="2133600" cy="365125"/>
          </a:xfrm>
        </p:spPr>
        <p:txBody>
          <a:bodyPr/>
          <a:lstStyle/>
          <a:p>
            <a:fld id="{AC08A82B-8F97-FE4A-B5D9-C83A6F6A901E}" type="slidenum">
              <a:rPr lang="fr-FR" smtClean="0">
                <a:solidFill>
                  <a:prstClr val="black">
                    <a:tint val="75000"/>
                  </a:prstClr>
                </a:solidFill>
              </a:rPr>
              <a:pPr/>
              <a:t>7</a:t>
            </a:fld>
            <a:endParaRPr lang="fr-FR" dirty="0">
              <a:solidFill>
                <a:prstClr val="black">
                  <a:tint val="75000"/>
                </a:prstClr>
              </a:solidFill>
            </a:endParaRPr>
          </a:p>
        </p:txBody>
      </p:sp>
      <p:grpSp>
        <p:nvGrpSpPr>
          <p:cNvPr id="3" name="Grouper 2"/>
          <p:cNvGrpSpPr/>
          <p:nvPr/>
        </p:nvGrpSpPr>
        <p:grpSpPr>
          <a:xfrm>
            <a:off x="704578" y="454952"/>
            <a:ext cx="8053341" cy="5793448"/>
            <a:chOff x="704578" y="454952"/>
            <a:chExt cx="8053341" cy="5793448"/>
          </a:xfrm>
        </p:grpSpPr>
        <p:sp>
          <p:nvSpPr>
            <p:cNvPr id="2" name="Rectangle 1"/>
            <p:cNvSpPr/>
            <p:nvPr/>
          </p:nvSpPr>
          <p:spPr>
            <a:xfrm>
              <a:off x="2682240" y="454952"/>
              <a:ext cx="6075679" cy="461665"/>
            </a:xfrm>
            <a:prstGeom prst="rect">
              <a:avLst/>
            </a:prstGeom>
          </p:spPr>
          <p:txBody>
            <a:bodyPr wrap="square">
              <a:spAutoFit/>
            </a:bodyPr>
            <a:lstStyle/>
            <a:p>
              <a:pPr algn="r"/>
              <a:r>
                <a:rPr lang="fr-FR" sz="2400" i="1" dirty="0" smtClean="0">
                  <a:solidFill>
                    <a:prstClr val="white"/>
                  </a:solidFill>
                </a:rPr>
                <a:t>5 </a:t>
              </a:r>
              <a:r>
                <a:rPr lang="fr-FR" sz="2400" i="1" cap="all" dirty="0" smtClean="0">
                  <a:solidFill>
                    <a:prstClr val="white"/>
                  </a:solidFill>
                </a:rPr>
                <a:t>étapes pour préparer son orientation</a:t>
              </a:r>
              <a:endParaRPr lang="fr-FR" sz="2400" i="1" cap="all" dirty="0">
                <a:solidFill>
                  <a:prstClr val="white"/>
                </a:solidFill>
              </a:endParaRPr>
            </a:p>
          </p:txBody>
        </p:sp>
        <p:pic>
          <p:nvPicPr>
            <p:cNvPr id="3074" name="Picture 2" descr="C:\Users\faveur\Desktop\terminal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578" y="1085014"/>
              <a:ext cx="8053341" cy="5163386"/>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ZoneTexte 3"/>
          <p:cNvSpPr txBox="1"/>
          <p:nvPr/>
        </p:nvSpPr>
        <p:spPr>
          <a:xfrm>
            <a:off x="3072675" y="6410780"/>
            <a:ext cx="6075679" cy="738664"/>
          </a:xfrm>
          <a:prstGeom prst="rect">
            <a:avLst/>
          </a:prstGeom>
          <a:noFill/>
        </p:spPr>
        <p:txBody>
          <a:bodyPr wrap="square" rtlCol="0">
            <a:spAutoFit/>
          </a:bodyPr>
          <a:lstStyle/>
          <a:p>
            <a:r>
              <a:rPr lang="fr-FR" sz="2400" dirty="0" smtClean="0">
                <a:solidFill>
                  <a:prstClr val="black"/>
                </a:solidFill>
                <a:hlinkClick r:id="rId4"/>
              </a:rPr>
              <a:t>www.Terminales2018-2019.fr</a:t>
            </a:r>
            <a:endParaRPr lang="fr-FR" sz="2400" dirty="0" smtClean="0">
              <a:solidFill>
                <a:prstClr val="black"/>
              </a:solidFill>
            </a:endParaRPr>
          </a:p>
          <a:p>
            <a:endParaRPr lang="fr-FR" dirty="0">
              <a:solidFill>
                <a:prstClr val="black"/>
              </a:solidFill>
            </a:endParaRPr>
          </a:p>
        </p:txBody>
      </p:sp>
    </p:spTree>
    <p:extLst>
      <p:ext uri="{BB962C8B-B14F-4D97-AF65-F5344CB8AC3E}">
        <p14:creationId xmlns:p14="http://schemas.microsoft.com/office/powerpoint/2010/main" val="21158600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717984" y="288698"/>
            <a:ext cx="3738524" cy="523220"/>
          </a:xfrm>
          <a:prstGeom prst="rect">
            <a:avLst/>
          </a:prstGeom>
        </p:spPr>
        <p:txBody>
          <a:bodyPr wrap="none">
            <a:spAutoFit/>
          </a:bodyPr>
          <a:lstStyle/>
          <a:p>
            <a:pPr algn="r"/>
            <a:r>
              <a:rPr lang="fr-FR" sz="2800" dirty="0">
                <a:solidFill>
                  <a:schemeClr val="bg1"/>
                </a:solidFill>
                <a:latin typeface="Arial" panose="020B0604020202020204" pitchFamily="34" charset="0"/>
                <a:cs typeface="Arial" panose="020B0604020202020204" pitchFamily="34" charset="0"/>
              </a:rPr>
              <a:t>Où vont les bacs ES ?</a:t>
            </a:r>
          </a:p>
        </p:txBody>
      </p:sp>
      <p:sp>
        <p:nvSpPr>
          <p:cNvPr id="3" name="Espace réservé du numéro de diapositive 2"/>
          <p:cNvSpPr>
            <a:spLocks noGrp="1"/>
          </p:cNvSpPr>
          <p:nvPr>
            <p:ph type="sldNum" sz="quarter" idx="12"/>
          </p:nvPr>
        </p:nvSpPr>
        <p:spPr>
          <a:xfrm>
            <a:off x="6553200" y="6471871"/>
            <a:ext cx="2133600" cy="365125"/>
          </a:xfrm>
        </p:spPr>
        <p:txBody>
          <a:bodyPr/>
          <a:lstStyle/>
          <a:p>
            <a:fld id="{AC08A82B-8F97-FE4A-B5D9-C83A6F6A901E}" type="slidenum">
              <a:rPr lang="fr-FR" smtClean="0"/>
              <a:pPr/>
              <a:t>8</a:t>
            </a:fld>
            <a:endParaRPr lang="fr-FR" dirty="0"/>
          </a:p>
        </p:txBody>
      </p:sp>
      <p:sp>
        <p:nvSpPr>
          <p:cNvPr id="6" name="Espace réservé de la date 5"/>
          <p:cNvSpPr>
            <a:spLocks noGrp="1"/>
          </p:cNvSpPr>
          <p:nvPr>
            <p:ph type="dt" sz="half" idx="10"/>
          </p:nvPr>
        </p:nvSpPr>
        <p:spPr>
          <a:xfrm>
            <a:off x="246184" y="6450135"/>
            <a:ext cx="1887415" cy="365125"/>
          </a:xfrm>
        </p:spPr>
        <p:txBody>
          <a:bodyPr/>
          <a:lstStyle/>
          <a:p>
            <a:r>
              <a:rPr lang="fr-FR" smtClean="0"/>
              <a:t>06-12-2018</a:t>
            </a:r>
            <a:endParaRPr lang="fr-FR"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8132" y="1012459"/>
            <a:ext cx="6112934" cy="6167885"/>
          </a:xfrm>
          <a:prstGeom prst="rect">
            <a:avLst/>
          </a:prstGeom>
        </p:spPr>
      </p:pic>
      <p:sp>
        <p:nvSpPr>
          <p:cNvPr id="5" name="Rectangle 4"/>
          <p:cNvSpPr/>
          <p:nvPr/>
        </p:nvSpPr>
        <p:spPr>
          <a:xfrm>
            <a:off x="2661137" y="1063548"/>
            <a:ext cx="5449929" cy="71445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173892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3" name="Espace réservé du numéro de diapositive 1"/>
          <p:cNvSpPr txBox="1">
            <a:spLocks noGrp="1"/>
          </p:cNvSpPr>
          <p:nvPr/>
        </p:nvSpPr>
        <p:spPr bwMode="auto">
          <a:xfrm>
            <a:off x="8103956" y="6498479"/>
            <a:ext cx="1040044"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vl2pPr/>
            <a:lvl3pPr/>
            <a:lvl4pPr/>
            <a:lvl5pPr/>
            <a:lvl6pPr/>
            <a:lvl7pPr/>
            <a:lvl8pPr/>
            <a:lvl9pPr/>
          </a:lstStyle>
          <a:p>
            <a:pPr>
              <a:defRPr/>
            </a:pPr>
            <a:fld id="{71DF3D5D-0ECF-3B42-90BD-8669CAD08177}" type="slidenum">
              <a:rPr lang="fr-FR" sz="1200" smtClean="0">
                <a:solidFill>
                  <a:schemeClr val="bg1"/>
                </a:solidFill>
                <a:latin typeface="Arial Bold"/>
                <a:cs typeface="Arial" charset="0"/>
              </a:rPr>
              <a:pPr>
                <a:defRPr/>
              </a:pPr>
              <a:t>9</a:t>
            </a:fld>
            <a:endParaRPr lang="fr-FR" sz="1200" dirty="0">
              <a:solidFill>
                <a:schemeClr val="bg1"/>
              </a:solidFill>
              <a:latin typeface="Arial Bold"/>
              <a:cs typeface="Arial" charset="0"/>
            </a:endParaRPr>
          </a:p>
        </p:txBody>
      </p:sp>
      <p:sp>
        <p:nvSpPr>
          <p:cNvPr id="14" name="ZoneTexte 13"/>
          <p:cNvSpPr txBox="1"/>
          <p:nvPr/>
        </p:nvSpPr>
        <p:spPr>
          <a:xfrm>
            <a:off x="2047462" y="173213"/>
            <a:ext cx="7056784" cy="461665"/>
          </a:xfrm>
          <a:prstGeom prst="rect">
            <a:avLst/>
          </a:prstGeom>
          <a:noFill/>
        </p:spPr>
        <p:txBody>
          <a:bodyPr wrap="square" rtlCol="0">
            <a:spAutoFit/>
          </a:bodyPr>
          <a:lstStyle/>
          <a:p>
            <a:pPr algn="r"/>
            <a:r>
              <a:rPr lang="fr-FR" sz="2400" dirty="0" smtClean="0">
                <a:solidFill>
                  <a:schemeClr val="bg1"/>
                </a:solidFill>
              </a:rPr>
              <a:t>Après le bac ES ►  Les filières</a:t>
            </a:r>
            <a:endParaRPr lang="fr-FR" sz="2400" dirty="0">
              <a:solidFill>
                <a:schemeClr val="bg1"/>
              </a:solidFill>
            </a:endParaRPr>
          </a:p>
        </p:txBody>
      </p:sp>
      <p:sp>
        <p:nvSpPr>
          <p:cNvPr id="15" name="Ellipse 14"/>
          <p:cNvSpPr/>
          <p:nvPr/>
        </p:nvSpPr>
        <p:spPr>
          <a:xfrm>
            <a:off x="5885681" y="722489"/>
            <a:ext cx="2436812" cy="1317514"/>
          </a:xfrm>
          <a:prstGeom prst="ellipse">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1" dirty="0">
                <a:solidFill>
                  <a:schemeClr val="bg1"/>
                </a:solidFill>
                <a:latin typeface="Helvetica Neue"/>
              </a:rPr>
              <a:t>UNIVERSITÉ</a:t>
            </a:r>
            <a:r>
              <a:rPr lang="fr-FR" dirty="0">
                <a:solidFill>
                  <a:srgbClr val="3366FF"/>
                </a:solidFill>
                <a:latin typeface="Helvetica Neue"/>
              </a:rPr>
              <a:t/>
            </a:r>
            <a:br>
              <a:rPr lang="fr-FR" dirty="0">
                <a:solidFill>
                  <a:srgbClr val="3366FF"/>
                </a:solidFill>
                <a:latin typeface="Helvetica Neue"/>
              </a:rPr>
            </a:br>
            <a:r>
              <a:rPr lang="fr-FR" sz="1200" dirty="0" smtClean="0">
                <a:solidFill>
                  <a:schemeClr val="bg1"/>
                </a:solidFill>
                <a:latin typeface="Arial Narrow" panose="020B0606020202030204" pitchFamily="34" charset="0"/>
              </a:rPr>
              <a:t>Éco-gestion, droit, sciences politiques, lettres, langues, sc. humaines et sociales, sciences… </a:t>
            </a:r>
            <a:endParaRPr lang="fr-FR" sz="1200" dirty="0">
              <a:solidFill>
                <a:schemeClr val="bg1"/>
              </a:solidFill>
              <a:latin typeface="Arial Narrow" panose="020B0606020202030204" pitchFamily="34" charset="0"/>
            </a:endParaRPr>
          </a:p>
        </p:txBody>
      </p:sp>
      <p:sp>
        <p:nvSpPr>
          <p:cNvPr id="17" name="Rectangle 16"/>
          <p:cNvSpPr>
            <a:spLocks noChangeArrowheads="1"/>
          </p:cNvSpPr>
          <p:nvPr/>
        </p:nvSpPr>
        <p:spPr bwMode="auto">
          <a:xfrm>
            <a:off x="4701739" y="3135222"/>
            <a:ext cx="1205077" cy="329714"/>
          </a:xfrm>
          <a:prstGeom prst="rect">
            <a:avLst/>
          </a:prstGeom>
          <a:solidFill>
            <a:schemeClr val="bg2">
              <a:lumMod val="40000"/>
              <a:lumOff val="60000"/>
            </a:schemeClr>
          </a:solidFill>
          <a:ln w="3175">
            <a:solidFill>
              <a:srgbClr val="00FFFF"/>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endParaRPr lang="fr-FR" altLang="fr-FR" sz="1800" b="1" dirty="0" smtClean="0">
              <a:solidFill>
                <a:schemeClr val="bg1"/>
              </a:solidFill>
              <a:latin typeface="Helvetica Neue" charset="0"/>
            </a:endParaRPr>
          </a:p>
        </p:txBody>
      </p:sp>
      <p:sp>
        <p:nvSpPr>
          <p:cNvPr id="18" name="Rectangle 17"/>
          <p:cNvSpPr>
            <a:spLocks noChangeArrowheads="1"/>
          </p:cNvSpPr>
          <p:nvPr/>
        </p:nvSpPr>
        <p:spPr bwMode="auto">
          <a:xfrm>
            <a:off x="7515005" y="4941697"/>
            <a:ext cx="1087439" cy="373370"/>
          </a:xfrm>
          <a:prstGeom prst="rect">
            <a:avLst/>
          </a:prstGeom>
          <a:solidFill>
            <a:srgbClr val="EF7D0B"/>
          </a:solidFill>
          <a:ln w="3175">
            <a:solidFill>
              <a:srgbClr val="00FFFF"/>
            </a:solidFill>
            <a:miter lim="800000"/>
            <a:headEnd/>
            <a:tailEnd/>
          </a:ln>
          <a:effectLst>
            <a:outerShdw blurRad="40000" dist="23000" dir="5400000" rotWithShape="0">
              <a:srgbClr val="808080">
                <a:alpha val="34998"/>
              </a:srgbClr>
            </a:outerShdw>
          </a:effectLst>
        </p:spPr>
        <p:txBody>
          <a:bodyPr anchor="ctr"/>
          <a:lstStyle/>
          <a:p>
            <a:pPr>
              <a:defRPr/>
            </a:pPr>
            <a:r>
              <a:rPr lang="fr-FR" sz="1200" dirty="0" smtClean="0">
                <a:solidFill>
                  <a:schemeClr val="lt1"/>
                </a:solidFill>
                <a:latin typeface="Arial" panose="020B0604020202020204" pitchFamily="34" charset="0"/>
                <a:cs typeface="Arial" panose="020B0604020202020204" pitchFamily="34" charset="0"/>
              </a:rPr>
              <a:t>L3</a:t>
            </a:r>
            <a:endParaRPr lang="fr-FR" sz="1200" dirty="0">
              <a:solidFill>
                <a:schemeClr val="lt1"/>
              </a:solidFill>
              <a:latin typeface="Arial" panose="020B0604020202020204" pitchFamily="34" charset="0"/>
              <a:cs typeface="Arial" panose="020B0604020202020204" pitchFamily="34" charset="0"/>
            </a:endParaRPr>
          </a:p>
        </p:txBody>
      </p:sp>
      <p:sp>
        <p:nvSpPr>
          <p:cNvPr id="19" name="Rectangle 18"/>
          <p:cNvSpPr>
            <a:spLocks noChangeArrowheads="1"/>
          </p:cNvSpPr>
          <p:nvPr/>
        </p:nvSpPr>
        <p:spPr bwMode="auto">
          <a:xfrm>
            <a:off x="7515004" y="3197034"/>
            <a:ext cx="1077915" cy="331788"/>
          </a:xfrm>
          <a:prstGeom prst="rect">
            <a:avLst/>
          </a:prstGeom>
          <a:solidFill>
            <a:srgbClr val="EF7D0B"/>
          </a:solidFill>
          <a:ln w="3175">
            <a:solidFill>
              <a:srgbClr val="00FFFF"/>
            </a:solidFill>
            <a:miter lim="800000"/>
            <a:headEnd/>
            <a:tailEnd/>
          </a:ln>
          <a:effectLst>
            <a:outerShdw blurRad="40000" dist="23000" dir="5400000" rotWithShape="0">
              <a:srgbClr val="808080">
                <a:alpha val="34998"/>
              </a:srgbClr>
            </a:outerShdw>
          </a:effectLst>
        </p:spPr>
        <p:txBody>
          <a:bodyPr anchor="ctr"/>
          <a:lstStyle/>
          <a:p>
            <a:pPr lvl="0">
              <a:lnSpc>
                <a:spcPct val="200000"/>
              </a:lnSpc>
              <a:defRPr/>
            </a:pPr>
            <a:r>
              <a:rPr lang="fr-FR" sz="1200" dirty="0" smtClean="0">
                <a:solidFill>
                  <a:prstClr val="white"/>
                </a:solidFill>
                <a:latin typeface="Arial" panose="020B0604020202020204" pitchFamily="34" charset="0"/>
                <a:cs typeface="Arial" panose="020B0604020202020204" pitchFamily="34" charset="0"/>
              </a:rPr>
              <a:t>D2</a:t>
            </a:r>
            <a:endParaRPr lang="fr-FR" sz="1200" dirty="0">
              <a:solidFill>
                <a:prstClr val="white"/>
              </a:solidFill>
              <a:latin typeface="Arial" panose="020B0604020202020204" pitchFamily="34" charset="0"/>
              <a:cs typeface="Arial" panose="020B0604020202020204" pitchFamily="34" charset="0"/>
            </a:endParaRPr>
          </a:p>
          <a:p>
            <a:pPr eaLnBrk="1" hangingPunct="1">
              <a:defRPr/>
            </a:pPr>
            <a:r>
              <a:rPr lang="fr-FR" sz="1200" dirty="0" smtClean="0">
                <a:solidFill>
                  <a:schemeClr val="lt1"/>
                </a:solidFill>
                <a:latin typeface="Helvetica Neue"/>
              </a:rPr>
              <a:t> </a:t>
            </a:r>
            <a:endParaRPr lang="fr-FR" sz="1200" dirty="0">
              <a:solidFill>
                <a:schemeClr val="lt1"/>
              </a:solidFill>
              <a:latin typeface="Helvetica Neue"/>
            </a:endParaRPr>
          </a:p>
        </p:txBody>
      </p:sp>
      <p:sp>
        <p:nvSpPr>
          <p:cNvPr id="22" name="Rectangle 21"/>
          <p:cNvSpPr>
            <a:spLocks noChangeArrowheads="1"/>
          </p:cNvSpPr>
          <p:nvPr/>
        </p:nvSpPr>
        <p:spPr bwMode="auto">
          <a:xfrm>
            <a:off x="7515006" y="3611372"/>
            <a:ext cx="1073151" cy="346075"/>
          </a:xfrm>
          <a:prstGeom prst="rect">
            <a:avLst/>
          </a:prstGeom>
          <a:solidFill>
            <a:srgbClr val="EF7D0B"/>
          </a:solidFill>
          <a:ln w="3175">
            <a:solidFill>
              <a:srgbClr val="00FFFF"/>
            </a:solidFill>
            <a:miter lim="800000"/>
            <a:headEnd/>
            <a:tailEnd/>
          </a:ln>
          <a:effectLst>
            <a:outerShdw blurRad="40000" dist="23000" dir="5400000" rotWithShape="0">
              <a:srgbClr val="808080">
                <a:alpha val="34998"/>
              </a:srgbClr>
            </a:outerShdw>
          </a:effectLst>
        </p:spPr>
        <p:txBody>
          <a:bodyPr anchor="ctr"/>
          <a:lstStyle/>
          <a:p>
            <a:pPr lvl="0">
              <a:lnSpc>
                <a:spcPct val="250000"/>
              </a:lnSpc>
              <a:defRPr/>
            </a:pPr>
            <a:r>
              <a:rPr lang="fr-FR" sz="1200" dirty="0" smtClean="0">
                <a:solidFill>
                  <a:prstClr val="white"/>
                </a:solidFill>
                <a:latin typeface="Arial" panose="020B0604020202020204" pitchFamily="34" charset="0"/>
                <a:cs typeface="Arial" panose="020B0604020202020204" pitchFamily="34" charset="0"/>
              </a:rPr>
              <a:t>D1</a:t>
            </a:r>
            <a:endParaRPr lang="fr-FR" sz="1200" dirty="0">
              <a:solidFill>
                <a:prstClr val="white"/>
              </a:solidFill>
              <a:latin typeface="Arial" panose="020B0604020202020204" pitchFamily="34" charset="0"/>
              <a:cs typeface="Arial" panose="020B0604020202020204" pitchFamily="34" charset="0"/>
            </a:endParaRPr>
          </a:p>
          <a:p>
            <a:pPr>
              <a:defRPr/>
            </a:pPr>
            <a:endParaRPr lang="fr-FR" sz="1200" dirty="0">
              <a:solidFill>
                <a:schemeClr val="lt1"/>
              </a:solidFill>
            </a:endParaRPr>
          </a:p>
        </p:txBody>
      </p:sp>
      <p:sp>
        <p:nvSpPr>
          <p:cNvPr id="23" name="Rectangle 22"/>
          <p:cNvSpPr>
            <a:spLocks noChangeArrowheads="1"/>
          </p:cNvSpPr>
          <p:nvPr/>
        </p:nvSpPr>
        <p:spPr bwMode="auto">
          <a:xfrm>
            <a:off x="7515006" y="4058625"/>
            <a:ext cx="1073151" cy="344553"/>
          </a:xfrm>
          <a:prstGeom prst="rect">
            <a:avLst/>
          </a:prstGeom>
          <a:solidFill>
            <a:srgbClr val="EF7D0B"/>
          </a:solidFill>
          <a:ln w="3175">
            <a:solidFill>
              <a:srgbClr val="00FFFF"/>
            </a:solidFill>
            <a:miter lim="800000"/>
            <a:headEnd/>
            <a:tailEnd/>
          </a:ln>
          <a:effectLst>
            <a:outerShdw blurRad="40000" dist="23000" dir="5400000" rotWithShape="0">
              <a:srgbClr val="808080">
                <a:alpha val="34998"/>
              </a:srgbClr>
            </a:outerShdw>
          </a:effectLst>
        </p:spPr>
        <p:txBody>
          <a:bodyPr anchor="ctr"/>
          <a:lstStyle/>
          <a:p>
            <a:pPr>
              <a:defRPr/>
            </a:pPr>
            <a:r>
              <a:rPr lang="fr-FR" sz="1200" dirty="0" smtClean="0">
                <a:solidFill>
                  <a:schemeClr val="lt1"/>
                </a:solidFill>
              </a:rPr>
              <a:t>M2</a:t>
            </a:r>
            <a:endParaRPr lang="fr-FR" sz="1200" dirty="0">
              <a:solidFill>
                <a:schemeClr val="lt1"/>
              </a:solidFill>
            </a:endParaRPr>
          </a:p>
        </p:txBody>
      </p:sp>
      <p:sp>
        <p:nvSpPr>
          <p:cNvPr id="24" name="Rectangle 23"/>
          <p:cNvSpPr>
            <a:spLocks noChangeArrowheads="1"/>
          </p:cNvSpPr>
          <p:nvPr/>
        </p:nvSpPr>
        <p:spPr bwMode="auto">
          <a:xfrm>
            <a:off x="7515005" y="4504012"/>
            <a:ext cx="1074930" cy="324465"/>
          </a:xfrm>
          <a:prstGeom prst="rect">
            <a:avLst/>
          </a:prstGeom>
          <a:solidFill>
            <a:srgbClr val="EF7D0B"/>
          </a:solidFill>
          <a:ln w="3175">
            <a:solidFill>
              <a:srgbClr val="00FFFF"/>
            </a:solidFill>
            <a:miter lim="800000"/>
            <a:headEnd/>
            <a:tailEnd/>
          </a:ln>
          <a:effectLst>
            <a:outerShdw blurRad="40000" dist="23000" dir="5400000" rotWithShape="0">
              <a:srgbClr val="808080">
                <a:alpha val="34998"/>
              </a:srgbClr>
            </a:outerShdw>
          </a:effectLst>
        </p:spPr>
        <p:txBody>
          <a:bodyPr anchor="ctr"/>
          <a:lstStyle/>
          <a:p>
            <a:pPr>
              <a:defRPr/>
            </a:pPr>
            <a:r>
              <a:rPr lang="fr-FR" sz="1200" dirty="0" smtClean="0">
                <a:solidFill>
                  <a:schemeClr val="lt1"/>
                </a:solidFill>
              </a:rPr>
              <a:t>M1</a:t>
            </a:r>
            <a:endParaRPr lang="fr-FR" sz="1200" dirty="0">
              <a:solidFill>
                <a:schemeClr val="lt1"/>
              </a:solidFill>
            </a:endParaRPr>
          </a:p>
        </p:txBody>
      </p:sp>
      <p:sp>
        <p:nvSpPr>
          <p:cNvPr id="25" name="Rectangle 24"/>
          <p:cNvSpPr>
            <a:spLocks noChangeArrowheads="1"/>
          </p:cNvSpPr>
          <p:nvPr/>
        </p:nvSpPr>
        <p:spPr bwMode="auto">
          <a:xfrm>
            <a:off x="7515004" y="2794831"/>
            <a:ext cx="1073154" cy="319654"/>
          </a:xfrm>
          <a:prstGeom prst="rect">
            <a:avLst/>
          </a:prstGeom>
          <a:solidFill>
            <a:srgbClr val="EF7D0B"/>
          </a:solidFill>
          <a:ln w="9525">
            <a:solidFill>
              <a:srgbClr val="00FFFF"/>
            </a:solidFill>
            <a:miter lim="800000"/>
            <a:headEnd/>
            <a:tailEnd/>
          </a:ln>
          <a:effectLst>
            <a:outerShdw blurRad="40000" dist="23000" dir="5400000" rotWithShape="0">
              <a:srgbClr val="808080">
                <a:alpha val="34998"/>
              </a:srgbClr>
            </a:outerShdw>
          </a:effectLst>
        </p:spPr>
        <p:txBody>
          <a:bodyPr anchor="b"/>
          <a:lstStyle/>
          <a:p>
            <a:pPr eaLnBrk="1" hangingPunct="1">
              <a:defRPr/>
            </a:pPr>
            <a:r>
              <a:rPr lang="fr-FR" sz="1050" dirty="0">
                <a:solidFill>
                  <a:schemeClr val="lt1"/>
                </a:solidFill>
                <a:latin typeface="Helvetica Neue"/>
              </a:rPr>
              <a:t>D3</a:t>
            </a:r>
          </a:p>
          <a:p>
            <a:pPr eaLnBrk="1" hangingPunct="1">
              <a:defRPr/>
            </a:pPr>
            <a:r>
              <a:rPr lang="fr-FR" sz="1400" dirty="0" smtClean="0">
                <a:solidFill>
                  <a:schemeClr val="lt1"/>
                </a:solidFill>
                <a:latin typeface="+mn-lt"/>
                <a:ea typeface="+mn-ea"/>
              </a:rPr>
              <a:t>D3</a:t>
            </a:r>
            <a:endParaRPr lang="fr-FR" sz="1400" dirty="0">
              <a:solidFill>
                <a:schemeClr val="lt1"/>
              </a:solidFill>
              <a:latin typeface="+mn-lt"/>
              <a:ea typeface="+mn-ea"/>
            </a:endParaRPr>
          </a:p>
        </p:txBody>
      </p:sp>
      <p:sp>
        <p:nvSpPr>
          <p:cNvPr id="26" name="Rectangle 25"/>
          <p:cNvSpPr>
            <a:spLocks noChangeArrowheads="1"/>
          </p:cNvSpPr>
          <p:nvPr/>
        </p:nvSpPr>
        <p:spPr bwMode="auto">
          <a:xfrm>
            <a:off x="7758930" y="3901478"/>
            <a:ext cx="563563" cy="211137"/>
          </a:xfrm>
          <a:prstGeom prst="rect">
            <a:avLst/>
          </a:prstGeom>
          <a:solidFill>
            <a:schemeClr val="tx1">
              <a:lumMod val="50000"/>
              <a:lumOff val="50000"/>
            </a:schemeClr>
          </a:solidFill>
          <a:ln w="3175">
            <a:solidFill>
              <a:srgbClr val="00FFFF"/>
            </a:solidFill>
            <a:miter lim="800000"/>
            <a:headEnd/>
            <a:tailEnd/>
          </a:ln>
          <a:effectLst>
            <a:outerShdw blurRad="40000" dist="23000" dir="5400000" rotWithShape="0">
              <a:srgbClr val="808080">
                <a:alpha val="34998"/>
              </a:srgbClr>
            </a:outerShdw>
          </a:effectLst>
        </p:spPr>
        <p:txBody>
          <a:bodyPr anchor="ctr"/>
          <a:lstStyle/>
          <a:p>
            <a:pPr eaLnBrk="1" hangingPunct="1">
              <a:defRPr/>
            </a:pPr>
            <a:r>
              <a:rPr lang="fr-FR" sz="1000" b="1" dirty="0">
                <a:solidFill>
                  <a:schemeClr val="lt1"/>
                </a:solidFill>
                <a:latin typeface="Arial Narrow"/>
                <a:ea typeface="+mn-ea"/>
              </a:rPr>
              <a:t>Master</a:t>
            </a:r>
          </a:p>
        </p:txBody>
      </p:sp>
      <p:sp>
        <p:nvSpPr>
          <p:cNvPr id="27" name="Ellipse 26"/>
          <p:cNvSpPr/>
          <p:nvPr/>
        </p:nvSpPr>
        <p:spPr>
          <a:xfrm>
            <a:off x="5053096" y="3714659"/>
            <a:ext cx="133350" cy="177800"/>
          </a:xfrm>
          <a:prstGeom prst="ellipse">
            <a:avLst/>
          </a:prstGeom>
          <a:noFill/>
          <a:ln w="3175">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fr-FR" dirty="0">
                <a:solidFill>
                  <a:srgbClr val="FF0000"/>
                </a:solidFill>
                <a:latin typeface="Aharoni" panose="02010803020104030203" pitchFamily="2" charset="-79"/>
                <a:cs typeface="Aharoni" panose="02010803020104030203" pitchFamily="2" charset="-79"/>
              </a:rPr>
              <a:t>S</a:t>
            </a:r>
          </a:p>
        </p:txBody>
      </p:sp>
      <p:cxnSp>
        <p:nvCxnSpPr>
          <p:cNvPr id="28" name="Connecteur droit avec flèche 27"/>
          <p:cNvCxnSpPr/>
          <p:nvPr/>
        </p:nvCxnSpPr>
        <p:spPr>
          <a:xfrm flipH="1">
            <a:off x="3181223" y="4241546"/>
            <a:ext cx="503237" cy="0"/>
          </a:xfrm>
          <a:prstGeom prst="straightConnector1">
            <a:avLst/>
          </a:prstGeom>
          <a:ln w="31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flipH="1">
            <a:off x="4927684" y="3803559"/>
            <a:ext cx="504825" cy="0"/>
          </a:xfrm>
          <a:prstGeom prst="straightConnector1">
            <a:avLst/>
          </a:prstGeom>
          <a:ln w="31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0" name="Ellipse 29"/>
          <p:cNvSpPr/>
          <p:nvPr/>
        </p:nvSpPr>
        <p:spPr>
          <a:xfrm>
            <a:off x="2021989" y="5465837"/>
            <a:ext cx="131763" cy="177800"/>
          </a:xfrm>
          <a:prstGeom prst="ellipse">
            <a:avLst/>
          </a:prstGeom>
          <a:noFill/>
          <a:ln w="3175">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fr-FR" dirty="0">
                <a:solidFill>
                  <a:srgbClr val="FF0000"/>
                </a:solidFill>
                <a:latin typeface="Aharoni" panose="02010803020104030203" pitchFamily="2" charset="-79"/>
                <a:cs typeface="Aharoni" panose="02010803020104030203" pitchFamily="2" charset="-79"/>
              </a:rPr>
              <a:t>S</a:t>
            </a:r>
          </a:p>
        </p:txBody>
      </p:sp>
      <p:sp>
        <p:nvSpPr>
          <p:cNvPr id="31" name="Rectangle 30"/>
          <p:cNvSpPr/>
          <p:nvPr/>
        </p:nvSpPr>
        <p:spPr>
          <a:xfrm>
            <a:off x="448098" y="5005270"/>
            <a:ext cx="323850" cy="222250"/>
          </a:xfrm>
          <a:prstGeom prst="rect">
            <a:avLst/>
          </a:prstGeom>
          <a:solidFill>
            <a:srgbClr val="BC90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fr-FR" dirty="0"/>
              <a:t>3</a:t>
            </a:r>
          </a:p>
        </p:txBody>
      </p:sp>
      <p:sp>
        <p:nvSpPr>
          <p:cNvPr id="32" name="Rectangle 31"/>
          <p:cNvSpPr/>
          <p:nvPr/>
        </p:nvSpPr>
        <p:spPr>
          <a:xfrm>
            <a:off x="449686" y="5413703"/>
            <a:ext cx="322262" cy="222250"/>
          </a:xfrm>
          <a:prstGeom prst="rect">
            <a:avLst/>
          </a:prstGeom>
          <a:solidFill>
            <a:srgbClr val="BC90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fr-FR" dirty="0"/>
              <a:t>2</a:t>
            </a:r>
          </a:p>
        </p:txBody>
      </p:sp>
      <p:sp>
        <p:nvSpPr>
          <p:cNvPr id="33" name="Rectangle 32"/>
          <p:cNvSpPr/>
          <p:nvPr/>
        </p:nvSpPr>
        <p:spPr>
          <a:xfrm>
            <a:off x="448098" y="3606272"/>
            <a:ext cx="323850" cy="222250"/>
          </a:xfrm>
          <a:prstGeom prst="rect">
            <a:avLst/>
          </a:prstGeom>
          <a:solidFill>
            <a:srgbClr val="BC90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fr-FR" dirty="0"/>
              <a:t>6</a:t>
            </a:r>
          </a:p>
        </p:txBody>
      </p:sp>
      <p:sp>
        <p:nvSpPr>
          <p:cNvPr id="34" name="Rectangle 33"/>
          <p:cNvSpPr/>
          <p:nvPr/>
        </p:nvSpPr>
        <p:spPr>
          <a:xfrm>
            <a:off x="433195" y="4548002"/>
            <a:ext cx="323850" cy="220663"/>
          </a:xfrm>
          <a:prstGeom prst="rect">
            <a:avLst/>
          </a:prstGeom>
          <a:solidFill>
            <a:srgbClr val="BC90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fr-FR" dirty="0"/>
              <a:t>4</a:t>
            </a:r>
          </a:p>
        </p:txBody>
      </p:sp>
      <p:sp>
        <p:nvSpPr>
          <p:cNvPr id="35" name="Rectangle 34"/>
          <p:cNvSpPr/>
          <p:nvPr/>
        </p:nvSpPr>
        <p:spPr>
          <a:xfrm>
            <a:off x="448098" y="4114710"/>
            <a:ext cx="323850" cy="220662"/>
          </a:xfrm>
          <a:prstGeom prst="rect">
            <a:avLst/>
          </a:prstGeom>
          <a:solidFill>
            <a:srgbClr val="BC90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fr-FR" dirty="0"/>
              <a:t>5</a:t>
            </a:r>
          </a:p>
        </p:txBody>
      </p:sp>
      <p:sp>
        <p:nvSpPr>
          <p:cNvPr id="36" name="Rectangle 35"/>
          <p:cNvSpPr/>
          <p:nvPr/>
        </p:nvSpPr>
        <p:spPr>
          <a:xfrm>
            <a:off x="434784" y="3179134"/>
            <a:ext cx="323850" cy="222250"/>
          </a:xfrm>
          <a:prstGeom prst="rect">
            <a:avLst/>
          </a:prstGeom>
          <a:solidFill>
            <a:srgbClr val="BC90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fr-FR" dirty="0"/>
              <a:t>7</a:t>
            </a:r>
          </a:p>
        </p:txBody>
      </p:sp>
      <p:sp>
        <p:nvSpPr>
          <p:cNvPr id="37" name="Rectangle 36"/>
          <p:cNvSpPr/>
          <p:nvPr/>
        </p:nvSpPr>
        <p:spPr>
          <a:xfrm>
            <a:off x="436834" y="2791923"/>
            <a:ext cx="323850" cy="220662"/>
          </a:xfrm>
          <a:prstGeom prst="rect">
            <a:avLst/>
          </a:prstGeom>
          <a:solidFill>
            <a:srgbClr val="BC90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fr-FR" dirty="0"/>
              <a:t>8</a:t>
            </a:r>
          </a:p>
        </p:txBody>
      </p:sp>
      <p:sp>
        <p:nvSpPr>
          <p:cNvPr id="38" name="Rectangle 37"/>
          <p:cNvSpPr/>
          <p:nvPr/>
        </p:nvSpPr>
        <p:spPr>
          <a:xfrm>
            <a:off x="7758930" y="4757672"/>
            <a:ext cx="749598" cy="246221"/>
          </a:xfrm>
          <a:prstGeom prst="rect">
            <a:avLst/>
          </a:prstGeom>
          <a:solidFill>
            <a:schemeClr val="tx1">
              <a:lumMod val="50000"/>
              <a:lumOff val="50000"/>
            </a:schemeClr>
          </a:solidFill>
          <a:ln w="3175">
            <a:solidFill>
              <a:srgbClr val="00FFFF"/>
            </a:solidFill>
          </a:ln>
        </p:spPr>
        <p:txBody>
          <a:bodyPr wrap="square">
            <a:spAutoFit/>
          </a:bodyPr>
          <a:lstStyle/>
          <a:p>
            <a:pPr algn="ctr" eaLnBrk="1" hangingPunct="1">
              <a:defRPr/>
            </a:pPr>
            <a:r>
              <a:rPr lang="fr-FR" sz="1000" b="1" dirty="0" smtClean="0">
                <a:solidFill>
                  <a:prstClr val="white"/>
                </a:solidFill>
                <a:latin typeface="Arial Narrow"/>
                <a:ea typeface="+mn-ea"/>
              </a:rPr>
              <a:t>Licence</a:t>
            </a:r>
            <a:endParaRPr lang="fr-FR" sz="1000" b="1" dirty="0">
              <a:solidFill>
                <a:prstClr val="white"/>
              </a:solidFill>
              <a:latin typeface="Arial Narrow"/>
              <a:ea typeface="+mn-ea"/>
            </a:endParaRPr>
          </a:p>
        </p:txBody>
      </p:sp>
      <p:sp>
        <p:nvSpPr>
          <p:cNvPr id="39" name="Rectangle 38"/>
          <p:cNvSpPr>
            <a:spLocks noChangeArrowheads="1"/>
          </p:cNvSpPr>
          <p:nvPr/>
        </p:nvSpPr>
        <p:spPr bwMode="auto">
          <a:xfrm>
            <a:off x="7506274" y="5382271"/>
            <a:ext cx="1090614" cy="334995"/>
          </a:xfrm>
          <a:prstGeom prst="rect">
            <a:avLst/>
          </a:prstGeom>
          <a:solidFill>
            <a:srgbClr val="EF7D0B"/>
          </a:solidFill>
          <a:ln w="3175">
            <a:solidFill>
              <a:srgbClr val="00FFFF"/>
            </a:solidFill>
            <a:miter lim="800000"/>
            <a:headEnd/>
            <a:tailEnd/>
          </a:ln>
          <a:effectLst>
            <a:outerShdw blurRad="40000" dist="23000" dir="5400000" rotWithShape="0">
              <a:srgbClr val="808080">
                <a:alpha val="34998"/>
              </a:srgbClr>
            </a:outerShdw>
          </a:effectLst>
        </p:spPr>
        <p:txBody>
          <a:bodyPr anchor="ctr"/>
          <a:lstStyle/>
          <a:p>
            <a:pPr>
              <a:defRPr/>
            </a:pPr>
            <a:r>
              <a:rPr lang="fr-FR" sz="1200" dirty="0" smtClean="0">
                <a:solidFill>
                  <a:schemeClr val="lt1"/>
                </a:solidFill>
                <a:latin typeface="Arial" panose="020B0604020202020204" pitchFamily="34" charset="0"/>
                <a:cs typeface="Arial" panose="020B0604020202020204" pitchFamily="34" charset="0"/>
              </a:rPr>
              <a:t>L2</a:t>
            </a:r>
            <a:endParaRPr lang="fr-FR" sz="1200" dirty="0">
              <a:solidFill>
                <a:schemeClr val="lt1"/>
              </a:solidFill>
              <a:latin typeface="Arial" panose="020B0604020202020204" pitchFamily="34" charset="0"/>
              <a:cs typeface="Arial" panose="020B0604020202020204" pitchFamily="34" charset="0"/>
            </a:endParaRPr>
          </a:p>
        </p:txBody>
      </p:sp>
      <p:sp>
        <p:nvSpPr>
          <p:cNvPr id="40" name="Rectangle 39"/>
          <p:cNvSpPr>
            <a:spLocks noChangeArrowheads="1"/>
          </p:cNvSpPr>
          <p:nvPr/>
        </p:nvSpPr>
        <p:spPr bwMode="auto">
          <a:xfrm>
            <a:off x="7515006" y="5843056"/>
            <a:ext cx="1090613" cy="313078"/>
          </a:xfrm>
          <a:prstGeom prst="rect">
            <a:avLst/>
          </a:prstGeom>
          <a:solidFill>
            <a:srgbClr val="EF7D0B"/>
          </a:solidFill>
          <a:ln w="3175">
            <a:solidFill>
              <a:srgbClr val="00FFFF"/>
            </a:solidFill>
            <a:miter lim="800000"/>
            <a:headEnd/>
            <a:tailEnd/>
          </a:ln>
          <a:effectLst>
            <a:outerShdw blurRad="40000" dist="23000" dir="5400000" rotWithShape="0">
              <a:srgbClr val="808080">
                <a:alpha val="34998"/>
              </a:srgbClr>
            </a:outerShdw>
          </a:effectLst>
        </p:spPr>
        <p:txBody>
          <a:bodyPr anchor="ctr"/>
          <a:lstStyle/>
          <a:p>
            <a:pPr eaLnBrk="1" hangingPunct="1">
              <a:defRPr/>
            </a:pPr>
            <a:r>
              <a:rPr lang="fr-FR" sz="1200" dirty="0" smtClean="0">
                <a:solidFill>
                  <a:schemeClr val="lt1"/>
                </a:solidFill>
                <a:latin typeface="Arial" panose="020B0604020202020204" pitchFamily="34" charset="0"/>
                <a:cs typeface="Arial" panose="020B0604020202020204" pitchFamily="34" charset="0"/>
              </a:rPr>
              <a:t>L1</a:t>
            </a:r>
            <a:endParaRPr lang="fr-FR" sz="1200" dirty="0">
              <a:solidFill>
                <a:schemeClr val="lt1"/>
              </a:solidFill>
              <a:latin typeface="Arial" panose="020B0604020202020204" pitchFamily="34" charset="0"/>
              <a:cs typeface="Arial" panose="020B0604020202020204" pitchFamily="34" charset="0"/>
            </a:endParaRPr>
          </a:p>
        </p:txBody>
      </p:sp>
      <p:sp>
        <p:nvSpPr>
          <p:cNvPr id="41" name="Rectangle 40"/>
          <p:cNvSpPr/>
          <p:nvPr/>
        </p:nvSpPr>
        <p:spPr>
          <a:xfrm>
            <a:off x="437628" y="5902789"/>
            <a:ext cx="322262" cy="222250"/>
          </a:xfrm>
          <a:prstGeom prst="rect">
            <a:avLst/>
          </a:prstGeom>
          <a:solidFill>
            <a:srgbClr val="BC90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fr-FR" dirty="0"/>
              <a:t>1</a:t>
            </a:r>
          </a:p>
        </p:txBody>
      </p:sp>
      <p:sp>
        <p:nvSpPr>
          <p:cNvPr id="42" name="Rectangle 41"/>
          <p:cNvSpPr>
            <a:spLocks noChangeArrowheads="1"/>
          </p:cNvSpPr>
          <p:nvPr/>
        </p:nvSpPr>
        <p:spPr bwMode="auto">
          <a:xfrm>
            <a:off x="2671261" y="4823810"/>
            <a:ext cx="1116680" cy="323413"/>
          </a:xfrm>
          <a:prstGeom prst="rect">
            <a:avLst/>
          </a:prstGeom>
          <a:solidFill>
            <a:srgbClr val="EF7D0B"/>
          </a:solidFill>
          <a:ln w="3175">
            <a:solidFill>
              <a:srgbClr val="00FFFF"/>
            </a:solidFill>
            <a:miter lim="800000"/>
            <a:headEnd/>
            <a:tailEnd/>
          </a:ln>
          <a:effectLst>
            <a:outerShdw blurRad="40000" dist="23000" dir="5400000" rotWithShape="0">
              <a:srgbClr val="808080">
                <a:alpha val="34998"/>
              </a:srgbClr>
            </a:outerShdw>
          </a:effectLst>
        </p:spPr>
        <p:txBody>
          <a:bodyPr anchor="b"/>
          <a:lstStyle/>
          <a:p>
            <a:pPr eaLnBrk="1" hangingPunct="1">
              <a:defRPr/>
            </a:pPr>
            <a:r>
              <a:rPr lang="fr-FR" sz="1100" b="1" dirty="0" smtClean="0">
                <a:solidFill>
                  <a:schemeClr val="lt1"/>
                </a:solidFill>
                <a:latin typeface="Arial Narrow" panose="020B0606020202030204" pitchFamily="34" charset="0"/>
              </a:rPr>
              <a:t>Licence pro</a:t>
            </a:r>
            <a:endParaRPr lang="fr-FR" sz="1100" b="1" dirty="0">
              <a:solidFill>
                <a:schemeClr val="lt1"/>
              </a:solidFill>
              <a:latin typeface="Arial Narrow" panose="020B0606020202030204" pitchFamily="34" charset="0"/>
            </a:endParaRPr>
          </a:p>
        </p:txBody>
      </p:sp>
      <p:sp>
        <p:nvSpPr>
          <p:cNvPr id="43" name="Rectangle 42"/>
          <p:cNvSpPr/>
          <p:nvPr/>
        </p:nvSpPr>
        <p:spPr>
          <a:xfrm>
            <a:off x="2977762" y="4578865"/>
            <a:ext cx="647700" cy="276225"/>
          </a:xfrm>
          <a:prstGeom prst="rect">
            <a:avLst/>
          </a:prstGeom>
          <a:solidFill>
            <a:schemeClr val="tx1">
              <a:lumMod val="50000"/>
              <a:lumOff val="50000"/>
            </a:schemeClr>
          </a:solidFill>
          <a:ln w="3175">
            <a:solidFill>
              <a:srgbClr val="00FFFF"/>
            </a:solidFill>
          </a:ln>
        </p:spPr>
        <p:txBody>
          <a:bodyPr>
            <a:spAutoFit/>
          </a:bodyPr>
          <a:lstStyle/>
          <a:p>
            <a:pPr eaLnBrk="1" hangingPunct="1">
              <a:defRPr/>
            </a:pPr>
            <a:r>
              <a:rPr lang="fr-FR" sz="1200" b="1" dirty="0">
                <a:solidFill>
                  <a:prstClr val="white"/>
                </a:solidFill>
                <a:latin typeface="Arial Narrow"/>
                <a:ea typeface="+mn-ea"/>
              </a:rPr>
              <a:t>L pro</a:t>
            </a:r>
          </a:p>
        </p:txBody>
      </p:sp>
      <p:sp>
        <p:nvSpPr>
          <p:cNvPr id="44" name="Rectangle 43"/>
          <p:cNvSpPr>
            <a:spLocks noChangeArrowheads="1"/>
          </p:cNvSpPr>
          <p:nvPr/>
        </p:nvSpPr>
        <p:spPr bwMode="auto">
          <a:xfrm>
            <a:off x="7504135" y="1863315"/>
            <a:ext cx="1073154" cy="331788"/>
          </a:xfrm>
          <a:prstGeom prst="rect">
            <a:avLst/>
          </a:prstGeom>
          <a:solidFill>
            <a:srgbClr val="EF7D0B"/>
          </a:solidFill>
          <a:ln w="3175">
            <a:solidFill>
              <a:srgbClr val="00FFFF"/>
            </a:solidFill>
            <a:prstDash val="sysDash"/>
            <a:miter lim="800000"/>
            <a:headEnd/>
            <a:tailEnd/>
          </a:ln>
          <a:effectLst>
            <a:outerShdw blurRad="40000" dist="23000" dir="5400000" rotWithShape="0">
              <a:srgbClr val="808080">
                <a:alpha val="34998"/>
              </a:srgbClr>
            </a:outerShdw>
          </a:effectLst>
        </p:spPr>
        <p:txBody>
          <a:bodyPr anchor="ctr"/>
          <a:lstStyle/>
          <a:p>
            <a:pPr eaLnBrk="1" hangingPunct="1">
              <a:defRPr/>
            </a:pPr>
            <a:r>
              <a:rPr lang="fr-FR" sz="1200" dirty="0" smtClean="0">
                <a:solidFill>
                  <a:schemeClr val="lt1"/>
                </a:solidFill>
                <a:latin typeface="Arial" panose="020B0604020202020204" pitchFamily="34" charset="0"/>
                <a:cs typeface="Arial" panose="020B0604020202020204" pitchFamily="34" charset="0"/>
              </a:rPr>
              <a:t>D5</a:t>
            </a:r>
            <a:endParaRPr lang="fr-FR" sz="1200" dirty="0">
              <a:solidFill>
                <a:schemeClr val="lt1"/>
              </a:solidFill>
              <a:latin typeface="Arial" panose="020B0604020202020204" pitchFamily="34" charset="0"/>
              <a:cs typeface="Arial" panose="020B0604020202020204" pitchFamily="34" charset="0"/>
            </a:endParaRPr>
          </a:p>
        </p:txBody>
      </p:sp>
      <p:sp>
        <p:nvSpPr>
          <p:cNvPr id="45" name="Rectangle 44"/>
          <p:cNvSpPr>
            <a:spLocks noChangeArrowheads="1"/>
          </p:cNvSpPr>
          <p:nvPr/>
        </p:nvSpPr>
        <p:spPr bwMode="auto">
          <a:xfrm>
            <a:off x="7515004" y="2286912"/>
            <a:ext cx="1073154" cy="331788"/>
          </a:xfrm>
          <a:prstGeom prst="rect">
            <a:avLst/>
          </a:prstGeom>
          <a:solidFill>
            <a:srgbClr val="EF7D0B"/>
          </a:solidFill>
          <a:ln w="3175">
            <a:solidFill>
              <a:srgbClr val="00FFFF"/>
            </a:solidFill>
            <a:miter lim="800000"/>
            <a:headEnd/>
            <a:tailEnd/>
          </a:ln>
          <a:effectLst>
            <a:outerShdw blurRad="40000" dist="23000" dir="5400000" rotWithShape="0">
              <a:srgbClr val="808080">
                <a:alpha val="34998"/>
              </a:srgbClr>
            </a:outerShdw>
          </a:effectLst>
        </p:spPr>
        <p:txBody>
          <a:bodyPr anchor="ctr"/>
          <a:lstStyle/>
          <a:p>
            <a:pPr eaLnBrk="1" hangingPunct="1">
              <a:defRPr/>
            </a:pPr>
            <a:r>
              <a:rPr lang="fr-FR" sz="1200" dirty="0" smtClean="0">
                <a:solidFill>
                  <a:schemeClr val="lt1"/>
                </a:solidFill>
                <a:latin typeface="Arial" panose="020B0604020202020204" pitchFamily="34" charset="0"/>
                <a:cs typeface="Arial" panose="020B0604020202020204" pitchFamily="34" charset="0"/>
              </a:rPr>
              <a:t>D4</a:t>
            </a:r>
            <a:endParaRPr lang="fr-FR" sz="1200" dirty="0">
              <a:solidFill>
                <a:schemeClr val="lt1"/>
              </a:solidFill>
              <a:latin typeface="Arial" panose="020B0604020202020204" pitchFamily="34" charset="0"/>
              <a:cs typeface="Arial" panose="020B0604020202020204" pitchFamily="34" charset="0"/>
            </a:endParaRPr>
          </a:p>
        </p:txBody>
      </p:sp>
      <p:sp>
        <p:nvSpPr>
          <p:cNvPr id="46" name="Rectangle 45"/>
          <p:cNvSpPr>
            <a:spLocks noChangeArrowheads="1"/>
          </p:cNvSpPr>
          <p:nvPr/>
        </p:nvSpPr>
        <p:spPr bwMode="auto">
          <a:xfrm>
            <a:off x="7720036" y="2574367"/>
            <a:ext cx="641350" cy="263780"/>
          </a:xfrm>
          <a:prstGeom prst="rect">
            <a:avLst/>
          </a:prstGeom>
          <a:solidFill>
            <a:schemeClr val="tx1">
              <a:lumMod val="50000"/>
              <a:lumOff val="50000"/>
            </a:schemeClr>
          </a:solidFill>
          <a:ln w="9525">
            <a:solidFill>
              <a:srgbClr val="00FFFF"/>
            </a:solidFill>
            <a:miter lim="800000"/>
            <a:headEnd/>
            <a:tailEnd/>
          </a:ln>
          <a:effectLst>
            <a:outerShdw blurRad="40000" dist="23000" dir="5400000" rotWithShape="0">
              <a:srgbClr val="808080">
                <a:alpha val="34998"/>
              </a:srgbClr>
            </a:outerShdw>
          </a:effectLst>
        </p:spPr>
        <p:txBody>
          <a:bodyPr anchor="ctr"/>
          <a:lstStyle/>
          <a:p>
            <a:pPr eaLnBrk="1" hangingPunct="1">
              <a:defRPr/>
            </a:pPr>
            <a:r>
              <a:rPr lang="fr-FR" sz="1000" b="1" dirty="0">
                <a:solidFill>
                  <a:schemeClr val="lt1"/>
                </a:solidFill>
                <a:latin typeface="Arial Narrow"/>
                <a:ea typeface="+mn-ea"/>
              </a:rPr>
              <a:t>Doctorat</a:t>
            </a:r>
          </a:p>
        </p:txBody>
      </p:sp>
      <p:sp>
        <p:nvSpPr>
          <p:cNvPr id="47" name="Triangle isocèle 46"/>
          <p:cNvSpPr/>
          <p:nvPr/>
        </p:nvSpPr>
        <p:spPr>
          <a:xfrm>
            <a:off x="436834" y="2492078"/>
            <a:ext cx="308947" cy="210572"/>
          </a:xfrm>
          <a:prstGeom prst="triangle">
            <a:avLst/>
          </a:prstGeom>
          <a:solidFill>
            <a:srgbClr val="BC90B0"/>
          </a:solidFill>
          <a:ln>
            <a:solidFill>
              <a:srgbClr val="91ABC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fr-FR"/>
          </a:p>
        </p:txBody>
      </p:sp>
      <p:sp>
        <p:nvSpPr>
          <p:cNvPr id="48" name="Triangle isocèle 47"/>
          <p:cNvSpPr/>
          <p:nvPr/>
        </p:nvSpPr>
        <p:spPr>
          <a:xfrm>
            <a:off x="448098" y="2180446"/>
            <a:ext cx="308947" cy="210572"/>
          </a:xfrm>
          <a:prstGeom prst="triangle">
            <a:avLst/>
          </a:prstGeom>
          <a:solidFill>
            <a:srgbClr val="BC90B0"/>
          </a:soli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fr-FR"/>
          </a:p>
        </p:txBody>
      </p:sp>
      <p:sp>
        <p:nvSpPr>
          <p:cNvPr id="49" name="Rectangle 48"/>
          <p:cNvSpPr>
            <a:spLocks noChangeArrowheads="1"/>
          </p:cNvSpPr>
          <p:nvPr/>
        </p:nvSpPr>
        <p:spPr bwMode="auto">
          <a:xfrm>
            <a:off x="4697081" y="3622533"/>
            <a:ext cx="1206157" cy="311110"/>
          </a:xfrm>
          <a:prstGeom prst="rect">
            <a:avLst/>
          </a:prstGeom>
          <a:solidFill>
            <a:schemeClr val="bg2">
              <a:lumMod val="40000"/>
              <a:lumOff val="60000"/>
            </a:schemeClr>
          </a:solidFill>
          <a:ln w="3175">
            <a:solidFill>
              <a:srgbClr val="00FFFF"/>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endParaRPr lang="fr-FR" sz="1800" dirty="0">
              <a:solidFill>
                <a:srgbClr val="FFFFFF"/>
              </a:solidFill>
              <a:latin typeface="Arial" panose="020B0604020202020204" pitchFamily="34" charset="0"/>
              <a:ea typeface="MS PGothic" charset="0"/>
              <a:cs typeface="Arial" panose="020B0604020202020204" pitchFamily="34" charset="0"/>
            </a:endParaRPr>
          </a:p>
        </p:txBody>
      </p:sp>
      <p:sp>
        <p:nvSpPr>
          <p:cNvPr id="50" name="Rectangle 49"/>
          <p:cNvSpPr>
            <a:spLocks noChangeArrowheads="1"/>
          </p:cNvSpPr>
          <p:nvPr/>
        </p:nvSpPr>
        <p:spPr bwMode="auto">
          <a:xfrm>
            <a:off x="4686728" y="4082478"/>
            <a:ext cx="1206157" cy="255997"/>
          </a:xfrm>
          <a:prstGeom prst="rect">
            <a:avLst/>
          </a:prstGeom>
          <a:solidFill>
            <a:schemeClr val="bg2">
              <a:lumMod val="40000"/>
              <a:lumOff val="60000"/>
            </a:schemeClr>
          </a:solidFill>
          <a:ln w="3175">
            <a:solidFill>
              <a:srgbClr val="00FFFF"/>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lvl="0">
              <a:defRPr/>
            </a:pPr>
            <a:r>
              <a:rPr lang="fr-FR" sz="1200" b="1" dirty="0">
                <a:solidFill>
                  <a:schemeClr val="tx1">
                    <a:lumMod val="50000"/>
                    <a:lumOff val="50000"/>
                  </a:schemeClr>
                </a:solidFill>
                <a:latin typeface="Arial Narrow" panose="020B0606020202030204" pitchFamily="34" charset="0"/>
                <a:cs typeface="Arial" panose="020B0604020202020204" pitchFamily="34" charset="0"/>
              </a:rPr>
              <a:t>5</a:t>
            </a:r>
          </a:p>
        </p:txBody>
      </p:sp>
      <p:sp>
        <p:nvSpPr>
          <p:cNvPr id="51" name="Rectangle 50"/>
          <p:cNvSpPr>
            <a:spLocks noChangeArrowheads="1"/>
          </p:cNvSpPr>
          <p:nvPr/>
        </p:nvSpPr>
        <p:spPr bwMode="auto">
          <a:xfrm>
            <a:off x="4700660" y="4504011"/>
            <a:ext cx="1206157" cy="307267"/>
          </a:xfrm>
          <a:prstGeom prst="rect">
            <a:avLst/>
          </a:prstGeom>
          <a:solidFill>
            <a:schemeClr val="bg2">
              <a:lumMod val="40000"/>
              <a:lumOff val="60000"/>
            </a:schemeClr>
          </a:solidFill>
          <a:ln w="3175">
            <a:solidFill>
              <a:srgbClr val="00FFFF"/>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lvl="0">
              <a:defRPr/>
            </a:pPr>
            <a:r>
              <a:rPr lang="fr-FR" sz="1200" b="1" dirty="0">
                <a:solidFill>
                  <a:schemeClr val="tx1">
                    <a:lumMod val="50000"/>
                    <a:lumOff val="50000"/>
                  </a:schemeClr>
                </a:solidFill>
                <a:latin typeface="Arial Narrow" panose="020B0606020202030204" pitchFamily="34" charset="0"/>
                <a:cs typeface="Arial" panose="020B0604020202020204" pitchFamily="34" charset="0"/>
              </a:rPr>
              <a:t>4</a:t>
            </a:r>
          </a:p>
        </p:txBody>
      </p:sp>
      <p:sp>
        <p:nvSpPr>
          <p:cNvPr id="52" name="Rectangle 51"/>
          <p:cNvSpPr>
            <a:spLocks noChangeArrowheads="1"/>
          </p:cNvSpPr>
          <p:nvPr/>
        </p:nvSpPr>
        <p:spPr bwMode="auto">
          <a:xfrm>
            <a:off x="4686726" y="4917232"/>
            <a:ext cx="1206157" cy="336654"/>
          </a:xfrm>
          <a:prstGeom prst="rect">
            <a:avLst/>
          </a:prstGeom>
          <a:solidFill>
            <a:schemeClr val="bg2">
              <a:lumMod val="40000"/>
              <a:lumOff val="60000"/>
            </a:schemeClr>
          </a:solidFill>
          <a:ln w="3175">
            <a:solidFill>
              <a:srgbClr val="00FFFF"/>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defRPr/>
            </a:pPr>
            <a:r>
              <a:rPr lang="fr-FR" sz="1200" b="1" dirty="0">
                <a:solidFill>
                  <a:schemeClr val="tx1">
                    <a:lumMod val="50000"/>
                    <a:lumOff val="50000"/>
                  </a:schemeClr>
                </a:solidFill>
                <a:latin typeface="Arial Narrow" panose="020B0606020202030204" pitchFamily="34" charset="0"/>
                <a:cs typeface="Arial" panose="020B0604020202020204" pitchFamily="34" charset="0"/>
              </a:rPr>
              <a:t>3</a:t>
            </a:r>
          </a:p>
        </p:txBody>
      </p:sp>
      <p:sp>
        <p:nvSpPr>
          <p:cNvPr id="53" name="Rectangle 52"/>
          <p:cNvSpPr>
            <a:spLocks noChangeArrowheads="1"/>
          </p:cNvSpPr>
          <p:nvPr/>
        </p:nvSpPr>
        <p:spPr bwMode="auto">
          <a:xfrm>
            <a:off x="1090180" y="5822631"/>
            <a:ext cx="553937" cy="336654"/>
          </a:xfrm>
          <a:prstGeom prst="rect">
            <a:avLst/>
          </a:prstGeom>
          <a:solidFill>
            <a:srgbClr val="FFFF00"/>
          </a:solidFill>
          <a:ln w="3175">
            <a:solidFill>
              <a:srgbClr val="00FFFF"/>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r>
              <a:rPr lang="fr-FR" altLang="fr-FR" sz="1200" b="1" dirty="0">
                <a:solidFill>
                  <a:schemeClr val="bg1">
                    <a:lumMod val="50000"/>
                  </a:schemeClr>
                </a:solidFill>
                <a:latin typeface="Arial Narrow" panose="020B0606020202030204" pitchFamily="34" charset="0"/>
              </a:rPr>
              <a:t>CPGE</a:t>
            </a:r>
          </a:p>
        </p:txBody>
      </p:sp>
      <p:sp>
        <p:nvSpPr>
          <p:cNvPr id="55" name="Rectangle 54"/>
          <p:cNvSpPr>
            <a:spLocks noChangeArrowheads="1"/>
          </p:cNvSpPr>
          <p:nvPr/>
        </p:nvSpPr>
        <p:spPr bwMode="auto">
          <a:xfrm>
            <a:off x="2647041" y="5814704"/>
            <a:ext cx="518533" cy="331967"/>
          </a:xfrm>
          <a:prstGeom prst="rect">
            <a:avLst/>
          </a:prstGeom>
          <a:solidFill>
            <a:srgbClr val="7C86B0"/>
          </a:solidFill>
          <a:ln w="3175">
            <a:solidFill>
              <a:srgbClr val="00FFFF"/>
            </a:solidFill>
            <a:miter lim="800000"/>
            <a:headEnd/>
            <a:tailEnd/>
          </a:ln>
          <a:effectLst>
            <a:outerShdw blurRad="40000" dist="23000" dir="5400000" rotWithShape="0">
              <a:srgbClr val="808080">
                <a:alpha val="34998"/>
              </a:srgbClr>
            </a:outerShdw>
          </a:effectLst>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defRPr/>
            </a:pPr>
            <a:r>
              <a:rPr lang="fr-FR" altLang="fr-FR" sz="1200" dirty="0" smtClean="0">
                <a:solidFill>
                  <a:srgbClr val="FFFFFF"/>
                </a:solidFill>
                <a:latin typeface="Arial Narrow" panose="020B0606020202030204" pitchFamily="34" charset="0"/>
              </a:rPr>
              <a:t>BTS1</a:t>
            </a:r>
            <a:endParaRPr lang="fr-FR" altLang="fr-FR" sz="1200" dirty="0">
              <a:solidFill>
                <a:srgbClr val="FFFFFF"/>
              </a:solidFill>
              <a:latin typeface="Arial Narrow" panose="020B0606020202030204" pitchFamily="34" charset="0"/>
            </a:endParaRPr>
          </a:p>
        </p:txBody>
      </p:sp>
      <p:sp>
        <p:nvSpPr>
          <p:cNvPr id="57" name="Rectangle 56"/>
          <p:cNvSpPr>
            <a:spLocks noChangeArrowheads="1"/>
          </p:cNvSpPr>
          <p:nvPr/>
        </p:nvSpPr>
        <p:spPr bwMode="auto">
          <a:xfrm>
            <a:off x="1082426" y="4487468"/>
            <a:ext cx="1200305" cy="337308"/>
          </a:xfrm>
          <a:prstGeom prst="rect">
            <a:avLst/>
          </a:prstGeom>
          <a:solidFill>
            <a:schemeClr val="accent3">
              <a:lumMod val="75000"/>
            </a:schemeClr>
          </a:solidFill>
          <a:ln w="3175">
            <a:no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lvl="0" eaLnBrk="1" hangingPunct="1">
              <a:defRPr/>
            </a:pPr>
            <a:r>
              <a:rPr lang="fr-FR" sz="1200" dirty="0" smtClean="0">
                <a:solidFill>
                  <a:prstClr val="white"/>
                </a:solidFill>
                <a:latin typeface="Arial Narrow" panose="020B0606020202030204" pitchFamily="34" charset="0"/>
                <a:ea typeface="+mn-ea"/>
                <a:cs typeface="Arial" panose="020B0604020202020204" pitchFamily="34" charset="0"/>
              </a:rPr>
              <a:t>4</a:t>
            </a:r>
            <a:endParaRPr lang="fr-FR" sz="1200" dirty="0">
              <a:solidFill>
                <a:prstClr val="white"/>
              </a:solidFill>
              <a:latin typeface="Arial Narrow" panose="020B0606020202030204" pitchFamily="34" charset="0"/>
              <a:ea typeface="+mn-ea"/>
              <a:cs typeface="Arial" panose="020B0604020202020204" pitchFamily="34" charset="0"/>
            </a:endParaRPr>
          </a:p>
        </p:txBody>
      </p:sp>
      <p:sp>
        <p:nvSpPr>
          <p:cNvPr id="58" name="Rectangle 57"/>
          <p:cNvSpPr>
            <a:spLocks noChangeArrowheads="1"/>
          </p:cNvSpPr>
          <p:nvPr/>
        </p:nvSpPr>
        <p:spPr bwMode="auto">
          <a:xfrm>
            <a:off x="1079500" y="4042149"/>
            <a:ext cx="1206157" cy="336654"/>
          </a:xfrm>
          <a:prstGeom prst="rect">
            <a:avLst/>
          </a:prstGeom>
          <a:solidFill>
            <a:schemeClr val="accent3">
              <a:lumMod val="75000"/>
            </a:schemeClr>
          </a:solidFill>
          <a:ln w="3175">
            <a:no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lvl="0" eaLnBrk="1" hangingPunct="1">
              <a:defRPr/>
            </a:pPr>
            <a:r>
              <a:rPr lang="fr-FR" sz="1200" dirty="0" smtClean="0">
                <a:solidFill>
                  <a:prstClr val="white"/>
                </a:solidFill>
                <a:latin typeface="Arial Narrow" panose="020B0606020202030204" pitchFamily="34" charset="0"/>
                <a:ea typeface="+mn-ea"/>
                <a:cs typeface="Arial" panose="020B0604020202020204" pitchFamily="34" charset="0"/>
              </a:rPr>
              <a:t>5</a:t>
            </a:r>
            <a:endParaRPr lang="fr-FR" sz="1200" dirty="0">
              <a:solidFill>
                <a:prstClr val="white"/>
              </a:solidFill>
              <a:latin typeface="Arial Narrow" panose="020B0606020202030204" pitchFamily="34" charset="0"/>
              <a:ea typeface="+mn-ea"/>
              <a:cs typeface="Arial" panose="020B0604020202020204" pitchFamily="34" charset="0"/>
            </a:endParaRPr>
          </a:p>
        </p:txBody>
      </p:sp>
      <p:sp>
        <p:nvSpPr>
          <p:cNvPr id="59" name="Rectangle 58"/>
          <p:cNvSpPr>
            <a:spLocks noChangeArrowheads="1"/>
          </p:cNvSpPr>
          <p:nvPr/>
        </p:nvSpPr>
        <p:spPr bwMode="auto">
          <a:xfrm>
            <a:off x="1076574" y="4932787"/>
            <a:ext cx="1206157" cy="335861"/>
          </a:xfrm>
          <a:prstGeom prst="rect">
            <a:avLst/>
          </a:prstGeom>
          <a:solidFill>
            <a:schemeClr val="accent3">
              <a:lumMod val="75000"/>
            </a:schemeClr>
          </a:solidFill>
          <a:ln w="3175">
            <a:no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lvl="0" eaLnBrk="1" hangingPunct="1">
              <a:defRPr/>
            </a:pPr>
            <a:r>
              <a:rPr lang="fr-FR" sz="1200">
                <a:solidFill>
                  <a:prstClr val="white"/>
                </a:solidFill>
                <a:latin typeface="Arial Narrow" panose="020B0606020202030204" pitchFamily="34" charset="0"/>
                <a:ea typeface="+mn-ea"/>
                <a:cs typeface="Arial" panose="020B0604020202020204" pitchFamily="34" charset="0"/>
              </a:rPr>
              <a:t>3</a:t>
            </a:r>
            <a:endParaRPr lang="fr-FR" sz="1200" dirty="0">
              <a:solidFill>
                <a:prstClr val="white"/>
              </a:solidFill>
              <a:latin typeface="Arial Narrow" panose="020B0606020202030204" pitchFamily="34" charset="0"/>
              <a:ea typeface="+mn-ea"/>
              <a:cs typeface="Arial" panose="020B0604020202020204" pitchFamily="34" charset="0"/>
            </a:endParaRPr>
          </a:p>
        </p:txBody>
      </p:sp>
      <p:sp>
        <p:nvSpPr>
          <p:cNvPr id="60" name="Rectangle 59"/>
          <p:cNvSpPr>
            <a:spLocks noChangeArrowheads="1"/>
          </p:cNvSpPr>
          <p:nvPr/>
        </p:nvSpPr>
        <p:spPr bwMode="auto">
          <a:xfrm>
            <a:off x="1076574" y="5377313"/>
            <a:ext cx="556863" cy="336654"/>
          </a:xfrm>
          <a:prstGeom prst="rect">
            <a:avLst/>
          </a:prstGeom>
          <a:solidFill>
            <a:srgbClr val="FFFF00"/>
          </a:solidFill>
          <a:ln w="3175">
            <a:solidFill>
              <a:srgbClr val="00FFFF"/>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lvl="0" eaLnBrk="1" hangingPunct="1">
              <a:defRPr/>
            </a:pPr>
            <a:r>
              <a:rPr lang="fr-FR" altLang="fr-FR" sz="1200" b="1" dirty="0">
                <a:solidFill>
                  <a:prstClr val="white">
                    <a:lumMod val="50000"/>
                  </a:prstClr>
                </a:solidFill>
                <a:latin typeface="Arial Narrow" panose="020B0606020202030204" pitchFamily="34" charset="0"/>
                <a:ea typeface="+mn-ea"/>
              </a:rPr>
              <a:t>CPGE</a:t>
            </a:r>
          </a:p>
        </p:txBody>
      </p:sp>
      <p:sp>
        <p:nvSpPr>
          <p:cNvPr id="61" name="Rectangle 60"/>
          <p:cNvSpPr>
            <a:spLocks noChangeArrowheads="1"/>
          </p:cNvSpPr>
          <p:nvPr/>
        </p:nvSpPr>
        <p:spPr bwMode="auto">
          <a:xfrm>
            <a:off x="4926752" y="3839258"/>
            <a:ext cx="730250" cy="345530"/>
          </a:xfrm>
          <a:prstGeom prst="rect">
            <a:avLst/>
          </a:prstGeom>
          <a:solidFill>
            <a:schemeClr val="tx1">
              <a:lumMod val="50000"/>
              <a:lumOff val="50000"/>
            </a:schemeClr>
          </a:solidFill>
          <a:ln w="3175">
            <a:solidFill>
              <a:srgbClr val="00FFFF"/>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r>
              <a:rPr lang="fr-FR" altLang="fr-FR" sz="1200" b="1" dirty="0" smtClean="0">
                <a:solidFill>
                  <a:srgbClr val="FFFFFF"/>
                </a:solidFill>
                <a:latin typeface="Arial Narrow" pitchFamily="34" charset="0"/>
              </a:rPr>
              <a:t>Diplôme d’école</a:t>
            </a:r>
            <a:r>
              <a:rPr lang="fr-FR" altLang="fr-FR" sz="1000" b="1" dirty="0" smtClean="0">
                <a:solidFill>
                  <a:srgbClr val="FFFFFF"/>
                </a:solidFill>
                <a:latin typeface="Arial Narrow" pitchFamily="34" charset="0"/>
              </a:rPr>
              <a:t>*</a:t>
            </a:r>
          </a:p>
        </p:txBody>
      </p:sp>
      <p:sp>
        <p:nvSpPr>
          <p:cNvPr id="62" name="Ellipse 61"/>
          <p:cNvSpPr/>
          <p:nvPr/>
        </p:nvSpPr>
        <p:spPr>
          <a:xfrm>
            <a:off x="757045" y="2959995"/>
            <a:ext cx="1975285" cy="995964"/>
          </a:xfrm>
          <a:prstGeom prst="ellipse">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35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dirty="0">
                <a:solidFill>
                  <a:schemeClr val="bg1"/>
                </a:solidFill>
                <a:latin typeface="Arial Narrow" panose="020B0606020202030204" pitchFamily="34" charset="0"/>
              </a:rPr>
              <a:t>Écoles spécialisées</a:t>
            </a:r>
          </a:p>
          <a:p>
            <a:pPr algn="ctr"/>
            <a:r>
              <a:rPr lang="fr-FR" sz="1200" dirty="0">
                <a:solidFill>
                  <a:schemeClr val="bg1"/>
                </a:solidFill>
                <a:latin typeface="Arial Narrow" panose="020B0606020202030204" pitchFamily="34" charset="0"/>
              </a:rPr>
              <a:t>Santé, social, IEP, arts, </a:t>
            </a:r>
            <a:r>
              <a:rPr lang="fr-FR" sz="1200" dirty="0" smtClean="0">
                <a:solidFill>
                  <a:schemeClr val="bg1"/>
                </a:solidFill>
                <a:latin typeface="Arial Narrow" panose="020B0606020202030204" pitchFamily="34" charset="0"/>
              </a:rPr>
              <a:t>archi,…</a:t>
            </a:r>
            <a:endParaRPr lang="fr-FR" sz="1200" dirty="0">
              <a:solidFill>
                <a:schemeClr val="bg1"/>
              </a:solidFill>
              <a:latin typeface="Arial Narrow" panose="020B0606020202030204" pitchFamily="34" charset="0"/>
            </a:endParaRPr>
          </a:p>
        </p:txBody>
      </p:sp>
      <p:sp>
        <p:nvSpPr>
          <p:cNvPr id="63" name="Ellipse 62"/>
          <p:cNvSpPr/>
          <p:nvPr/>
        </p:nvSpPr>
        <p:spPr>
          <a:xfrm>
            <a:off x="2537650" y="4288159"/>
            <a:ext cx="652839" cy="259843"/>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altLang="fr-FR" sz="1200" b="1" dirty="0">
                <a:solidFill>
                  <a:schemeClr val="bg1"/>
                </a:solidFill>
                <a:latin typeface="Arial Narrow" panose="020B0606020202030204" pitchFamily="34" charset="0"/>
              </a:rPr>
              <a:t>BTS</a:t>
            </a:r>
            <a:r>
              <a:rPr lang="fr-FR" altLang="fr-FR" sz="1000" dirty="0">
                <a:solidFill>
                  <a:srgbClr val="FFFFFF"/>
                </a:solidFill>
                <a:latin typeface="Arial Narrow" panose="020B0606020202030204" pitchFamily="34" charset="0"/>
              </a:rPr>
              <a:t> </a:t>
            </a:r>
            <a:r>
              <a:rPr lang="fr-FR" altLang="fr-FR" sz="1000" dirty="0" smtClean="0">
                <a:solidFill>
                  <a:srgbClr val="FFFFFF"/>
                </a:solidFill>
                <a:latin typeface="Arial Narrow" panose="020B0606020202030204" pitchFamily="34" charset="0"/>
              </a:rPr>
              <a:t> </a:t>
            </a:r>
            <a:endParaRPr lang="fr-FR" sz="1000" dirty="0"/>
          </a:p>
        </p:txBody>
      </p:sp>
      <p:sp>
        <p:nvSpPr>
          <p:cNvPr id="64" name="Ellipse 63"/>
          <p:cNvSpPr/>
          <p:nvPr/>
        </p:nvSpPr>
        <p:spPr>
          <a:xfrm>
            <a:off x="4584756" y="2356759"/>
            <a:ext cx="1396539" cy="636961"/>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35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a:solidFill>
                  <a:schemeClr val="bg1"/>
                </a:solidFill>
                <a:latin typeface="Arial Bold"/>
              </a:rPr>
              <a:t>École de commerce</a:t>
            </a:r>
            <a:endParaRPr lang="fr-FR" sz="1200" dirty="0">
              <a:solidFill>
                <a:schemeClr val="bg1"/>
              </a:solidFill>
            </a:endParaRPr>
          </a:p>
        </p:txBody>
      </p:sp>
      <p:cxnSp>
        <p:nvCxnSpPr>
          <p:cNvPr id="65" name="Connecteur en angle 64"/>
          <p:cNvCxnSpPr/>
          <p:nvPr/>
        </p:nvCxnSpPr>
        <p:spPr>
          <a:xfrm rot="10800000">
            <a:off x="2087870" y="5100718"/>
            <a:ext cx="684520" cy="227998"/>
          </a:xfrm>
          <a:prstGeom prst="bentConnector3">
            <a:avLst/>
          </a:prstGeom>
          <a:ln w="9525">
            <a:tailEnd type="triangle"/>
          </a:ln>
        </p:spPr>
        <p:style>
          <a:lnRef idx="2">
            <a:schemeClr val="accent1"/>
          </a:lnRef>
          <a:fillRef idx="0">
            <a:schemeClr val="accent1"/>
          </a:fillRef>
          <a:effectRef idx="1">
            <a:schemeClr val="accent1"/>
          </a:effectRef>
          <a:fontRef idx="minor">
            <a:schemeClr val="tx1"/>
          </a:fontRef>
        </p:style>
      </p:cxnSp>
      <p:sp>
        <p:nvSpPr>
          <p:cNvPr id="67" name="Rectangle 66"/>
          <p:cNvSpPr>
            <a:spLocks noChangeArrowheads="1"/>
          </p:cNvSpPr>
          <p:nvPr/>
        </p:nvSpPr>
        <p:spPr bwMode="auto">
          <a:xfrm>
            <a:off x="5295900" y="5411770"/>
            <a:ext cx="596983" cy="336654"/>
          </a:xfrm>
          <a:prstGeom prst="rect">
            <a:avLst/>
          </a:prstGeom>
          <a:solidFill>
            <a:srgbClr val="FFFF00"/>
          </a:solidFill>
          <a:ln w="3175">
            <a:solidFill>
              <a:srgbClr val="00FFFF"/>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r>
              <a:rPr lang="fr-FR" altLang="fr-FR" sz="1200" b="1" dirty="0" smtClean="0">
                <a:solidFill>
                  <a:schemeClr val="bg1">
                    <a:lumMod val="50000"/>
                  </a:schemeClr>
                </a:solidFill>
                <a:latin typeface="Arial Narrow" panose="020B0606020202030204" pitchFamily="34" charset="0"/>
              </a:rPr>
              <a:t>CPGE</a:t>
            </a:r>
            <a:r>
              <a:rPr lang="fr-FR" altLang="fr-FR" sz="1200" dirty="0" smtClean="0">
                <a:solidFill>
                  <a:schemeClr val="bg1">
                    <a:lumMod val="50000"/>
                  </a:schemeClr>
                </a:solidFill>
                <a:latin typeface="Arial Narrow" panose="020B0606020202030204" pitchFamily="34" charset="0"/>
              </a:rPr>
              <a:t> </a:t>
            </a:r>
            <a:r>
              <a:rPr lang="fr-FR" altLang="fr-FR" sz="1200" b="1" dirty="0">
                <a:solidFill>
                  <a:schemeClr val="bg1">
                    <a:lumMod val="50000"/>
                  </a:schemeClr>
                </a:solidFill>
                <a:latin typeface="Arial Narrow" panose="020B0606020202030204" pitchFamily="34" charset="0"/>
              </a:rPr>
              <a:t>2</a:t>
            </a:r>
          </a:p>
        </p:txBody>
      </p:sp>
      <p:sp>
        <p:nvSpPr>
          <p:cNvPr id="68" name="Rectangle 67"/>
          <p:cNvSpPr>
            <a:spLocks noChangeArrowheads="1"/>
          </p:cNvSpPr>
          <p:nvPr/>
        </p:nvSpPr>
        <p:spPr bwMode="auto">
          <a:xfrm>
            <a:off x="5295900" y="5831574"/>
            <a:ext cx="596984" cy="336654"/>
          </a:xfrm>
          <a:prstGeom prst="rect">
            <a:avLst/>
          </a:prstGeom>
          <a:solidFill>
            <a:srgbClr val="FFFF00"/>
          </a:solidFill>
          <a:ln w="3175">
            <a:solidFill>
              <a:srgbClr val="FFFF00"/>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r>
              <a:rPr lang="fr-FR" altLang="fr-FR" sz="1200" b="1" dirty="0" smtClean="0">
                <a:solidFill>
                  <a:schemeClr val="bg1">
                    <a:lumMod val="50000"/>
                  </a:schemeClr>
                </a:solidFill>
                <a:latin typeface="Arial Narrow" panose="020B0606020202030204" pitchFamily="34" charset="0"/>
              </a:rPr>
              <a:t>CPGE 1</a:t>
            </a:r>
            <a:endParaRPr lang="fr-FR" altLang="fr-FR" sz="1200" b="1" dirty="0">
              <a:solidFill>
                <a:schemeClr val="bg1">
                  <a:lumMod val="50000"/>
                </a:schemeClr>
              </a:solidFill>
              <a:latin typeface="Arial Narrow" panose="020B0606020202030204" pitchFamily="34" charset="0"/>
            </a:endParaRPr>
          </a:p>
        </p:txBody>
      </p:sp>
      <p:sp>
        <p:nvSpPr>
          <p:cNvPr id="69" name="Rectangle 68"/>
          <p:cNvSpPr>
            <a:spLocks noChangeArrowheads="1"/>
          </p:cNvSpPr>
          <p:nvPr/>
        </p:nvSpPr>
        <p:spPr bwMode="auto">
          <a:xfrm>
            <a:off x="4736814" y="5411770"/>
            <a:ext cx="514179" cy="336654"/>
          </a:xfrm>
          <a:prstGeom prst="rect">
            <a:avLst/>
          </a:prstGeom>
          <a:solidFill>
            <a:schemeClr val="bg2">
              <a:lumMod val="40000"/>
              <a:lumOff val="60000"/>
            </a:schemeClr>
          </a:solidFill>
          <a:ln w="3175">
            <a:solidFill>
              <a:srgbClr val="00FFFF"/>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defRPr/>
            </a:pPr>
            <a:r>
              <a:rPr lang="fr-FR" sz="1200" b="1" dirty="0" smtClean="0">
                <a:solidFill>
                  <a:schemeClr val="tx1">
                    <a:lumMod val="50000"/>
                    <a:lumOff val="50000"/>
                  </a:schemeClr>
                </a:solidFill>
                <a:latin typeface="Arial Narrow" panose="020B0606020202030204" pitchFamily="34" charset="0"/>
                <a:cs typeface="Arial" panose="020B0604020202020204" pitchFamily="34" charset="0"/>
              </a:rPr>
              <a:t>2</a:t>
            </a:r>
            <a:endParaRPr lang="fr-FR" sz="1200" b="1" dirty="0">
              <a:solidFill>
                <a:schemeClr val="tx1">
                  <a:lumMod val="50000"/>
                  <a:lumOff val="50000"/>
                </a:schemeClr>
              </a:solidFill>
              <a:latin typeface="Arial Narrow" panose="020B0606020202030204" pitchFamily="34" charset="0"/>
              <a:cs typeface="Arial" panose="020B0604020202020204" pitchFamily="34" charset="0"/>
            </a:endParaRPr>
          </a:p>
        </p:txBody>
      </p:sp>
      <p:sp>
        <p:nvSpPr>
          <p:cNvPr id="70" name="Rectangle 69"/>
          <p:cNvSpPr>
            <a:spLocks noChangeArrowheads="1"/>
          </p:cNvSpPr>
          <p:nvPr/>
        </p:nvSpPr>
        <p:spPr bwMode="auto">
          <a:xfrm>
            <a:off x="4736814" y="5838789"/>
            <a:ext cx="509426" cy="336654"/>
          </a:xfrm>
          <a:prstGeom prst="rect">
            <a:avLst/>
          </a:prstGeom>
          <a:solidFill>
            <a:schemeClr val="bg2">
              <a:lumMod val="40000"/>
              <a:lumOff val="60000"/>
            </a:schemeClr>
          </a:solidFill>
          <a:ln w="3175">
            <a:solidFill>
              <a:srgbClr val="00FFFF"/>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defRPr/>
            </a:pPr>
            <a:r>
              <a:rPr lang="fr-FR" sz="1200" b="1" dirty="0">
                <a:solidFill>
                  <a:schemeClr val="tx1">
                    <a:lumMod val="50000"/>
                    <a:lumOff val="50000"/>
                  </a:schemeClr>
                </a:solidFill>
                <a:latin typeface="Arial Narrow" panose="020B0606020202030204" pitchFamily="34" charset="0"/>
                <a:cs typeface="Arial" panose="020B0604020202020204" pitchFamily="34" charset="0"/>
              </a:rPr>
              <a:t>1</a:t>
            </a:r>
          </a:p>
        </p:txBody>
      </p:sp>
      <p:sp>
        <p:nvSpPr>
          <p:cNvPr id="71" name="Rectangle 70"/>
          <p:cNvSpPr>
            <a:spLocks noChangeArrowheads="1"/>
          </p:cNvSpPr>
          <p:nvPr/>
        </p:nvSpPr>
        <p:spPr bwMode="auto">
          <a:xfrm>
            <a:off x="1693777" y="5828794"/>
            <a:ext cx="579836" cy="335861"/>
          </a:xfrm>
          <a:prstGeom prst="rect">
            <a:avLst/>
          </a:prstGeom>
          <a:solidFill>
            <a:schemeClr val="accent3">
              <a:lumMod val="75000"/>
            </a:schemeClr>
          </a:solidFill>
          <a:ln w="3175">
            <a:no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lvl="0" eaLnBrk="1" hangingPunct="1">
              <a:defRPr/>
            </a:pPr>
            <a:r>
              <a:rPr lang="fr-FR" sz="1200" dirty="0" smtClean="0">
                <a:solidFill>
                  <a:prstClr val="white"/>
                </a:solidFill>
                <a:latin typeface="Arial Narrow" panose="020B0606020202030204" pitchFamily="34" charset="0"/>
                <a:ea typeface="+mn-ea"/>
                <a:cs typeface="Arial" panose="020B0604020202020204" pitchFamily="34" charset="0"/>
              </a:rPr>
              <a:t>1</a:t>
            </a:r>
            <a:endParaRPr lang="fr-FR" sz="1200" dirty="0">
              <a:solidFill>
                <a:prstClr val="white"/>
              </a:solidFill>
              <a:latin typeface="Arial Narrow" panose="020B0606020202030204" pitchFamily="34" charset="0"/>
              <a:ea typeface="+mn-ea"/>
              <a:cs typeface="Arial" panose="020B0604020202020204" pitchFamily="34" charset="0"/>
            </a:endParaRPr>
          </a:p>
        </p:txBody>
      </p:sp>
      <p:sp>
        <p:nvSpPr>
          <p:cNvPr id="72" name="Rectangle 71"/>
          <p:cNvSpPr>
            <a:spLocks noChangeArrowheads="1"/>
          </p:cNvSpPr>
          <p:nvPr/>
        </p:nvSpPr>
        <p:spPr bwMode="auto">
          <a:xfrm>
            <a:off x="1695946" y="5389441"/>
            <a:ext cx="577667" cy="335861"/>
          </a:xfrm>
          <a:prstGeom prst="rect">
            <a:avLst/>
          </a:prstGeom>
          <a:solidFill>
            <a:schemeClr val="accent3">
              <a:lumMod val="75000"/>
            </a:schemeClr>
          </a:solidFill>
          <a:ln w="3175">
            <a:no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lvl="0" eaLnBrk="1" hangingPunct="1">
              <a:defRPr/>
            </a:pPr>
            <a:r>
              <a:rPr lang="fr-FR" sz="1200" dirty="0" smtClean="0">
                <a:solidFill>
                  <a:prstClr val="white"/>
                </a:solidFill>
                <a:latin typeface="Arial Narrow" panose="020B0606020202030204" pitchFamily="34" charset="0"/>
                <a:ea typeface="+mn-ea"/>
                <a:cs typeface="Arial" panose="020B0604020202020204" pitchFamily="34" charset="0"/>
              </a:rPr>
              <a:t>2</a:t>
            </a:r>
            <a:endParaRPr lang="fr-FR" sz="1200" dirty="0">
              <a:solidFill>
                <a:prstClr val="white"/>
              </a:solidFill>
              <a:latin typeface="Arial Narrow" panose="020B0606020202030204" pitchFamily="34" charset="0"/>
              <a:ea typeface="+mn-ea"/>
              <a:cs typeface="Arial" panose="020B0604020202020204" pitchFamily="34" charset="0"/>
            </a:endParaRPr>
          </a:p>
        </p:txBody>
      </p:sp>
      <p:sp>
        <p:nvSpPr>
          <p:cNvPr id="73" name="Rectangle 72"/>
          <p:cNvSpPr/>
          <p:nvPr/>
        </p:nvSpPr>
        <p:spPr>
          <a:xfrm>
            <a:off x="6024690" y="5381876"/>
            <a:ext cx="1321394" cy="344685"/>
          </a:xfrm>
          <a:prstGeom prst="rect">
            <a:avLst/>
          </a:prstGeom>
          <a:solidFill>
            <a:srgbClr val="B1C8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FR" sz="1100" dirty="0">
              <a:latin typeface="Arial Narrow" panose="020B0606020202030204" pitchFamily="34" charset="0"/>
            </a:endParaRPr>
          </a:p>
        </p:txBody>
      </p:sp>
      <p:sp>
        <p:nvSpPr>
          <p:cNvPr id="74" name="Rectangle 73"/>
          <p:cNvSpPr/>
          <p:nvPr/>
        </p:nvSpPr>
        <p:spPr>
          <a:xfrm>
            <a:off x="6044040" y="5853853"/>
            <a:ext cx="1321394" cy="325566"/>
          </a:xfrm>
          <a:prstGeom prst="rect">
            <a:avLst/>
          </a:prstGeom>
          <a:solidFill>
            <a:srgbClr val="B1C8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endParaRPr lang="fr-FR" sz="1100" dirty="0">
              <a:solidFill>
                <a:prstClr val="white"/>
              </a:solidFill>
              <a:latin typeface="Arial Narrow" panose="020B0606020202030204" pitchFamily="34" charset="0"/>
            </a:endParaRPr>
          </a:p>
        </p:txBody>
      </p:sp>
      <p:sp>
        <p:nvSpPr>
          <p:cNvPr id="75" name="Rectangle 74"/>
          <p:cNvSpPr/>
          <p:nvPr/>
        </p:nvSpPr>
        <p:spPr>
          <a:xfrm>
            <a:off x="6021048" y="4077158"/>
            <a:ext cx="1325036" cy="307345"/>
          </a:xfrm>
          <a:prstGeom prst="rect">
            <a:avLst/>
          </a:prstGeom>
          <a:solidFill>
            <a:srgbClr val="B1C8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endParaRPr lang="fr-FR" sz="1000" dirty="0">
              <a:solidFill>
                <a:prstClr val="white"/>
              </a:solidFill>
              <a:latin typeface="Arial Narrow" panose="020B0606020202030204" pitchFamily="34" charset="0"/>
            </a:endParaRPr>
          </a:p>
        </p:txBody>
      </p:sp>
      <p:sp>
        <p:nvSpPr>
          <p:cNvPr id="76" name="Rectangle 75"/>
          <p:cNvSpPr/>
          <p:nvPr/>
        </p:nvSpPr>
        <p:spPr>
          <a:xfrm>
            <a:off x="6030928" y="3618213"/>
            <a:ext cx="1325036" cy="339234"/>
          </a:xfrm>
          <a:prstGeom prst="rect">
            <a:avLst/>
          </a:prstGeom>
          <a:solidFill>
            <a:srgbClr val="B1C8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FR"/>
          </a:p>
        </p:txBody>
      </p:sp>
      <p:sp>
        <p:nvSpPr>
          <p:cNvPr id="77" name="Rectangle 76"/>
          <p:cNvSpPr/>
          <p:nvPr/>
        </p:nvSpPr>
        <p:spPr>
          <a:xfrm>
            <a:off x="6021887" y="4496229"/>
            <a:ext cx="1324197" cy="326212"/>
          </a:xfrm>
          <a:prstGeom prst="rect">
            <a:avLst/>
          </a:prstGeom>
          <a:solidFill>
            <a:srgbClr val="B1C8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endParaRPr lang="fr-FR" sz="1000" dirty="0">
              <a:solidFill>
                <a:prstClr val="white"/>
              </a:solidFill>
              <a:latin typeface="Arial Narrow" panose="020B0606020202030204" pitchFamily="34" charset="0"/>
            </a:endParaRPr>
          </a:p>
        </p:txBody>
      </p:sp>
      <p:sp>
        <p:nvSpPr>
          <p:cNvPr id="78" name="Rectangle 77"/>
          <p:cNvSpPr/>
          <p:nvPr/>
        </p:nvSpPr>
        <p:spPr>
          <a:xfrm>
            <a:off x="6021934" y="4904752"/>
            <a:ext cx="1336703" cy="362315"/>
          </a:xfrm>
          <a:prstGeom prst="rect">
            <a:avLst/>
          </a:prstGeom>
          <a:solidFill>
            <a:srgbClr val="B1C8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endParaRPr lang="fr-FR" sz="1100" dirty="0">
              <a:solidFill>
                <a:prstClr val="white"/>
              </a:solidFill>
              <a:latin typeface="Arial Narrow" panose="020B0606020202030204" pitchFamily="34" charset="0"/>
            </a:endParaRPr>
          </a:p>
        </p:txBody>
      </p:sp>
      <p:sp>
        <p:nvSpPr>
          <p:cNvPr id="79" name="Rectangle 78"/>
          <p:cNvSpPr/>
          <p:nvPr/>
        </p:nvSpPr>
        <p:spPr>
          <a:xfrm>
            <a:off x="6042219" y="3208145"/>
            <a:ext cx="1325036" cy="312889"/>
          </a:xfrm>
          <a:prstGeom prst="rect">
            <a:avLst/>
          </a:prstGeom>
          <a:solidFill>
            <a:srgbClr val="B1C8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FR"/>
          </a:p>
        </p:txBody>
      </p:sp>
      <p:sp>
        <p:nvSpPr>
          <p:cNvPr id="80" name="Rectangle 79"/>
          <p:cNvSpPr/>
          <p:nvPr/>
        </p:nvSpPr>
        <p:spPr>
          <a:xfrm>
            <a:off x="6042219" y="2791923"/>
            <a:ext cx="1325036" cy="333911"/>
          </a:xfrm>
          <a:prstGeom prst="rect">
            <a:avLst/>
          </a:prstGeom>
          <a:solidFill>
            <a:srgbClr val="B1C8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FR"/>
          </a:p>
        </p:txBody>
      </p:sp>
      <p:sp>
        <p:nvSpPr>
          <p:cNvPr id="81" name="Rectangle 80"/>
          <p:cNvSpPr/>
          <p:nvPr/>
        </p:nvSpPr>
        <p:spPr>
          <a:xfrm>
            <a:off x="6309847" y="3885654"/>
            <a:ext cx="749598" cy="246221"/>
          </a:xfrm>
          <a:prstGeom prst="rect">
            <a:avLst/>
          </a:prstGeom>
          <a:solidFill>
            <a:schemeClr val="tx1">
              <a:lumMod val="50000"/>
              <a:lumOff val="50000"/>
            </a:schemeClr>
          </a:solidFill>
          <a:ln w="3175">
            <a:solidFill>
              <a:srgbClr val="00FFFF"/>
            </a:solidFill>
          </a:ln>
        </p:spPr>
        <p:txBody>
          <a:bodyPr wrap="square">
            <a:spAutoFit/>
          </a:bodyPr>
          <a:lstStyle/>
          <a:p>
            <a:pPr algn="ctr" eaLnBrk="1" hangingPunct="1">
              <a:defRPr/>
            </a:pPr>
            <a:r>
              <a:rPr lang="fr-FR" sz="1000" b="1" dirty="0" smtClean="0">
                <a:solidFill>
                  <a:prstClr val="white"/>
                </a:solidFill>
                <a:latin typeface="Arial Narrow"/>
                <a:ea typeface="+mn-ea"/>
              </a:rPr>
              <a:t>DSCG</a:t>
            </a:r>
            <a:endParaRPr lang="fr-FR" sz="1000" b="1" dirty="0">
              <a:solidFill>
                <a:prstClr val="white"/>
              </a:solidFill>
              <a:latin typeface="Arial Narrow"/>
              <a:ea typeface="+mn-ea"/>
            </a:endParaRPr>
          </a:p>
        </p:txBody>
      </p:sp>
      <p:sp>
        <p:nvSpPr>
          <p:cNvPr id="82" name="Rectangle 81"/>
          <p:cNvSpPr/>
          <p:nvPr/>
        </p:nvSpPr>
        <p:spPr>
          <a:xfrm>
            <a:off x="6329938" y="4741410"/>
            <a:ext cx="749598" cy="246221"/>
          </a:xfrm>
          <a:prstGeom prst="rect">
            <a:avLst/>
          </a:prstGeom>
          <a:solidFill>
            <a:schemeClr val="tx1">
              <a:lumMod val="50000"/>
              <a:lumOff val="50000"/>
            </a:schemeClr>
          </a:solidFill>
          <a:ln w="3175">
            <a:solidFill>
              <a:srgbClr val="00FFFF"/>
            </a:solidFill>
          </a:ln>
        </p:spPr>
        <p:txBody>
          <a:bodyPr wrap="square">
            <a:spAutoFit/>
          </a:bodyPr>
          <a:lstStyle/>
          <a:p>
            <a:pPr algn="ctr" eaLnBrk="1" hangingPunct="1">
              <a:defRPr/>
            </a:pPr>
            <a:r>
              <a:rPr lang="fr-FR" sz="1000" b="1" dirty="0" smtClean="0">
                <a:solidFill>
                  <a:prstClr val="white"/>
                </a:solidFill>
                <a:latin typeface="Arial Narrow"/>
                <a:ea typeface="+mn-ea"/>
              </a:rPr>
              <a:t>DCG</a:t>
            </a:r>
            <a:endParaRPr lang="fr-FR" sz="1000" b="1" dirty="0">
              <a:solidFill>
                <a:prstClr val="white"/>
              </a:solidFill>
              <a:latin typeface="Arial Narrow"/>
              <a:ea typeface="+mn-ea"/>
            </a:endParaRPr>
          </a:p>
        </p:txBody>
      </p:sp>
      <p:sp>
        <p:nvSpPr>
          <p:cNvPr id="83" name="Rectangle 82"/>
          <p:cNvSpPr/>
          <p:nvPr/>
        </p:nvSpPr>
        <p:spPr>
          <a:xfrm>
            <a:off x="6294037" y="2591414"/>
            <a:ext cx="749598" cy="246221"/>
          </a:xfrm>
          <a:prstGeom prst="rect">
            <a:avLst/>
          </a:prstGeom>
          <a:solidFill>
            <a:schemeClr val="tx1">
              <a:lumMod val="50000"/>
              <a:lumOff val="50000"/>
            </a:schemeClr>
          </a:solidFill>
          <a:ln w="3175">
            <a:solidFill>
              <a:srgbClr val="00FFFF"/>
            </a:solidFill>
          </a:ln>
        </p:spPr>
        <p:txBody>
          <a:bodyPr wrap="square">
            <a:spAutoFit/>
          </a:bodyPr>
          <a:lstStyle/>
          <a:p>
            <a:pPr algn="ctr" eaLnBrk="1" hangingPunct="1">
              <a:defRPr/>
            </a:pPr>
            <a:r>
              <a:rPr lang="fr-FR" sz="1000" b="1" dirty="0" smtClean="0">
                <a:solidFill>
                  <a:prstClr val="white"/>
                </a:solidFill>
                <a:latin typeface="Arial Narrow"/>
                <a:ea typeface="+mn-ea"/>
              </a:rPr>
              <a:t>DEC</a:t>
            </a:r>
            <a:endParaRPr lang="fr-FR" sz="1000" b="1" dirty="0">
              <a:solidFill>
                <a:prstClr val="white"/>
              </a:solidFill>
              <a:latin typeface="Arial Narrow"/>
              <a:ea typeface="+mn-ea"/>
            </a:endParaRPr>
          </a:p>
        </p:txBody>
      </p:sp>
      <p:sp>
        <p:nvSpPr>
          <p:cNvPr id="84" name="Ellipse 83"/>
          <p:cNvSpPr/>
          <p:nvPr/>
        </p:nvSpPr>
        <p:spPr>
          <a:xfrm>
            <a:off x="6021048" y="2064994"/>
            <a:ext cx="1325036" cy="527449"/>
          </a:xfrm>
          <a:prstGeom prst="ellipse">
            <a:avLst/>
          </a:prstGeom>
          <a:gradFill flip="none" rotWithShape="1">
            <a:gsLst>
              <a:gs pos="0">
                <a:srgbClr val="B1C800">
                  <a:shade val="30000"/>
                  <a:satMod val="115000"/>
                </a:srgbClr>
              </a:gs>
              <a:gs pos="50000">
                <a:srgbClr val="B1C800">
                  <a:shade val="67500"/>
                  <a:satMod val="115000"/>
                </a:srgbClr>
              </a:gs>
              <a:gs pos="100000">
                <a:srgbClr val="B1C800">
                  <a:shade val="100000"/>
                  <a:satMod val="115000"/>
                </a:srgbClr>
              </a:gs>
            </a:gsLst>
            <a:lin ang="13500000" scaled="1"/>
            <a:tileRect/>
          </a:gradFill>
          <a:ln>
            <a:solidFill>
              <a:srgbClr val="B1C8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smtClean="0">
                <a:latin typeface="Arial Narrow" panose="020B0606020202030204" pitchFamily="34" charset="0"/>
              </a:rPr>
              <a:t>Études comptables</a:t>
            </a:r>
            <a:endParaRPr lang="fr-FR" sz="1400" dirty="0">
              <a:latin typeface="Arial Narrow" panose="020B0606020202030204" pitchFamily="34" charset="0"/>
            </a:endParaRPr>
          </a:p>
        </p:txBody>
      </p:sp>
      <p:cxnSp>
        <p:nvCxnSpPr>
          <p:cNvPr id="85" name="Connecteur en angle 84"/>
          <p:cNvCxnSpPr/>
          <p:nvPr/>
        </p:nvCxnSpPr>
        <p:spPr>
          <a:xfrm flipV="1">
            <a:off x="3717015" y="5158506"/>
            <a:ext cx="1498088" cy="496414"/>
          </a:xfrm>
          <a:prstGeom prst="bentConnector3">
            <a:avLst>
              <a:gd name="adj1" fmla="val 58597"/>
            </a:avLst>
          </a:prstGeom>
          <a:noFill/>
          <a:ln w="6350" cap="flat" cmpd="sng" algn="ctr">
            <a:solidFill>
              <a:srgbClr val="073779"/>
            </a:solidFill>
            <a:prstDash val="solid"/>
            <a:tailEnd type="triangle"/>
          </a:ln>
          <a:effectLst>
            <a:outerShdw blurRad="40000" dist="20000" dir="5400000" rotWithShape="0">
              <a:srgbClr val="000000">
                <a:alpha val="38000"/>
              </a:srgbClr>
            </a:outerShdw>
          </a:effectLst>
        </p:spPr>
      </p:cxnSp>
      <p:sp>
        <p:nvSpPr>
          <p:cNvPr id="86" name="Rectangle 85"/>
          <p:cNvSpPr>
            <a:spLocks noChangeArrowheads="1"/>
          </p:cNvSpPr>
          <p:nvPr/>
        </p:nvSpPr>
        <p:spPr bwMode="auto">
          <a:xfrm>
            <a:off x="3920989" y="5009877"/>
            <a:ext cx="545070" cy="314852"/>
          </a:xfrm>
          <a:prstGeom prst="rect">
            <a:avLst/>
          </a:prstGeom>
          <a:solidFill>
            <a:srgbClr val="FFFF00"/>
          </a:solidFill>
          <a:ln w="6350">
            <a:solidFill>
              <a:srgbClr val="00B0F0"/>
            </a:solidFill>
          </a:ln>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altLang="fr-FR" sz="1100" b="1" i="0" u="none" strike="noStrike" kern="0" cap="none" spc="0" normalizeH="0" baseline="0" noProof="0" dirty="0">
                <a:ln>
                  <a:noFill/>
                </a:ln>
                <a:solidFill>
                  <a:prstClr val="white">
                    <a:lumMod val="50000"/>
                  </a:prstClr>
                </a:solidFill>
                <a:effectLst/>
                <a:uLnTx/>
                <a:uFillTx/>
                <a:latin typeface="Arial Narrow" panose="020B0606020202030204" pitchFamily="34" charset="0"/>
                <a:ea typeface="MS PGothic" panose="020B0600070205080204" pitchFamily="34" charset="-128"/>
              </a:rPr>
              <a:t>Prépa </a:t>
            </a:r>
            <a:r>
              <a:rPr kumimoji="0" lang="fr-FR" altLang="fr-FR" sz="1100" b="1" i="0" u="none" strike="noStrike" kern="0" cap="none" spc="0" normalizeH="0" baseline="0" noProof="0" dirty="0" smtClean="0">
                <a:ln>
                  <a:noFill/>
                </a:ln>
                <a:solidFill>
                  <a:prstClr val="white">
                    <a:lumMod val="50000"/>
                  </a:prstClr>
                </a:solidFill>
                <a:effectLst/>
                <a:uLnTx/>
                <a:uFillTx/>
                <a:latin typeface="Arial Narrow" panose="020B0606020202030204" pitchFamily="34" charset="0"/>
                <a:ea typeface="MS PGothic" panose="020B0600070205080204" pitchFamily="34" charset="-128"/>
              </a:rPr>
              <a:t>ATS</a:t>
            </a:r>
            <a:endParaRPr kumimoji="0" lang="fr-FR" altLang="fr-FR" sz="1100" b="1" i="0" u="none" strike="noStrike" kern="0" cap="none" spc="0" normalizeH="0" baseline="0" noProof="0" dirty="0">
              <a:ln>
                <a:noFill/>
              </a:ln>
              <a:solidFill>
                <a:prstClr val="white">
                  <a:lumMod val="50000"/>
                </a:prstClr>
              </a:solidFill>
              <a:effectLst/>
              <a:uLnTx/>
              <a:uFillTx/>
              <a:latin typeface="Arial Narrow" panose="020B0606020202030204" pitchFamily="34" charset="0"/>
              <a:ea typeface="MS PGothic" panose="020B0600070205080204" pitchFamily="34" charset="-128"/>
            </a:endParaRPr>
          </a:p>
        </p:txBody>
      </p:sp>
      <p:cxnSp>
        <p:nvCxnSpPr>
          <p:cNvPr id="87" name="Connecteur en angle 99"/>
          <p:cNvCxnSpPr/>
          <p:nvPr/>
        </p:nvCxnSpPr>
        <p:spPr>
          <a:xfrm flipV="1">
            <a:off x="3787941" y="4967584"/>
            <a:ext cx="948873" cy="1975"/>
          </a:xfrm>
          <a:prstGeom prst="straightConnector1">
            <a:avLst/>
          </a:prstGeom>
          <a:noFill/>
          <a:ln w="6350" cap="flat" cmpd="sng" algn="ctr">
            <a:solidFill>
              <a:srgbClr val="073779"/>
            </a:solidFill>
            <a:prstDash val="solid"/>
            <a:tailEnd type="triangle"/>
          </a:ln>
          <a:effectLst>
            <a:outerShdw blurRad="40000" dist="20000" dir="5400000" rotWithShape="0">
              <a:srgbClr val="000000">
                <a:alpha val="38000"/>
              </a:srgbClr>
            </a:outerShdw>
          </a:effectLst>
        </p:spPr>
      </p:cxnSp>
      <p:cxnSp>
        <p:nvCxnSpPr>
          <p:cNvPr id="88" name="Connecteur en angle 87"/>
          <p:cNvCxnSpPr>
            <a:stCxn id="94" idx="3"/>
          </p:cNvCxnSpPr>
          <p:nvPr/>
        </p:nvCxnSpPr>
        <p:spPr>
          <a:xfrm flipV="1">
            <a:off x="3748134" y="5256529"/>
            <a:ext cx="165625" cy="278485"/>
          </a:xfrm>
          <a:prstGeom prst="bentConnector2">
            <a:avLst/>
          </a:prstGeom>
          <a:noFill/>
          <a:ln w="6350" cap="flat" cmpd="sng" algn="ctr">
            <a:solidFill>
              <a:srgbClr val="073779"/>
            </a:solidFill>
            <a:prstDash val="solid"/>
            <a:headEnd type="none" w="med" len="med"/>
            <a:tailEnd type="triangle" w="med" len="med"/>
          </a:ln>
          <a:effectLst>
            <a:outerShdw blurRad="40000" dist="20000" dir="5400000" rotWithShape="0">
              <a:srgbClr val="000000">
                <a:alpha val="38000"/>
              </a:srgbClr>
            </a:outerShdw>
          </a:effectLst>
        </p:spPr>
      </p:cxnSp>
      <p:sp>
        <p:nvSpPr>
          <p:cNvPr id="4" name="Espace réservé de la date 3"/>
          <p:cNvSpPr>
            <a:spLocks noGrp="1"/>
          </p:cNvSpPr>
          <p:nvPr>
            <p:ph type="dt" sz="half" idx="10"/>
          </p:nvPr>
        </p:nvSpPr>
        <p:spPr>
          <a:xfrm>
            <a:off x="23380" y="6498479"/>
            <a:ext cx="2133600" cy="365125"/>
          </a:xfrm>
        </p:spPr>
        <p:txBody>
          <a:bodyPr/>
          <a:lstStyle/>
          <a:p>
            <a:r>
              <a:rPr lang="fr-FR" dirty="0" smtClean="0"/>
              <a:t>06-12-2018</a:t>
            </a:r>
            <a:endParaRPr lang="fr-FR" dirty="0"/>
          </a:p>
        </p:txBody>
      </p:sp>
      <p:cxnSp>
        <p:nvCxnSpPr>
          <p:cNvPr id="3" name="Connecteur droit 2"/>
          <p:cNvCxnSpPr/>
          <p:nvPr/>
        </p:nvCxnSpPr>
        <p:spPr>
          <a:xfrm>
            <a:off x="3229601" y="5112219"/>
            <a:ext cx="0" cy="324000"/>
          </a:xfrm>
          <a:prstGeom prst="line">
            <a:avLst/>
          </a:prstGeom>
          <a:ln>
            <a:solidFill>
              <a:schemeClr val="accent5">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92" name="Rectangle 91"/>
          <p:cNvSpPr>
            <a:spLocks noChangeArrowheads="1"/>
          </p:cNvSpPr>
          <p:nvPr/>
        </p:nvSpPr>
        <p:spPr bwMode="auto">
          <a:xfrm>
            <a:off x="3225253" y="5814690"/>
            <a:ext cx="518533" cy="331967"/>
          </a:xfrm>
          <a:prstGeom prst="rect">
            <a:avLst/>
          </a:prstGeom>
          <a:solidFill>
            <a:srgbClr val="7C86B0"/>
          </a:solidFill>
          <a:ln w="3175">
            <a:solidFill>
              <a:srgbClr val="00FFFF"/>
            </a:solidFill>
            <a:miter lim="800000"/>
            <a:headEnd/>
            <a:tailEnd/>
          </a:ln>
          <a:effectLst>
            <a:outerShdw blurRad="40000" dist="23000" dir="5400000" rotWithShape="0">
              <a:srgbClr val="808080">
                <a:alpha val="34998"/>
              </a:srgbClr>
            </a:outerShdw>
          </a:effectLst>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defRPr/>
            </a:pPr>
            <a:r>
              <a:rPr lang="fr-FR" altLang="fr-FR" sz="1200" dirty="0" smtClean="0">
                <a:solidFill>
                  <a:srgbClr val="FFFFFF"/>
                </a:solidFill>
                <a:latin typeface="Arial Narrow" panose="020B0606020202030204" pitchFamily="34" charset="0"/>
              </a:rPr>
              <a:t>DUT</a:t>
            </a:r>
            <a:r>
              <a:rPr lang="fr-FR" altLang="fr-FR" sz="1200" dirty="0" smtClean="0">
                <a:solidFill>
                  <a:srgbClr val="FFFFFF"/>
                </a:solidFill>
                <a:latin typeface="Arial Narrow" panose="020B0606020202030204" pitchFamily="34" charset="0"/>
              </a:rPr>
              <a:t>1         </a:t>
            </a:r>
            <a:endParaRPr lang="fr-FR" altLang="fr-FR" sz="1200" dirty="0">
              <a:solidFill>
                <a:srgbClr val="FFFFFF"/>
              </a:solidFill>
              <a:latin typeface="Arial Narrow" panose="020B0606020202030204" pitchFamily="34" charset="0"/>
            </a:endParaRPr>
          </a:p>
        </p:txBody>
      </p:sp>
      <p:sp>
        <p:nvSpPr>
          <p:cNvPr id="94" name="Rectangle 93"/>
          <p:cNvSpPr>
            <a:spLocks noChangeArrowheads="1"/>
          </p:cNvSpPr>
          <p:nvPr/>
        </p:nvSpPr>
        <p:spPr bwMode="auto">
          <a:xfrm>
            <a:off x="3229601" y="5369030"/>
            <a:ext cx="518533" cy="331967"/>
          </a:xfrm>
          <a:prstGeom prst="rect">
            <a:avLst/>
          </a:prstGeom>
          <a:solidFill>
            <a:srgbClr val="7C86B0"/>
          </a:solidFill>
          <a:ln w="3175">
            <a:solidFill>
              <a:srgbClr val="00FFFF"/>
            </a:solidFill>
            <a:miter lim="800000"/>
            <a:headEnd/>
            <a:tailEnd/>
          </a:ln>
          <a:effectLst>
            <a:outerShdw blurRad="40000" dist="23000" dir="5400000" rotWithShape="0">
              <a:srgbClr val="808080">
                <a:alpha val="34998"/>
              </a:srgbClr>
            </a:outerShdw>
          </a:effectLst>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defRPr/>
            </a:pPr>
            <a:r>
              <a:rPr lang="fr-FR" altLang="fr-FR" sz="1200" dirty="0" smtClean="0">
                <a:solidFill>
                  <a:srgbClr val="FFFFFF"/>
                </a:solidFill>
                <a:latin typeface="Arial Narrow" panose="020B0606020202030204" pitchFamily="34" charset="0"/>
              </a:rPr>
              <a:t>DUT</a:t>
            </a:r>
            <a:r>
              <a:rPr lang="fr-FR" altLang="fr-FR" sz="1200" dirty="0">
                <a:solidFill>
                  <a:srgbClr val="FFFFFF"/>
                </a:solidFill>
                <a:latin typeface="Arial Narrow" panose="020B0606020202030204" pitchFamily="34" charset="0"/>
              </a:rPr>
              <a:t>2</a:t>
            </a:r>
            <a:r>
              <a:rPr lang="fr-FR" altLang="fr-FR" sz="1200" dirty="0" smtClean="0">
                <a:solidFill>
                  <a:srgbClr val="FFFFFF"/>
                </a:solidFill>
                <a:latin typeface="Arial Narrow" panose="020B0606020202030204" pitchFamily="34" charset="0"/>
              </a:rPr>
              <a:t>         </a:t>
            </a:r>
            <a:endParaRPr lang="fr-FR" altLang="fr-FR" sz="1200" dirty="0">
              <a:solidFill>
                <a:srgbClr val="FFFFFF"/>
              </a:solidFill>
              <a:latin typeface="Arial Narrow" panose="020B0606020202030204" pitchFamily="34" charset="0"/>
            </a:endParaRPr>
          </a:p>
        </p:txBody>
      </p:sp>
      <p:sp>
        <p:nvSpPr>
          <p:cNvPr id="95" name="Rectangle 94"/>
          <p:cNvSpPr>
            <a:spLocks noChangeArrowheads="1"/>
          </p:cNvSpPr>
          <p:nvPr/>
        </p:nvSpPr>
        <p:spPr bwMode="auto">
          <a:xfrm>
            <a:off x="2671261" y="5381610"/>
            <a:ext cx="518533" cy="331967"/>
          </a:xfrm>
          <a:prstGeom prst="rect">
            <a:avLst/>
          </a:prstGeom>
          <a:solidFill>
            <a:srgbClr val="7C86B0"/>
          </a:solidFill>
          <a:ln w="3175">
            <a:solidFill>
              <a:srgbClr val="00FFFF"/>
            </a:solidFill>
            <a:miter lim="800000"/>
            <a:headEnd/>
            <a:tailEnd/>
          </a:ln>
          <a:effectLst>
            <a:outerShdw blurRad="40000" dist="23000" dir="5400000" rotWithShape="0">
              <a:srgbClr val="808080">
                <a:alpha val="34998"/>
              </a:srgbClr>
            </a:outerShdw>
          </a:effectLst>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defRPr/>
            </a:pPr>
            <a:r>
              <a:rPr lang="fr-FR" altLang="fr-FR" sz="1200" dirty="0" smtClean="0">
                <a:solidFill>
                  <a:srgbClr val="FFFFFF"/>
                </a:solidFill>
                <a:latin typeface="Arial Narrow" panose="020B0606020202030204" pitchFamily="34" charset="0"/>
              </a:rPr>
              <a:t>BTS2</a:t>
            </a:r>
            <a:r>
              <a:rPr lang="fr-FR" altLang="fr-FR" sz="1200" dirty="0" smtClean="0">
                <a:solidFill>
                  <a:srgbClr val="FFFFFF"/>
                </a:solidFill>
                <a:latin typeface="Arial Narrow" panose="020B0606020202030204" pitchFamily="34" charset="0"/>
              </a:rPr>
              <a:t>         </a:t>
            </a:r>
            <a:endParaRPr lang="fr-FR" altLang="fr-FR" sz="1200" dirty="0">
              <a:solidFill>
                <a:srgbClr val="FFFFFF"/>
              </a:solidFill>
              <a:latin typeface="Arial Narrow" panose="020B0606020202030204" pitchFamily="34" charset="0"/>
            </a:endParaRPr>
          </a:p>
        </p:txBody>
      </p:sp>
      <p:sp>
        <p:nvSpPr>
          <p:cNvPr id="56" name="Rectangle 55"/>
          <p:cNvSpPr>
            <a:spLocks noChangeArrowheads="1"/>
          </p:cNvSpPr>
          <p:nvPr/>
        </p:nvSpPr>
        <p:spPr bwMode="auto">
          <a:xfrm>
            <a:off x="2731016" y="5158505"/>
            <a:ext cx="432048" cy="288925"/>
          </a:xfrm>
          <a:prstGeom prst="rect">
            <a:avLst/>
          </a:prstGeom>
          <a:solidFill>
            <a:schemeClr val="tx1">
              <a:lumMod val="50000"/>
              <a:lumOff val="50000"/>
            </a:schemeClr>
          </a:solidFill>
          <a:ln w="3175">
            <a:solidFill>
              <a:srgbClr val="00FFFF"/>
            </a:solidFill>
            <a:miter lim="800000"/>
            <a:headEnd/>
            <a:tailEnd/>
          </a:ln>
          <a:effectLst>
            <a:outerShdw blurRad="40000" dist="23000" dir="5400000" rotWithShape="0">
              <a:srgbClr val="808080">
                <a:alpha val="34998"/>
              </a:srgbClr>
            </a:outerShdw>
          </a:effectLst>
        </p:spPr>
        <p:txBody>
          <a:bodyPr anchor="ctr"/>
          <a:lstStyle/>
          <a:p>
            <a:pPr eaLnBrk="1" hangingPunct="1">
              <a:defRPr/>
            </a:pPr>
            <a:r>
              <a:rPr lang="fr-FR" sz="1000" b="1" dirty="0" smtClean="0">
                <a:solidFill>
                  <a:schemeClr val="lt1"/>
                </a:solidFill>
                <a:latin typeface="Arial Narrow"/>
                <a:ea typeface="+mn-ea"/>
              </a:rPr>
              <a:t>BTS</a:t>
            </a:r>
            <a:endParaRPr lang="fr-FR" sz="1000" b="1" dirty="0">
              <a:solidFill>
                <a:schemeClr val="lt1"/>
              </a:solidFill>
              <a:latin typeface="Arial Narrow"/>
              <a:ea typeface="+mn-ea"/>
            </a:endParaRPr>
          </a:p>
        </p:txBody>
      </p:sp>
      <p:sp>
        <p:nvSpPr>
          <p:cNvPr id="97" name="Rectangle 96"/>
          <p:cNvSpPr>
            <a:spLocks noChangeArrowheads="1"/>
          </p:cNvSpPr>
          <p:nvPr/>
        </p:nvSpPr>
        <p:spPr bwMode="auto">
          <a:xfrm>
            <a:off x="3272843" y="5158506"/>
            <a:ext cx="432048" cy="288925"/>
          </a:xfrm>
          <a:prstGeom prst="rect">
            <a:avLst/>
          </a:prstGeom>
          <a:solidFill>
            <a:schemeClr val="tx1">
              <a:lumMod val="50000"/>
              <a:lumOff val="50000"/>
            </a:schemeClr>
          </a:solidFill>
          <a:ln w="3175">
            <a:solidFill>
              <a:srgbClr val="00FFFF"/>
            </a:solidFill>
            <a:miter lim="800000"/>
            <a:headEnd/>
            <a:tailEnd/>
          </a:ln>
          <a:effectLst>
            <a:outerShdw blurRad="40000" dist="23000" dir="5400000" rotWithShape="0">
              <a:srgbClr val="808080">
                <a:alpha val="34998"/>
              </a:srgbClr>
            </a:outerShdw>
          </a:effectLst>
        </p:spPr>
        <p:txBody>
          <a:bodyPr anchor="ctr"/>
          <a:lstStyle/>
          <a:p>
            <a:pPr eaLnBrk="1" hangingPunct="1">
              <a:defRPr/>
            </a:pPr>
            <a:r>
              <a:rPr lang="fr-FR" sz="1000" b="1" dirty="0" smtClean="0">
                <a:solidFill>
                  <a:schemeClr val="lt1"/>
                </a:solidFill>
                <a:latin typeface="Arial Narrow"/>
                <a:ea typeface="+mn-ea"/>
              </a:rPr>
              <a:t>DUT</a:t>
            </a:r>
            <a:endParaRPr lang="fr-FR" sz="1000" b="1" dirty="0">
              <a:solidFill>
                <a:schemeClr val="lt1"/>
              </a:solidFill>
              <a:latin typeface="Arial Narrow"/>
              <a:ea typeface="+mn-ea"/>
            </a:endParaRPr>
          </a:p>
        </p:txBody>
      </p:sp>
      <p:sp>
        <p:nvSpPr>
          <p:cNvPr id="98" name="Ellipse 97"/>
          <p:cNvSpPr/>
          <p:nvPr/>
        </p:nvSpPr>
        <p:spPr>
          <a:xfrm>
            <a:off x="3268660" y="4288159"/>
            <a:ext cx="652839" cy="259843"/>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altLang="fr-FR" sz="1200" b="1" dirty="0" smtClean="0">
                <a:solidFill>
                  <a:schemeClr val="bg1"/>
                </a:solidFill>
                <a:latin typeface="Arial Narrow" panose="020B0606020202030204" pitchFamily="34" charset="0"/>
              </a:rPr>
              <a:t>DUT</a:t>
            </a:r>
            <a:r>
              <a:rPr lang="fr-FR" altLang="fr-FR" sz="1000" dirty="0" smtClean="0">
                <a:solidFill>
                  <a:srgbClr val="FFFFFF"/>
                </a:solidFill>
                <a:latin typeface="Arial Narrow" panose="020B0606020202030204" pitchFamily="34" charset="0"/>
              </a:rPr>
              <a:t>  </a:t>
            </a:r>
            <a:endParaRPr lang="fr-FR" sz="1000" dirty="0"/>
          </a:p>
        </p:txBody>
      </p:sp>
    </p:spTree>
    <p:extLst>
      <p:ext uri="{BB962C8B-B14F-4D97-AF65-F5344CB8AC3E}">
        <p14:creationId xmlns:p14="http://schemas.microsoft.com/office/powerpoint/2010/main" val="20402339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NISEP_PRESENTATION_2018_IEO">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2_ONISEP_PRESENTATION_2018_IEO">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defPPr>
      </a:lstStyle>
    </a:txDef>
  </a:objectDefaults>
  <a:extraClrSchemeLst/>
</a:theme>
</file>

<file path=ppt/theme/theme3.xml><?xml version="1.0" encoding="utf-8"?>
<a:theme xmlns:a="http://schemas.openxmlformats.org/drawingml/2006/main" name="3_ONISEP_PRESENTATION_2018_IEO">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defPPr>
      </a:lstStyle>
    </a:tx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ONISEP_PRESENTATION_2018_IEO</Template>
  <TotalTime>1317</TotalTime>
  <Words>1402</Words>
  <Application>Microsoft Office PowerPoint</Application>
  <PresentationFormat>Affichage à l'écran (4:3)</PresentationFormat>
  <Paragraphs>394</Paragraphs>
  <Slides>24</Slides>
  <Notes>5</Notes>
  <HiddenSlides>0</HiddenSlides>
  <MMClips>0</MMClips>
  <ScaleCrop>false</ScaleCrop>
  <HeadingPairs>
    <vt:vector size="4" baseType="variant">
      <vt:variant>
        <vt:lpstr>Thème</vt:lpstr>
      </vt:variant>
      <vt:variant>
        <vt:i4>3</vt:i4>
      </vt:variant>
      <vt:variant>
        <vt:lpstr>Titres des diapositives</vt:lpstr>
      </vt:variant>
      <vt:variant>
        <vt:i4>24</vt:i4>
      </vt:variant>
    </vt:vector>
  </HeadingPairs>
  <TitlesOfParts>
    <vt:vector size="27" baseType="lpstr">
      <vt:lpstr>ONISEP_PRESENTATION_2018_IEO</vt:lpstr>
      <vt:lpstr>2_ONISEP_PRESENTATION_2018_IEO</vt:lpstr>
      <vt:lpstr>3_ONISEP_PRESENTATION_2018_IEO</vt:lpstr>
      <vt:lpstr>Entrer dans le supérieur après un bac  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ONISEP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Entrer dans le supérieur après un bac ES</dc:title>
  <dc:creator>Béatrice Faveur</dc:creator>
  <cp:lastModifiedBy>Béatrice Faveur</cp:lastModifiedBy>
  <cp:revision>62</cp:revision>
  <dcterms:created xsi:type="dcterms:W3CDTF">2017-11-27T12:41:27Z</dcterms:created>
  <dcterms:modified xsi:type="dcterms:W3CDTF">2018-12-13T12:49:54Z</dcterms:modified>
</cp:coreProperties>
</file>