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4" r:id="rId2"/>
    <p:sldMasterId id="2147483708" r:id="rId3"/>
    <p:sldMasterId id="2147483720" r:id="rId4"/>
    <p:sldMasterId id="2147483732" r:id="rId5"/>
  </p:sldMasterIdLst>
  <p:notesMasterIdLst>
    <p:notesMasterId r:id="rId26"/>
  </p:notesMasterIdLst>
  <p:sldIdLst>
    <p:sldId id="256" r:id="rId6"/>
    <p:sldId id="282" r:id="rId7"/>
    <p:sldId id="283" r:id="rId8"/>
    <p:sldId id="284" r:id="rId9"/>
    <p:sldId id="285" r:id="rId10"/>
    <p:sldId id="286" r:id="rId11"/>
    <p:sldId id="288" r:id="rId12"/>
    <p:sldId id="261" r:id="rId13"/>
    <p:sldId id="262" r:id="rId14"/>
    <p:sldId id="263" r:id="rId15"/>
    <p:sldId id="264" r:id="rId16"/>
    <p:sldId id="265" r:id="rId17"/>
    <p:sldId id="274" r:id="rId18"/>
    <p:sldId id="266" r:id="rId19"/>
    <p:sldId id="267" r:id="rId20"/>
    <p:sldId id="268" r:id="rId21"/>
    <p:sldId id="269" r:id="rId22"/>
    <p:sldId id="270" r:id="rId23"/>
    <p:sldId id="290" r:id="rId24"/>
    <p:sldId id="289" r:id="rId2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ement Informatique" initials="DI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51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F7A77-B03B-C341-83B7-8F2A84ABA291}" type="datetimeFigureOut">
              <a:rPr lang="fr-FR" smtClean="0"/>
              <a:pPr/>
              <a:t>01/07/2019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FEFB8-215F-B443-8A37-FD586D873E9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79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FEFB8-215F-B443-8A37-FD586D873E95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07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*Présentation et  description http://www.villebon-charpak.fr/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FEFB8-215F-B443-8A37-FD586D873E95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79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10/12/2018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10/12/2018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10/12/2018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10/12/2018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58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10/12/2018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03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10/12/2018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42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10/12/2018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74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10/12/2018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76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10/12/2018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56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10/12/2018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70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10/12/2018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431967"/>
            <a:ext cx="2133600" cy="365125"/>
          </a:xfrm>
        </p:spPr>
        <p:txBody>
          <a:bodyPr/>
          <a:lstStyle/>
          <a:p>
            <a:r>
              <a:rPr lang="fr-FR" smtClean="0"/>
              <a:t>10/12/2018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10/12/2018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12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10/12/2018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8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10/12/2018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92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F505-8B7A-4850-8915-06F1CBC70B05}" type="datetime1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378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BD1E-4B78-4A6D-AF08-D9807482C9BA}" type="datetime1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984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FF0B-AD2C-47A1-9752-EBCBD64AEFDC}" type="datetime1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847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3B3F-CA5B-45DE-816E-CC590EEA43D3}" type="datetime1">
              <a:rPr lang="fr-FR" smtClean="0"/>
              <a:t>01/07/2019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041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1C52-F418-471D-8F13-CEAF058FC20F}" type="datetime1">
              <a:rPr lang="fr-FR" smtClean="0"/>
              <a:t>01/07/2019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742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DFAA-154C-480A-80BA-3E732B8C96ED}" type="datetime1">
              <a:rPr lang="fr-FR" smtClean="0"/>
              <a:t>01/07/2019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160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5695-6DFB-419A-A08C-FEBF10238470}" type="datetime1">
              <a:rPr lang="fr-FR" smtClean="0"/>
              <a:t>01/07/2019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79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10/12/2018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E1F1-068F-489F-AEBE-4BB30D4F3267}" type="datetime1">
              <a:rPr lang="fr-FR" smtClean="0"/>
              <a:t>01/07/2019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824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CFD1-6114-4139-B14F-57291C7E6B52}" type="datetime1">
              <a:rPr lang="fr-FR" smtClean="0"/>
              <a:t>01/07/2019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458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84FB-98FF-43DC-BB41-EA3F235372F3}" type="datetime1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916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A06C-6E07-4C2E-ABCE-BA7C01A73BC8}" type="datetime1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0404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07-12-2018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25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07-12-2018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07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07-12-2018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214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07-12-2018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675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07-12-2018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962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07-12-2018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6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10/12/2018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07-12-2018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030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07-12-2018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46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07-12-2018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841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07-12-2018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203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07-12-2018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052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10/12/2018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9291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10/12/2018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337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10/12/2018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6843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10/12/2018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7148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10/12/2018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89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10/12/2018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10/12/2018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3173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10/12/2018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9962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10/12/2018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7610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10/12/2018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366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10/12/2018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1533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10/12/2018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08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10/12/2018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10/12/2018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10/12/2018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10/12/2018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10/12/2018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10/12/2018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6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F9213-70FE-4097-BD40-E936759B294B}" type="datetime1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10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07-12-2018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10/12/2018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1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coursup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terminales2018-2019.f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58314" y="2101932"/>
            <a:ext cx="6416265" cy="403892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4000" dirty="0">
                <a:solidFill>
                  <a:schemeClr val="bg1"/>
                </a:solidFill>
                <a:latin typeface="Arial Bold"/>
                <a:cs typeface="Arial Bold"/>
              </a:rPr>
              <a:t>Entrer dans le supérieur</a:t>
            </a:r>
            <a:br>
              <a:rPr lang="fr-FR" sz="4000" dirty="0">
                <a:solidFill>
                  <a:schemeClr val="bg1"/>
                </a:solidFill>
                <a:latin typeface="Arial Bold"/>
                <a:cs typeface="Arial Bold"/>
              </a:rPr>
            </a:br>
            <a:r>
              <a:rPr lang="fr-FR" sz="8800" dirty="0">
                <a:solidFill>
                  <a:srgbClr val="FFFFFF"/>
                </a:solidFill>
                <a:latin typeface="Arial Black" panose="020B0A04020102020204" pitchFamily="34" charset="0"/>
                <a:cs typeface="Arial Bold"/>
              </a:rPr>
              <a:t>après </a:t>
            </a:r>
            <a:r>
              <a:rPr lang="fr-FR" sz="8800" dirty="0" smtClean="0">
                <a:solidFill>
                  <a:srgbClr val="FFFFFF"/>
                </a:solidFill>
                <a:latin typeface="Arial Black" panose="020B0A04020102020204" pitchFamily="34" charset="0"/>
                <a:cs typeface="Arial Bold"/>
              </a:rPr>
              <a:t/>
            </a:r>
            <a:br>
              <a:rPr lang="fr-FR" sz="8800" dirty="0" smtClean="0">
                <a:solidFill>
                  <a:srgbClr val="FFFFFF"/>
                </a:solidFill>
                <a:latin typeface="Arial Black" panose="020B0A04020102020204" pitchFamily="34" charset="0"/>
                <a:cs typeface="Arial Bold"/>
              </a:rPr>
            </a:br>
            <a:r>
              <a:rPr lang="fr-FR" sz="8800" dirty="0" smtClean="0">
                <a:solidFill>
                  <a:srgbClr val="FFFFFF"/>
                </a:solidFill>
                <a:latin typeface="Arial Black" panose="020B0A04020102020204" pitchFamily="34" charset="0"/>
                <a:cs typeface="Arial Bold"/>
              </a:rPr>
              <a:t>un bac </a:t>
            </a:r>
            <a:br>
              <a:rPr lang="fr-FR" sz="8800" dirty="0" smtClean="0">
                <a:solidFill>
                  <a:srgbClr val="FFFFFF"/>
                </a:solidFill>
                <a:latin typeface="Arial Black" panose="020B0A04020102020204" pitchFamily="34" charset="0"/>
                <a:cs typeface="Arial Bold"/>
              </a:rPr>
            </a:br>
            <a:r>
              <a:rPr lang="fr-FR" sz="10700" dirty="0" smtClean="0">
                <a:solidFill>
                  <a:srgbClr val="FFFFFF"/>
                </a:solidFill>
                <a:latin typeface="Arial Black" panose="020B0A04020102020204" pitchFamily="34" charset="0"/>
                <a:cs typeface="Arial Bold"/>
              </a:rPr>
              <a:t>STI2D</a:t>
            </a:r>
            <a:endParaRPr lang="fr-FR" sz="10700" dirty="0">
              <a:solidFill>
                <a:srgbClr val="FFFFFF"/>
              </a:solidFill>
              <a:latin typeface="Arial Black" panose="020B0A04020102020204" pitchFamily="34" charset="0"/>
              <a:cs typeface="Arial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102144"/>
              </p:ext>
            </p:extLst>
          </p:nvPr>
        </p:nvGraphicFramePr>
        <p:xfrm>
          <a:off x="383109" y="1237824"/>
          <a:ext cx="8760891" cy="5094569"/>
        </p:xfrm>
        <a:graphic>
          <a:graphicData uri="http://schemas.openxmlformats.org/drawingml/2006/table">
            <a:tbl>
              <a:tblPr/>
              <a:tblGrid>
                <a:gridCol w="4230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8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MS PGothic" panose="020B0600070205080204" pitchFamily="34" charset="-128"/>
                        </a:rPr>
                        <a:t>Brevet de technicien supérieur</a:t>
                      </a: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MS PGothic" panose="020B0600070205080204" pitchFamily="34" charset="-128"/>
                        </a:rPr>
                        <a:t>Diplôme universitaire de technologie</a:t>
                      </a: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45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4400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MS PGothic" panose="020B0600070205080204" pitchFamily="34" charset="-128"/>
                        </a:rPr>
                        <a:t>2 ans </a:t>
                      </a: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en lycée ou en alternance lycée-entreprise.</a:t>
                      </a:r>
                    </a:p>
                    <a:p>
                      <a:pPr marL="14400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25 à 35 étudiants par classe.</a:t>
                      </a:r>
                    </a:p>
                    <a:p>
                      <a:pPr marL="14400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  <a:defRPr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Spécialisation métier.</a:t>
                      </a:r>
                    </a:p>
                    <a:p>
                      <a:pPr marL="14400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  <a:defRPr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Insertion immédiate ou poursuite  en licence pro ou prépa ATS. </a:t>
                      </a:r>
                    </a:p>
                    <a:p>
                      <a:pPr marL="14400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  <a:defRPr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MS PGothic" panose="020B0600070205080204" pitchFamily="34" charset="-128"/>
                        </a:rPr>
                        <a:t>40 à 60 % </a:t>
                      </a: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de poursuites d’études.</a:t>
                      </a:r>
                    </a:p>
                    <a:p>
                      <a:pPr marL="14400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  <a:defRPr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Examen final et CCF selon le BTS.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MS PGothic" panose="020B0600070205080204" pitchFamily="34" charset="-128"/>
                        </a:rPr>
                        <a:t>2 ans </a:t>
                      </a: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en institut universitaire de technologie  (IUT) ou en alternance.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  <a:defRPr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30 à 120 étudiants par département.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Champ disciplinaire technique et général plus large que le seul métier. 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Insertion immédiate ou poursuite d’études en licence pro, prépa ATS, autre voie.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  <a:defRPr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Plus de </a:t>
                      </a: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MS PGothic" panose="020B0600070205080204" pitchFamily="34" charset="-128"/>
                        </a:rPr>
                        <a:t>80 % </a:t>
                      </a: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de poursuites d’études.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  <a:defRPr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Contrôle continu.</a:t>
                      </a: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Espace réservé du titre 1"/>
          <p:cNvSpPr txBox="1">
            <a:spLocks/>
          </p:cNvSpPr>
          <p:nvPr/>
        </p:nvSpPr>
        <p:spPr bwMode="auto">
          <a:xfrm>
            <a:off x="44216" y="188640"/>
            <a:ext cx="8642584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fr-FR" sz="2400" dirty="0" smtClean="0">
                <a:solidFill>
                  <a:schemeClr val="bg1"/>
                </a:solidFill>
              </a:rPr>
              <a:t>Après </a:t>
            </a:r>
            <a:r>
              <a:rPr lang="fr-FR" sz="2400" dirty="0">
                <a:solidFill>
                  <a:schemeClr val="bg1"/>
                </a:solidFill>
              </a:rPr>
              <a:t>STI2D ► </a:t>
            </a:r>
            <a:r>
              <a:rPr lang="fr-FR" sz="2400" dirty="0" smtClean="0">
                <a:solidFill>
                  <a:schemeClr val="bg1"/>
                </a:solidFill>
              </a:rPr>
              <a:t>BTS ou DUT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47112" y="646082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fld id="{01F5AF79-3A2A-0A41-98EA-E9C0B58A780B}" type="slidenum">
              <a:rPr lang="fr-FR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10</a:t>
            </a:fld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0" y="6460827"/>
            <a:ext cx="2133600" cy="365125"/>
          </a:xfrm>
        </p:spPr>
        <p:txBody>
          <a:bodyPr/>
          <a:lstStyle/>
          <a:p>
            <a:r>
              <a:rPr lang="fr-FR" dirty="0" smtClean="0"/>
              <a:t>10/12/2018</a:t>
            </a:r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532243" y="1198771"/>
            <a:ext cx="9939" cy="5703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32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803232"/>
              </p:ext>
            </p:extLst>
          </p:nvPr>
        </p:nvGraphicFramePr>
        <p:xfrm>
          <a:off x="816428" y="1045028"/>
          <a:ext cx="8063347" cy="5581403"/>
        </p:xfrm>
        <a:graphic>
          <a:graphicData uri="http://schemas.openxmlformats.org/drawingml/2006/table">
            <a:tbl>
              <a:tblPr/>
              <a:tblGrid>
                <a:gridCol w="4046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7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14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7D0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MS PGothic" panose="020B0600070205080204" pitchFamily="34" charset="-128"/>
                        </a:rPr>
                        <a:t>BTS</a:t>
                      </a:r>
                      <a:endParaRPr kumimoji="0" lang="fr-FR" alt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F7D0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MS PGothic" panose="020B0600070205080204" pitchFamily="34" charset="-128"/>
                      </a:endParaRPr>
                    </a:p>
                    <a:p>
                      <a:r>
                        <a:rPr lang="fr-FR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4 bacheliers STI2D sur 10 préparent un </a:t>
                      </a:r>
                      <a:r>
                        <a:rPr lang="fr-FR" sz="2400" b="1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BTS.</a:t>
                      </a:r>
                      <a:endParaRPr lang="fr-FR" sz="2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fr-FR" sz="2400" b="1" dirty="0" smtClean="0">
                          <a:latin typeface="+mn-lt"/>
                        </a:rPr>
                        <a:t>Leur bac leur donne accès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æ"/>
                      </a:pPr>
                      <a:r>
                        <a:rPr lang="fr-FR" sz="2400" b="1" dirty="0" smtClean="0">
                          <a:latin typeface="+mn-lt"/>
                        </a:rPr>
                        <a:t>à l'ensemble des BTS industriels,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æ"/>
                      </a:pPr>
                      <a:r>
                        <a:rPr lang="fr-FR" sz="2400" b="1" dirty="0" smtClean="0">
                          <a:latin typeface="+mn-lt"/>
                        </a:rPr>
                        <a:t>à certains BTS agricoles (BTSA),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æ"/>
                      </a:pPr>
                      <a:r>
                        <a:rPr lang="fr-FR" sz="2400" b="1" dirty="0" smtClean="0">
                          <a:latin typeface="+mn-lt"/>
                        </a:rPr>
                        <a:t>à plusieurs spécialités du paramédical</a:t>
                      </a:r>
                      <a:endParaRPr kumimoji="0" lang="fr-FR" alt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6B09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æ"/>
                      </a:pPr>
                      <a:r>
                        <a:rPr kumimoji="0" lang="fr-FR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Éventuellement à la prépa ATS</a:t>
                      </a:r>
                      <a:endParaRPr kumimoji="0" lang="fr-FR" alt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MS PGothic" panose="020B0600070205080204" pitchFamily="34" charset="-128"/>
                        </a:rPr>
                        <a:t>DUT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MS PGothic" panose="020B0600070205080204" pitchFamily="34" charset="-128"/>
                      </a:endParaRPr>
                    </a:p>
                    <a:p>
                      <a:r>
                        <a:rPr lang="fr-FR" sz="2400" b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Plus de 2 bacheliers STI2D sur 10 s'inscrivent en DUT.</a:t>
                      </a:r>
                      <a:r>
                        <a:rPr lang="fr-FR" sz="2400" b="1" dirty="0" smtClean="0">
                          <a:latin typeface="+mn-lt"/>
                        </a:rPr>
                        <a:t> </a:t>
                      </a:r>
                    </a:p>
                    <a:p>
                      <a:pPr marL="342900" indent="-342900">
                        <a:buFont typeface="Calibri" panose="020F0502020204030204" pitchFamily="34" charset="0"/>
                        <a:buChar char="↘"/>
                      </a:pPr>
                      <a:r>
                        <a:rPr lang="fr-FR" sz="2400" b="1" dirty="0" smtClean="0">
                          <a:latin typeface="+mn-lt"/>
                        </a:rPr>
                        <a:t>Une 20</a:t>
                      </a:r>
                      <a:r>
                        <a:rPr lang="fr-FR" sz="2400" b="1" baseline="30000" dirty="0" smtClean="0">
                          <a:latin typeface="+mn-lt"/>
                        </a:rPr>
                        <a:t>ne</a:t>
                      </a:r>
                      <a:r>
                        <a:rPr lang="fr-FR" sz="2400" b="1" dirty="0" smtClean="0">
                          <a:latin typeface="+mn-lt"/>
                        </a:rPr>
                        <a:t> de spécialités accessibles  </a:t>
                      </a:r>
                      <a:endParaRPr kumimoji="0" lang="fr-FR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æ"/>
                      </a:pPr>
                      <a:r>
                        <a:rPr kumimoji="0" lang="fr-FR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Poursuite possible en prépa ATS</a:t>
                      </a:r>
                      <a:endParaRPr kumimoji="0" lang="fr-FR" altLang="fr-FR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D6B09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401613" y="305191"/>
            <a:ext cx="4355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2400" dirty="0">
                <a:solidFill>
                  <a:schemeClr val="bg1"/>
                </a:solidFill>
              </a:rPr>
              <a:t>Après STI2D ► </a:t>
            </a:r>
            <a:r>
              <a:rPr lang="fr-FR" sz="2400" dirty="0" smtClean="0">
                <a:solidFill>
                  <a:schemeClr val="bg1"/>
                </a:solidFill>
              </a:rPr>
              <a:t>Quel </a:t>
            </a:r>
            <a:r>
              <a:rPr lang="fr-FR" sz="2400" dirty="0">
                <a:solidFill>
                  <a:schemeClr val="bg1"/>
                </a:solidFill>
              </a:rPr>
              <a:t>BTS </a:t>
            </a:r>
            <a:r>
              <a:rPr lang="fr-FR" sz="2400" dirty="0" smtClean="0">
                <a:solidFill>
                  <a:schemeClr val="bg1"/>
                </a:solidFill>
              </a:rPr>
              <a:t>ou DUT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3461" y="6443868"/>
            <a:ext cx="2133600" cy="365125"/>
          </a:xfrm>
        </p:spPr>
        <p:txBody>
          <a:bodyPr/>
          <a:lstStyle/>
          <a:p>
            <a:r>
              <a:rPr lang="fr-FR" dirty="0" smtClean="0"/>
              <a:t>10/12/2018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199" y="6443868"/>
            <a:ext cx="2414155" cy="365125"/>
          </a:xfrm>
        </p:spPr>
        <p:txBody>
          <a:bodyPr/>
          <a:lstStyle/>
          <a:p>
            <a:fld id="{AC08A82B-8F97-FE4A-B5D9-C83A6F6A901E}" type="slidenum">
              <a:rPr lang="fr-FR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11</a:t>
            </a:fld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0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/>
        </p:nvSpPr>
        <p:spPr bwMode="auto">
          <a:xfrm>
            <a:off x="2357965" y="188640"/>
            <a:ext cx="6572250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Après STI2D ► </a:t>
            </a:r>
            <a:r>
              <a:rPr lang="fr-FR" sz="2400" dirty="0" smtClean="0">
                <a:solidFill>
                  <a:srgbClr val="FFFFFF"/>
                </a:solidFill>
                <a:ea typeface="+mj-ea"/>
                <a:cs typeface="Arial Bold"/>
              </a:rPr>
              <a:t>À l’université</a:t>
            </a:r>
            <a:endParaRPr kumimoji="0" lang="fr-FR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Arial Bold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7182" y="1027609"/>
            <a:ext cx="82068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4"/>
                </a:solidFill>
              </a:rPr>
              <a:t>LMD : </a:t>
            </a:r>
            <a:r>
              <a:rPr lang="fr-FR" sz="2800" b="1" dirty="0">
                <a:solidFill>
                  <a:schemeClr val="accent4"/>
                </a:solidFill>
              </a:rPr>
              <a:t>licence, master, doctorat </a:t>
            </a:r>
            <a:endParaRPr lang="fr-FR" sz="2800" b="1" dirty="0" smtClean="0">
              <a:solidFill>
                <a:schemeClr val="accent4"/>
              </a:solidFill>
            </a:endParaRPr>
          </a:p>
          <a:p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Une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orientation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progressive :</a:t>
            </a:r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- les parcours associent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plusieurs disciplines </a:t>
            </a:r>
          </a:p>
          <a:p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- réorientation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passerelles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possibles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à différentes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étapes.</a:t>
            </a:r>
          </a:p>
          <a:p>
            <a:pPr marL="285750" indent="-285750">
              <a:buFontTx/>
              <a:buChar char="-"/>
            </a:pPr>
            <a:endParaRPr lang="fr-FR" sz="2000" b="1" dirty="0">
              <a:solidFill>
                <a:srgbClr val="6565C7"/>
              </a:solidFill>
            </a:endParaRPr>
          </a:p>
          <a:p>
            <a:r>
              <a:rPr lang="fr-FR" sz="2000" b="1" dirty="0" smtClean="0">
                <a:solidFill>
                  <a:srgbClr val="6565C7"/>
                </a:solidFill>
              </a:rPr>
              <a:t>	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Un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rythme plus souple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qu’en BTS-DUT ou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classe prépa mais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 cadre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qui nécessite : </a:t>
            </a:r>
            <a:b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- autonomie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endParaRPr lang="fr-FR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- curiosité, </a:t>
            </a:r>
          </a:p>
          <a:p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- organisation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fr-FR" sz="2000" b="1" dirty="0">
              <a:solidFill>
                <a:srgbClr val="B1C800"/>
              </a:solidFill>
            </a:endParaRPr>
          </a:p>
          <a:p>
            <a:r>
              <a:rPr lang="fr-FR" sz="2000" b="1" dirty="0" smtClean="0">
                <a:solidFill>
                  <a:srgbClr val="B1C800"/>
                </a:solidFill>
              </a:rPr>
              <a:t>	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Pas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diplôme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professionnel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à bac +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(à la différence des BTS-DUT),</a:t>
            </a:r>
          </a:p>
          <a:p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- mais licence pro (bac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3) autorisant la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poursuite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d’études.</a:t>
            </a:r>
          </a:p>
          <a:p>
            <a:r>
              <a:rPr lang="fr-FR" dirty="0"/>
              <a:t>	</a:t>
            </a:r>
            <a:endParaRPr lang="fr-FR" dirty="0" smtClean="0"/>
          </a:p>
          <a:p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NB : </a:t>
            </a:r>
            <a:r>
              <a:rPr lang="fr-FR" sz="2000" dirty="0" smtClean="0">
                <a:solidFill>
                  <a:srgbClr val="00B0F0"/>
                </a:solidFill>
              </a:rPr>
              <a:t>1 année universitaire = 2 semestres </a:t>
            </a:r>
          </a:p>
          <a:p>
            <a:r>
              <a:rPr lang="fr-FR" sz="2000" dirty="0" smtClean="0">
                <a:solidFill>
                  <a:srgbClr val="00B0F0"/>
                </a:solidFill>
              </a:rPr>
              <a:t>				1 semestre = 60 ECTS (</a:t>
            </a:r>
            <a:r>
              <a:rPr lang="fr-FR" sz="2000" dirty="0">
                <a:solidFill>
                  <a:schemeClr val="accent4"/>
                </a:solidFill>
              </a:rPr>
              <a:t>crédits européens de transfert </a:t>
            </a:r>
            <a:r>
              <a:rPr lang="fr-FR" sz="2000" dirty="0" smtClean="0">
                <a:solidFill>
                  <a:srgbClr val="00B0F0"/>
                </a:solidFill>
              </a:rPr>
              <a:t>)</a:t>
            </a:r>
          </a:p>
          <a:p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0" y="6498479"/>
            <a:ext cx="2133600" cy="365125"/>
          </a:xfrm>
        </p:spPr>
        <p:txBody>
          <a:bodyPr/>
          <a:lstStyle/>
          <a:p>
            <a:r>
              <a:rPr lang="fr-FR" dirty="0" smtClean="0"/>
              <a:t>10/12/2018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901069" y="6492875"/>
            <a:ext cx="2133600" cy="365125"/>
          </a:xfrm>
        </p:spPr>
        <p:txBody>
          <a:bodyPr/>
          <a:lstStyle/>
          <a:p>
            <a:fld id="{AC08A82B-8F97-FE4A-B5D9-C83A6F6A901E}" type="slidenum"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12</a:t>
            </a:fld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0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/>
        </p:nvSpPr>
        <p:spPr bwMode="auto">
          <a:xfrm>
            <a:off x="2357965" y="188640"/>
            <a:ext cx="6572250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Après STI2D ► </a:t>
            </a:r>
            <a:r>
              <a:rPr lang="fr-FR" sz="2400" dirty="0" smtClean="0">
                <a:solidFill>
                  <a:srgbClr val="FFFFFF"/>
                </a:solidFill>
                <a:ea typeface="+mj-ea"/>
                <a:cs typeface="Arial Bold"/>
              </a:rPr>
              <a:t>À l’université</a:t>
            </a:r>
            <a:endParaRPr kumimoji="0" lang="fr-FR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Arial Bold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7182" y="1027609"/>
            <a:ext cx="82068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4"/>
                </a:solidFill>
              </a:rPr>
              <a:t>LMD : </a:t>
            </a:r>
            <a:r>
              <a:rPr lang="fr-FR" sz="2800" b="1" dirty="0">
                <a:solidFill>
                  <a:schemeClr val="accent4"/>
                </a:solidFill>
              </a:rPr>
              <a:t>licence, master, doctorat </a:t>
            </a:r>
            <a:endParaRPr lang="fr-FR" sz="2800" b="1" dirty="0" smtClean="0">
              <a:solidFill>
                <a:schemeClr val="accent4"/>
              </a:solidFill>
            </a:endParaRPr>
          </a:p>
          <a:p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lvl="1" indent="17463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î"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 Les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plus adaptées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licences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orientées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sciences industrielles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(sciences pour l’ingénieur ; électronique, énergie électrique, automatique (3EA) ; mécanique ; génie civil ; sciences et technologies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</a:p>
          <a:p>
            <a:pPr marL="342900" indent="17463">
              <a:buClr>
                <a:schemeClr val="accent3">
                  <a:lumMod val="75000"/>
                </a:schemeClr>
              </a:buClr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Maths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sciences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physiques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++.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Avec bon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niveau général en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sciences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17463">
              <a:buClr>
                <a:schemeClr val="accent3">
                  <a:lumMod val="75000"/>
                </a:schemeClr>
              </a:buClr>
            </a:pPr>
            <a:r>
              <a:rPr lang="fr-FR" sz="2000" b="1" dirty="0" smtClean="0">
                <a:solidFill>
                  <a:srgbClr val="6565C7"/>
                </a:solidFill>
              </a:rPr>
              <a:t>	</a:t>
            </a:r>
            <a:endParaRPr lang="fr-FR" sz="2000" b="1" dirty="0">
              <a:solidFill>
                <a:srgbClr val="B1C800"/>
              </a:solidFill>
            </a:endParaRPr>
          </a:p>
          <a:p>
            <a:pPr marL="342900" indent="17463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î"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 Sciences dures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(mathématiques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physique, informatique,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etc.)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s'inscrivent + dans la continuité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 enseignements du bac S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342900" indent="17463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î"/>
            </a:pPr>
            <a:endParaRPr lang="fr-FR" sz="2000" b="1" dirty="0"/>
          </a:p>
          <a:p>
            <a:pPr marL="342900" indent="17463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î"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Exception,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licence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Sciences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technologies de l'Institut Villebon -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Georges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Charpak (91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), interdisciplinaire, reposant sur expérimentation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conduite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projet,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travail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petits groupes,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accompagnement personnalisé*.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Recrutement national sur entretien et épreuves. 70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%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d'élèves boursiers. 30 % de bacs techno, 35 places, 800 candidatures en 2017.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0" y="6481293"/>
            <a:ext cx="2133600" cy="365125"/>
          </a:xfrm>
        </p:spPr>
        <p:txBody>
          <a:bodyPr/>
          <a:lstStyle/>
          <a:p>
            <a:r>
              <a:rPr lang="fr-FR" dirty="0" smtClean="0"/>
              <a:t>10/12/2018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10400" y="6461345"/>
            <a:ext cx="2133600" cy="365125"/>
          </a:xfrm>
        </p:spPr>
        <p:txBody>
          <a:bodyPr/>
          <a:lstStyle/>
          <a:p>
            <a:fld id="{AC08A82B-8F97-FE4A-B5D9-C83A6F6A901E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776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/>
        </p:nvSpPr>
        <p:spPr bwMode="auto">
          <a:xfrm>
            <a:off x="2357965" y="188640"/>
            <a:ext cx="6572250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r-FR" sz="2400" dirty="0">
                <a:solidFill>
                  <a:schemeClr val="bg1"/>
                </a:solidFill>
              </a:rPr>
              <a:t>Après STI2D ► </a:t>
            </a:r>
            <a:r>
              <a:rPr lang="fr-FR" sz="2400" dirty="0" smtClean="0">
                <a:solidFill>
                  <a:srgbClr val="FFFFFF"/>
                </a:solidFill>
                <a:latin typeface="Arial Bold"/>
                <a:ea typeface="+mj-ea"/>
                <a:cs typeface="Arial Bold"/>
              </a:rPr>
              <a:t>Les écoles spécialisées</a:t>
            </a:r>
            <a:endParaRPr kumimoji="0" lang="fr-FR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Arial Bold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16512" y="652570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fld id="{01F5AF79-3A2A-0A41-98EA-E9C0B58A780B}" type="slidenum">
              <a:rPr lang="fr-FR"/>
              <a:pPr/>
              <a:t>14</a:t>
            </a:fld>
            <a:endParaRPr lang="fr-FR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14854" y="1246297"/>
            <a:ext cx="8159252" cy="50167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fr-FR" sz="2800" b="1" dirty="0" smtClean="0">
                <a:solidFill>
                  <a:srgbClr val="B1C800"/>
                </a:solidFill>
                <a:cs typeface="Times New Roman" charset="0"/>
              </a:rPr>
              <a:t>Écoles d’ingénieurs</a:t>
            </a:r>
          </a:p>
          <a:p>
            <a:pPr eaLnBrk="1" hangingPunct="1"/>
            <a:endParaRPr lang="fr-FR" sz="2400" b="1" dirty="0" smtClean="0">
              <a:solidFill>
                <a:srgbClr val="B1C800"/>
              </a:solidFill>
              <a:cs typeface="Times New Roman" charset="0"/>
            </a:endParaRPr>
          </a:p>
          <a:p>
            <a:pPr marL="342900" indent="-342900">
              <a:buFont typeface="Wingdings" panose="05000000000000000000" pitchFamily="2" charset="2"/>
              <a:buChar char="æ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Diplôme d’ingénieur en </a:t>
            </a:r>
            <a:r>
              <a:rPr lang="fr-FR" sz="2000" b="1" dirty="0" smtClean="0">
                <a:solidFill>
                  <a:srgbClr val="B1C800"/>
                </a:solidFill>
              </a:rPr>
              <a:t>5 ans après le bac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une centaine d’écoles. </a:t>
            </a:r>
          </a:p>
          <a:p>
            <a:pPr marL="342900" indent="-342900">
              <a:buFont typeface="Wingdings" panose="05000000000000000000" pitchFamily="2" charset="2"/>
              <a:buChar char="æ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Sélection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sur </a:t>
            </a:r>
            <a:r>
              <a:rPr lang="fr-FR" sz="2000" b="1" dirty="0">
                <a:solidFill>
                  <a:srgbClr val="B1C800"/>
                </a:solidFill>
              </a:rPr>
              <a:t>dossier, </a:t>
            </a:r>
            <a:r>
              <a:rPr lang="fr-FR" sz="2000" b="1" dirty="0" smtClean="0">
                <a:solidFill>
                  <a:srgbClr val="B1C800"/>
                </a:solidFill>
              </a:rPr>
              <a:t>épreuves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et/ou entretien. </a:t>
            </a:r>
            <a:endParaRPr lang="fr-FR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æ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Priorité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aux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bacs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S,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mais un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petit nombre de places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STI2D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fr-FR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Ex. : concours </a:t>
            </a:r>
            <a:r>
              <a:rPr lang="fr-F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Geipi-Polytech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STI2D-STL pour 17 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écoles d'ingénieurs publiques, 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à		spécialisations diverses.</a:t>
            </a:r>
          </a:p>
          <a:p>
            <a:endParaRPr lang="fr-FR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æ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Viser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les écoles à vocation </a:t>
            </a:r>
            <a:r>
              <a:rPr lang="fr-FR" sz="2000" b="1" dirty="0">
                <a:solidFill>
                  <a:srgbClr val="B1C800"/>
                </a:solidFill>
              </a:rPr>
              <a:t>industrielle, les universités de technologie ou </a:t>
            </a:r>
            <a:r>
              <a:rPr lang="fr-FR" sz="2000" b="1" dirty="0" smtClean="0">
                <a:solidFill>
                  <a:srgbClr val="B1C800"/>
                </a:solidFill>
              </a:rPr>
              <a:t>	les</a:t>
            </a:r>
            <a:r>
              <a:rPr lang="fr-FR" sz="2000" b="1" dirty="0">
                <a:solidFill>
                  <a:srgbClr val="B1C800"/>
                </a:solidFill>
              </a:rPr>
              <a:t> formations d’ingénieurs en partenariat (FIP),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qui proposent une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alternance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école/entreprise. </a:t>
            </a:r>
            <a:endParaRPr lang="fr-FR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æ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Certaines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écoles généralistes accueillent des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bacs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STI2D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avec bon 	dossier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forte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motivation.</a:t>
            </a:r>
          </a:p>
          <a:p>
            <a:pPr marL="342900" indent="-342900">
              <a:buFont typeface="Wingdings" panose="05000000000000000000" pitchFamily="2" charset="2"/>
              <a:buChar char="æ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Pour éviter les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échecs, parfois des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dispositifs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d'accompagnement 	pendant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 ou 2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ans.</a:t>
            </a:r>
            <a:endParaRPr lang="fr-FR" sz="2000" b="1" kern="1200" dirty="0">
              <a:solidFill>
                <a:schemeClr val="tx1">
                  <a:lumMod val="50000"/>
                  <a:lumOff val="50000"/>
                </a:schemeClr>
              </a:solidFill>
              <a:cs typeface="Times New Roman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0" y="6493786"/>
            <a:ext cx="2133600" cy="365125"/>
          </a:xfrm>
        </p:spPr>
        <p:txBody>
          <a:bodyPr/>
          <a:lstStyle/>
          <a:p>
            <a:r>
              <a:rPr lang="fr-FR" dirty="0" smtClean="0"/>
              <a:t>10/12/2018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372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/>
        </p:nvSpPr>
        <p:spPr bwMode="auto">
          <a:xfrm>
            <a:off x="2357965" y="188640"/>
            <a:ext cx="6572250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r-FR" sz="2400" dirty="0">
                <a:solidFill>
                  <a:schemeClr val="bg1"/>
                </a:solidFill>
              </a:rPr>
              <a:t>Après STI2D ► </a:t>
            </a:r>
            <a:r>
              <a:rPr lang="fr-FR" sz="2400" dirty="0">
                <a:solidFill>
                  <a:srgbClr val="FFFFFF"/>
                </a:solidFill>
                <a:latin typeface="Arial Bold"/>
                <a:cs typeface="Arial Bold"/>
              </a:rPr>
              <a:t>Les écoles </a:t>
            </a:r>
            <a:r>
              <a:rPr lang="fr-FR" sz="2400" dirty="0" smtClean="0">
                <a:solidFill>
                  <a:srgbClr val="FFFFFF"/>
                </a:solidFill>
                <a:latin typeface="Arial Bold"/>
                <a:cs typeface="Arial Bold"/>
              </a:rPr>
              <a:t>spécialisées</a:t>
            </a:r>
            <a:endParaRPr lang="fr-FR" sz="2400" dirty="0">
              <a:solidFill>
                <a:srgbClr val="FFFFFF"/>
              </a:solidFill>
              <a:cs typeface="Arial Bold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16512" y="652570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fld id="{01F5AF79-3A2A-0A41-98EA-E9C0B58A780B}" type="slidenum">
              <a:rPr lang="fr-FR"/>
              <a:pPr/>
              <a:t>15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7538" y="949332"/>
            <a:ext cx="7250242" cy="30469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fr-FR" sz="2800" b="1" dirty="0" smtClean="0">
                <a:solidFill>
                  <a:srgbClr val="B1C800"/>
                </a:solidFill>
                <a:cs typeface="Times New Roman" charset="0"/>
              </a:rPr>
              <a:t>Autres écoles</a:t>
            </a:r>
          </a:p>
          <a:p>
            <a:pPr eaLnBrk="1" hangingPunct="1"/>
            <a:endParaRPr lang="fr-FR" sz="2400" b="1" dirty="0" smtClean="0">
              <a:solidFill>
                <a:srgbClr val="B1C800"/>
              </a:solidFill>
              <a:cs typeface="Times New Roman" charset="0"/>
            </a:endParaRPr>
          </a:p>
          <a:p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Nombreuses écoles</a:t>
            </a:r>
            <a:r>
              <a:rPr lang="fr-FR" sz="2000" dirty="0" smtClean="0"/>
              <a:t>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spécialisées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post-bac :</a:t>
            </a:r>
          </a:p>
          <a:p>
            <a:pPr marL="342900" indent="-342900">
              <a:buFont typeface="Wingdings" panose="05000000000000000000" pitchFamily="2" charset="2"/>
              <a:buChar char="æ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électronique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endParaRPr lang="fr-FR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æ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réseaux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endParaRPr lang="fr-FR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æ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matériaux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endParaRPr lang="fr-FR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æ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mécanique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endParaRPr lang="fr-FR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æ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automobile</a:t>
            </a:r>
          </a:p>
          <a:p>
            <a:pPr marL="342900" indent="-342900">
              <a:buFont typeface="Wingdings" panose="05000000000000000000" pitchFamily="2" charset="2"/>
              <a:buChar char="æ"/>
            </a:pPr>
            <a:r>
              <a:rPr lang="fr-FR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charset="0"/>
              </a:rPr>
              <a:t>etc.</a:t>
            </a:r>
            <a:endParaRPr lang="fr-FR" sz="2000" b="1" kern="1200" dirty="0">
              <a:solidFill>
                <a:schemeClr val="tx1">
                  <a:lumMod val="50000"/>
                  <a:lumOff val="50000"/>
                </a:schemeClr>
              </a:solidFill>
              <a:cs typeface="Times New Roman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0" y="6508060"/>
            <a:ext cx="2133600" cy="365125"/>
          </a:xfrm>
        </p:spPr>
        <p:txBody>
          <a:bodyPr/>
          <a:lstStyle/>
          <a:p>
            <a:r>
              <a:rPr lang="fr-FR" dirty="0" smtClean="0"/>
              <a:t>10/12/2018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46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/>
        </p:nvSpPr>
        <p:spPr bwMode="auto">
          <a:xfrm>
            <a:off x="2357965" y="188640"/>
            <a:ext cx="6572250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r-FR" sz="2400" dirty="0">
                <a:solidFill>
                  <a:schemeClr val="bg1"/>
                </a:solidFill>
              </a:rPr>
              <a:t>Après STI2D ► </a:t>
            </a:r>
            <a:r>
              <a:rPr lang="fr-FR" sz="2400" dirty="0">
                <a:solidFill>
                  <a:srgbClr val="FFFFFF"/>
                </a:solidFill>
                <a:latin typeface="Arial Bold"/>
                <a:cs typeface="Arial Bold"/>
              </a:rPr>
              <a:t>Les </a:t>
            </a:r>
            <a:r>
              <a:rPr lang="fr-FR" sz="2400" dirty="0" smtClean="0">
                <a:solidFill>
                  <a:srgbClr val="FFFFFF"/>
                </a:solidFill>
                <a:latin typeface="Arial Bold"/>
                <a:cs typeface="Arial Bold"/>
              </a:rPr>
              <a:t>classes prépa</a:t>
            </a:r>
            <a:endParaRPr lang="fr-FR" sz="2400" dirty="0">
              <a:solidFill>
                <a:srgbClr val="FFFFFF"/>
              </a:solidFill>
              <a:cs typeface="Arial Bold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16512" y="652570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fld id="{01F5AF79-3A2A-0A41-98EA-E9C0B58A780B}" type="slidenum">
              <a:rPr lang="fr-FR"/>
              <a:pPr/>
              <a:t>16</a:t>
            </a:fld>
            <a:endParaRPr lang="fr-FR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65661" y="906261"/>
            <a:ext cx="7637533" cy="532453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hangingPunct="1"/>
            <a:endParaRPr lang="fr-FR" sz="2000" b="1" dirty="0" smtClean="0">
              <a:solidFill>
                <a:srgbClr val="B80868"/>
              </a:solidFill>
              <a:cs typeface="Aharoni" panose="02010803020104030203" pitchFamily="2" charset="-79"/>
            </a:endParaRPr>
          </a:p>
          <a:p>
            <a:pPr eaLnBrk="1" hangingPunct="1"/>
            <a:r>
              <a:rPr lang="fr-FR" sz="2000" b="1" dirty="0" smtClean="0">
                <a:solidFill>
                  <a:srgbClr val="B80868"/>
                </a:solidFill>
                <a:cs typeface="Aharoni" panose="02010803020104030203" pitchFamily="2" charset="-79"/>
              </a:rPr>
              <a:t>ORGANISATION</a:t>
            </a:r>
            <a:endParaRPr lang="fr-FR" sz="2000" b="1" dirty="0">
              <a:solidFill>
                <a:srgbClr val="B80868"/>
              </a:solidFill>
              <a:cs typeface="Aharoni" panose="02010803020104030203" pitchFamily="2" charset="-79"/>
            </a:endParaRPr>
          </a:p>
          <a:p>
            <a:pPr marL="800100" lvl="1" indent="-342900">
              <a:buFont typeface="Arial"/>
              <a:buChar char="•"/>
            </a:pPr>
            <a:r>
              <a:rPr lang="fr-FR" sz="2000" b="1" dirty="0" smtClean="0">
                <a:solidFill>
                  <a:srgbClr val="CD6B09"/>
                </a:solidFill>
                <a:cs typeface="Times New Roman" charset="0"/>
              </a:rPr>
              <a:t>Durée, lieu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charset="0"/>
              </a:rPr>
              <a:t> : en deux ans après le bac, lycée public ou privé et quelques écoles privées. On ne peut redoubler qu’en 2</a:t>
            </a:r>
            <a:r>
              <a:rPr lang="fr-FR" sz="20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charset="0"/>
              </a:rPr>
              <a:t>e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charset="0"/>
              </a:rPr>
              <a:t> année, pour repasser les concours.</a:t>
            </a:r>
            <a:endParaRPr lang="fr-FR" sz="2000" b="1" dirty="0" smtClean="0">
              <a:solidFill>
                <a:srgbClr val="7F7F7F"/>
              </a:solidFill>
              <a:cs typeface="Times New Roman" charset="0"/>
            </a:endParaRPr>
          </a:p>
          <a:p>
            <a:pPr marL="800100" lvl="1" indent="-342900">
              <a:buFont typeface="Arial"/>
              <a:buChar char="•"/>
            </a:pPr>
            <a:r>
              <a:rPr lang="fr-FR" sz="2000" b="1" dirty="0" smtClean="0">
                <a:solidFill>
                  <a:srgbClr val="CD6B09"/>
                </a:solidFill>
                <a:cs typeface="Times New Roman" charset="0"/>
              </a:rPr>
              <a:t>Coût : </a:t>
            </a:r>
            <a:r>
              <a:rPr lang="fr-FR" sz="2000" b="1" dirty="0" smtClean="0">
                <a:solidFill>
                  <a:srgbClr val="7F7F7F"/>
                </a:solidFill>
                <a:cs typeface="Times New Roman" charset="0"/>
              </a:rPr>
              <a:t>celui d’une année de licence 170 € (+ 200 € de sécurité sociale après 20 ans), en 2017.</a:t>
            </a:r>
          </a:p>
          <a:p>
            <a:pPr marL="800100" lvl="1" indent="-342900">
              <a:buFont typeface="Arial"/>
              <a:buChar char="•"/>
            </a:pPr>
            <a:r>
              <a:rPr lang="fr-FR" sz="2000" b="1" dirty="0" smtClean="0">
                <a:solidFill>
                  <a:srgbClr val="CD6B09"/>
                </a:solidFill>
                <a:cs typeface="Times New Roman" charset="0"/>
              </a:rPr>
              <a:t>Admission : </a:t>
            </a:r>
            <a:r>
              <a:rPr lang="fr-FR" sz="2000" b="1" dirty="0" smtClean="0">
                <a:solidFill>
                  <a:srgbClr val="7F7F7F"/>
                </a:solidFill>
                <a:cs typeface="Times New Roman" charset="0"/>
              </a:rPr>
              <a:t>sur dossier scolaire, appréciation des enseignants et… motivation.</a:t>
            </a:r>
          </a:p>
          <a:p>
            <a:pPr lvl="1"/>
            <a:endParaRPr lang="fr-FR" sz="2000" b="1" dirty="0" smtClean="0">
              <a:solidFill>
                <a:srgbClr val="7F7F7F"/>
              </a:solidFill>
              <a:cs typeface="Times New Roman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accent4"/>
                </a:solidFill>
                <a:cs typeface="Times New Roman" charset="0"/>
              </a:rPr>
              <a:t>Pluridisciplinarité</a:t>
            </a:r>
            <a:r>
              <a:rPr lang="fr-FR" sz="2000" b="1" dirty="0" smtClean="0">
                <a:solidFill>
                  <a:srgbClr val="7F7F7F"/>
                </a:solidFill>
                <a:cs typeface="Times New Roman" charset="0"/>
              </a:rPr>
              <a:t> et programme adapté aux concours.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accent4"/>
                </a:solidFill>
                <a:cs typeface="Times New Roman" charset="0"/>
              </a:rPr>
              <a:t>Rythme de travail </a:t>
            </a:r>
            <a:r>
              <a:rPr lang="fr-FR" sz="2000" b="1" dirty="0" smtClean="0">
                <a:solidFill>
                  <a:srgbClr val="7F7F7F"/>
                </a:solidFill>
                <a:cs typeface="Times New Roman" charset="0"/>
              </a:rPr>
              <a:t>: 35 h./semaine, nombreuses colles</a:t>
            </a:r>
            <a:br>
              <a:rPr lang="fr-FR" sz="2000" b="1" dirty="0" smtClean="0">
                <a:solidFill>
                  <a:srgbClr val="7F7F7F"/>
                </a:solidFill>
                <a:cs typeface="Times New Roman" charset="0"/>
              </a:rPr>
            </a:br>
            <a:r>
              <a:rPr lang="fr-FR" sz="2000" b="1" dirty="0" smtClean="0">
                <a:solidFill>
                  <a:srgbClr val="7F7F7F"/>
                </a:solidFill>
                <a:cs typeface="Times New Roman" charset="0"/>
              </a:rPr>
              <a:t> (interrogations orales), DST. </a:t>
            </a:r>
            <a:br>
              <a:rPr lang="fr-FR" sz="2000" b="1" dirty="0" smtClean="0">
                <a:solidFill>
                  <a:srgbClr val="7F7F7F"/>
                </a:solidFill>
                <a:cs typeface="Times New Roman" charset="0"/>
              </a:rPr>
            </a:br>
            <a:r>
              <a:rPr lang="fr-FR" sz="2000" b="1" dirty="0" smtClean="0">
                <a:solidFill>
                  <a:srgbClr val="7F7F7F"/>
                </a:solidFill>
                <a:cs typeface="Times New Roman" charset="0"/>
              </a:rPr>
              <a:t>+ 3 ou 4 h de travail personnel par jour.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7F7F7F"/>
              </a:solidFill>
              <a:cs typeface="Times New Roman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accent4"/>
                </a:solidFill>
                <a:cs typeface="Times New Roman" charset="0"/>
              </a:rPr>
              <a:t>NB : la</a:t>
            </a:r>
            <a:r>
              <a:rPr lang="fr-FR" sz="2000" b="1" dirty="0" smtClean="0">
                <a:solidFill>
                  <a:srgbClr val="7F7F7F"/>
                </a:solidFill>
                <a:cs typeface="Times New Roman" charset="0"/>
              </a:rPr>
              <a:t> </a:t>
            </a:r>
            <a:r>
              <a:rPr lang="fr-FR" sz="2000" b="1" dirty="0" smtClean="0">
                <a:solidFill>
                  <a:schemeClr val="accent4"/>
                </a:solidFill>
                <a:cs typeface="Times New Roman" charset="0"/>
              </a:rPr>
              <a:t>prépas ATS,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charset="0"/>
              </a:rPr>
              <a:t>(1 an) spécialement adaptée et réservée aux BTS /DUT donne accès à une quarantaine d’écoles.</a:t>
            </a:r>
            <a:endParaRPr lang="fr-FR" sz="2000" b="1" kern="1200" dirty="0">
              <a:solidFill>
                <a:schemeClr val="tx1">
                  <a:lumMod val="50000"/>
                  <a:lumOff val="50000"/>
                </a:schemeClr>
              </a:solidFill>
              <a:cs typeface="Times New Roman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0" y="6516063"/>
            <a:ext cx="2133600" cy="365125"/>
          </a:xfrm>
        </p:spPr>
        <p:txBody>
          <a:bodyPr/>
          <a:lstStyle/>
          <a:p>
            <a:r>
              <a:rPr lang="fr-FR" dirty="0" smtClean="0"/>
              <a:t>10/12/2018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49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/>
        </p:nvSpPr>
        <p:spPr bwMode="auto">
          <a:xfrm>
            <a:off x="2357965" y="188640"/>
            <a:ext cx="6572250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r-FR" sz="2400" dirty="0">
                <a:solidFill>
                  <a:schemeClr val="bg1"/>
                </a:solidFill>
              </a:rPr>
              <a:t>Après STI2D ► </a:t>
            </a:r>
            <a:r>
              <a:rPr lang="fr-FR" sz="2400" dirty="0">
                <a:solidFill>
                  <a:srgbClr val="FFFFFF"/>
                </a:solidFill>
                <a:latin typeface="Arial Bold"/>
                <a:cs typeface="Arial Bold"/>
              </a:rPr>
              <a:t>Les </a:t>
            </a:r>
            <a:r>
              <a:rPr lang="fr-FR" sz="2400" dirty="0" smtClean="0">
                <a:solidFill>
                  <a:srgbClr val="FFFFFF"/>
                </a:solidFill>
                <a:latin typeface="Arial Bold"/>
                <a:cs typeface="Arial Bold"/>
              </a:rPr>
              <a:t>classes prépa</a:t>
            </a:r>
            <a:endParaRPr lang="fr-FR" sz="2400" dirty="0">
              <a:solidFill>
                <a:srgbClr val="FFFFFF"/>
              </a:solidFill>
              <a:cs typeface="Arial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16281" y="862013"/>
            <a:ext cx="7944592" cy="541686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TSI</a:t>
            </a:r>
            <a:r>
              <a:rPr lang="fr-FR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fr-FR" sz="2000" dirty="0">
                <a:solidFill>
                  <a:srgbClr val="C00000"/>
                </a:solidFill>
              </a:rPr>
              <a:t>Technologie et sciences industrielles </a:t>
            </a:r>
            <a:endParaRPr lang="fr-FR" sz="2000" dirty="0">
              <a:solidFill>
                <a:srgbClr val="C00000"/>
              </a:solidFill>
              <a:cs typeface="Aharoni" panose="02010803020104030203" pitchFamily="2" charset="-79"/>
            </a:endParaRPr>
          </a:p>
          <a:p>
            <a:pPr>
              <a:spcBef>
                <a:spcPts val="600"/>
              </a:spcBef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Principalement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 bacheliers STI2D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sans distinction de spécialité.</a:t>
            </a:r>
          </a:p>
          <a:p>
            <a:pPr>
              <a:spcBef>
                <a:spcPts val="600"/>
              </a:spcBef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Accès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dossier :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bon niveau en maths,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physique-chimie et enseignements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technologiques transversaux, mais aussi en expression écrite, en langues vivantes,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(matières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présentes aux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concours). Grande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capacité de travail et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rigueur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 </a:t>
            </a:r>
            <a:endParaRPr lang="fr-F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Encadrement renforcé.</a:t>
            </a:r>
            <a:endParaRPr lang="fr-FR" sz="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fr-FR" sz="100" dirty="0" smtClean="0"/>
          </a:p>
          <a:p>
            <a:pPr>
              <a:spcBef>
                <a:spcPts val="600"/>
              </a:spcBef>
            </a:pPr>
            <a:r>
              <a:rPr lang="fr-FR" sz="2800" b="1" dirty="0" smtClean="0">
                <a:solidFill>
                  <a:srgbClr val="C00000"/>
                </a:solidFill>
              </a:rPr>
              <a:t>TPC </a:t>
            </a:r>
            <a:r>
              <a:rPr lang="fr-FR" sz="2000" dirty="0" smtClean="0">
                <a:solidFill>
                  <a:srgbClr val="C00000"/>
                </a:solidFill>
              </a:rPr>
              <a:t>Technologie</a:t>
            </a:r>
            <a:r>
              <a:rPr lang="fr-FR" sz="2000" dirty="0">
                <a:solidFill>
                  <a:srgbClr val="C00000"/>
                </a:solidFill>
              </a:rPr>
              <a:t>, physique et </a:t>
            </a:r>
            <a:r>
              <a:rPr lang="fr-FR" sz="2000" dirty="0" smtClean="0">
                <a:solidFill>
                  <a:srgbClr val="C00000"/>
                </a:solidFill>
              </a:rPr>
              <a:t>chimie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æ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Accessible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aux bacheliers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STI2D,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æ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mais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large place à la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chimie (STI2D davantage axé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l'ingénierie).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æ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Épreuves propres et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quota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places dans les écoles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d’ingénieurs ; réelles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chances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d’intégration,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 même titre que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 prépas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scientifiques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pour bac S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fr-F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æ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Accessibilité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à l'ENS Paris-Saclay (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ex-Cachan).</a:t>
            </a:r>
            <a:endParaRPr lang="fr-FR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fr-FR" sz="1200" b="1" dirty="0">
              <a:solidFill>
                <a:srgbClr val="CD6B09"/>
              </a:solidFill>
              <a:cs typeface="Times New Roman" charset="0"/>
            </a:endParaRPr>
          </a:p>
          <a:p>
            <a:r>
              <a:rPr lang="fr-FR" sz="3200" b="1" dirty="0" smtClean="0">
                <a:solidFill>
                  <a:srgbClr val="C00000"/>
                </a:solidFill>
              </a:rPr>
              <a:t> ATS </a:t>
            </a:r>
            <a:r>
              <a:rPr lang="fr-FR" sz="2000" dirty="0" smtClean="0">
                <a:solidFill>
                  <a:srgbClr val="C00000"/>
                </a:solidFill>
              </a:rPr>
              <a:t>Adaptation technicien supérieur </a:t>
            </a:r>
          </a:p>
          <a:p>
            <a:pPr marL="342900" indent="-342900">
              <a:buFont typeface="Calibri" panose="020F0502020204030204" pitchFamily="34" charset="0"/>
              <a:buChar char="↘"/>
            </a:pPr>
            <a:r>
              <a:rPr lang="fr-FR" sz="2000" b="1" dirty="0">
                <a:solidFill>
                  <a:srgbClr val="C00000"/>
                </a:solidFill>
              </a:rPr>
              <a:t>	</a:t>
            </a:r>
            <a:r>
              <a:rPr lang="fr-FR" sz="2000" b="1" dirty="0" smtClean="0">
                <a:solidFill>
                  <a:srgbClr val="C00000"/>
                </a:solidFill>
              </a:rPr>
              <a:t>rappel :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1 an, réservée  et spécialement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adaptée aux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BTS/DUT.</a:t>
            </a:r>
            <a:endParaRPr lang="fr-FR" sz="2000" b="1" kern="1200" dirty="0">
              <a:solidFill>
                <a:schemeClr val="tx1">
                  <a:lumMod val="65000"/>
                  <a:lumOff val="35000"/>
                </a:schemeClr>
              </a:solidFill>
              <a:cs typeface="Times New Roman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0" y="6371277"/>
            <a:ext cx="2133600" cy="365125"/>
          </a:xfrm>
        </p:spPr>
        <p:txBody>
          <a:bodyPr/>
          <a:lstStyle/>
          <a:p>
            <a:r>
              <a:rPr lang="fr-FR" smtClean="0"/>
              <a:t>10/12/2018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46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4294967295"/>
          </p:nvPr>
        </p:nvSpPr>
        <p:spPr>
          <a:xfrm>
            <a:off x="1377538" y="985652"/>
            <a:ext cx="7671430" cy="5140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 smtClean="0">
                <a:solidFill>
                  <a:srgbClr val="B1C800"/>
                </a:solidFill>
              </a:rPr>
              <a:t>Les admissions parallèles</a:t>
            </a:r>
            <a:endParaRPr lang="fr-FR" sz="2000" b="1" dirty="0">
              <a:solidFill>
                <a:srgbClr val="B1C8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après bac + 2  (BTS, DUT, L2) : les admis intègrent la formation au même niveau que les prépas y compris ATS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après bac + 3 : possible dans certaines écoles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concours spécifiques ou communs à plusieurs écoles : </a:t>
            </a:r>
          </a:p>
          <a:p>
            <a:pPr marL="0" indent="0">
              <a:buNone/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concours Tremplin, Passerelle,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nombre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places variable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1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000" b="1" dirty="0" smtClean="0">
                <a:solidFill>
                  <a:srgbClr val="B80868"/>
                </a:solidFill>
              </a:rPr>
              <a:t>La scolarité</a:t>
            </a:r>
          </a:p>
          <a:p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Post-bac : 4 ou 5 ans. Post-prépa : 3 ou 4 ans</a:t>
            </a:r>
          </a:p>
          <a:p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Spécialisation propre à chacune en dernière année : finance, marketing, communication, management, etc.</a:t>
            </a:r>
          </a:p>
          <a:p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Stages en entreprise et parfois formation en alternance</a:t>
            </a:r>
          </a:p>
          <a:p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Séjours à l’étranger</a:t>
            </a:r>
          </a:p>
          <a:p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Frais de scolarité : 10 000 euros en moyenne par an</a:t>
            </a: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space réservé du titre 1"/>
          <p:cNvSpPr txBox="1">
            <a:spLocks/>
          </p:cNvSpPr>
          <p:nvPr/>
        </p:nvSpPr>
        <p:spPr bwMode="auto">
          <a:xfrm>
            <a:off x="2476718" y="188640"/>
            <a:ext cx="6572250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r-FR" sz="2400" dirty="0">
                <a:solidFill>
                  <a:schemeClr val="bg1"/>
                </a:solidFill>
              </a:rPr>
              <a:t>Après STI2D ► </a:t>
            </a:r>
            <a:r>
              <a:rPr lang="fr-FR" sz="2400" dirty="0">
                <a:solidFill>
                  <a:srgbClr val="FFFFFF"/>
                </a:solidFill>
                <a:latin typeface="Arial Bold"/>
                <a:cs typeface="Arial Bold"/>
              </a:rPr>
              <a:t>Les </a:t>
            </a:r>
            <a:r>
              <a:rPr lang="fr-FR" sz="2400" dirty="0" smtClean="0">
                <a:solidFill>
                  <a:srgbClr val="FFFFFF"/>
                </a:solidFill>
                <a:latin typeface="Arial Bold"/>
                <a:cs typeface="Arial Bold"/>
              </a:rPr>
              <a:t>écoles de commerce</a:t>
            </a:r>
            <a:endParaRPr lang="fr-FR" sz="2400" dirty="0">
              <a:solidFill>
                <a:srgbClr val="FFFFFF"/>
              </a:solidFill>
              <a:cs typeface="Arial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4" y="6142290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0" y="6489638"/>
            <a:ext cx="2133600" cy="365125"/>
          </a:xfrm>
        </p:spPr>
        <p:txBody>
          <a:bodyPr/>
          <a:lstStyle/>
          <a:p>
            <a:r>
              <a:rPr lang="fr-FR" smtClean="0"/>
              <a:t>10/12/2018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10400" y="6489638"/>
            <a:ext cx="2133600" cy="365125"/>
          </a:xfrm>
        </p:spPr>
        <p:txBody>
          <a:bodyPr/>
          <a:lstStyle/>
          <a:p>
            <a:fld id="{AC08A82B-8F97-FE4A-B5D9-C83A6F6A901E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769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/>
          <p:cNvSpPr txBox="1">
            <a:spLocks/>
          </p:cNvSpPr>
          <p:nvPr/>
        </p:nvSpPr>
        <p:spPr bwMode="auto">
          <a:xfrm>
            <a:off x="1259632" y="188640"/>
            <a:ext cx="7670583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Des questions ?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+mn-ea"/>
              <a:cs typeface="Arial Bold"/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/>
        </p:nvSpPr>
        <p:spPr>
          <a:xfrm>
            <a:off x="335184" y="1540403"/>
            <a:ext cx="8569325" cy="4777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36921" y="1078430"/>
            <a:ext cx="6038757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►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 Vos 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professeurs principaux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Bold"/>
              <a:ea typeface="+mn-ea"/>
              <a:cs typeface="Arial Bold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►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Votre psychologue de l’Éducation nationale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► Le CIO auquel votre établissement est rattaché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►  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Le 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site de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l’Onisep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	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		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76193" y="6559607"/>
            <a:ext cx="1382476" cy="30662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10/12/2018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42078" y="6468303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8A82B-8F97-FE4A-B5D9-C83A6F6A901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24" y="4856066"/>
            <a:ext cx="1234626" cy="177097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" y="982807"/>
            <a:ext cx="1257570" cy="18297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81" y="986601"/>
            <a:ext cx="1257569" cy="182976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" y="4856066"/>
            <a:ext cx="1235258" cy="177097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45" y="2810111"/>
            <a:ext cx="1407833" cy="204775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21" y="4459860"/>
            <a:ext cx="1508760" cy="196893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442" y="4458693"/>
            <a:ext cx="1515504" cy="198025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682" y="4458692"/>
            <a:ext cx="1513298" cy="198025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296" y="4462838"/>
            <a:ext cx="1497504" cy="196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8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contenu 20"/>
          <p:cNvSpPr>
            <a:spLocks noGrp="1"/>
          </p:cNvSpPr>
          <p:nvPr>
            <p:ph idx="1"/>
          </p:nvPr>
        </p:nvSpPr>
        <p:spPr>
          <a:xfrm>
            <a:off x="457200" y="1136072"/>
            <a:ext cx="8354291" cy="4990091"/>
          </a:xfrm>
          <a:solidFill>
            <a:schemeClr val="bg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0" lvl="1" indent="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3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</a:p>
          <a:p>
            <a:pPr marL="1028700" lvl="1" indent="-5715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Char char="↘"/>
              <a:defRPr/>
            </a:pPr>
            <a:r>
              <a:rPr lang="fr-FR" altLang="fr-FR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fr-FR" altLang="fr-FR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3 </a:t>
            </a:r>
            <a:r>
              <a:rPr lang="fr-FR" altLang="fr-FR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étapes</a:t>
            </a:r>
          </a:p>
          <a:p>
            <a:pPr marL="457200" lvl="1" indent="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36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457200" lvl="1" indent="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ja-JP" dirty="0">
              <a:solidFill>
                <a:srgbClr val="7030A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1028700" lvl="1" indent="-5715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æ"/>
              <a:defRPr/>
            </a:pPr>
            <a:r>
              <a:rPr lang="fr-FR" altLang="ja-JP" dirty="0" smtClean="0">
                <a:solidFill>
                  <a:srgbClr val="7030A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S’informer et découvrir </a:t>
            </a:r>
            <a:r>
              <a:rPr lang="fr-FR" altLang="ja-JP" dirty="0">
                <a:solidFill>
                  <a:srgbClr val="7030A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les formations</a:t>
            </a:r>
          </a:p>
          <a:p>
            <a:pPr marL="1028700" lvl="1" indent="-5715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æ"/>
              <a:defRPr/>
            </a:pPr>
            <a:endParaRPr lang="fr-FR" altLang="ja-JP" dirty="0">
              <a:solidFill>
                <a:srgbClr val="7030A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1028700" lvl="1" indent="-5715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æ"/>
              <a:defRPr/>
            </a:pPr>
            <a:r>
              <a:rPr lang="fr-FR" altLang="fr-FR" dirty="0" smtClean="0">
                <a:solidFill>
                  <a:srgbClr val="7030A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Formuler ses vœux et finaliser son dossier</a:t>
            </a:r>
            <a:endParaRPr lang="fr-FR" altLang="fr-FR" u="sng" dirty="0">
              <a:solidFill>
                <a:srgbClr val="7030A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1028700" lvl="1" indent="-5715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æ"/>
              <a:defRPr/>
            </a:pPr>
            <a:endParaRPr lang="fr-FR" altLang="fr-FR" dirty="0">
              <a:solidFill>
                <a:srgbClr val="7030A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1028700" lvl="1" indent="-5715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æ"/>
              <a:defRPr/>
            </a:pPr>
            <a:r>
              <a:rPr lang="fr-FR" altLang="fr-FR" dirty="0" smtClean="0">
                <a:solidFill>
                  <a:srgbClr val="7030A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Recevoir des réponses et décider</a:t>
            </a:r>
          </a:p>
          <a:p>
            <a:pPr marL="1028700" lvl="1" indent="-5715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æ"/>
              <a:defRPr/>
            </a:pPr>
            <a:endParaRPr lang="fr-FR" altLang="ja-JP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1028700" lvl="1" indent="-5715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æ"/>
              <a:defRPr/>
            </a:pPr>
            <a:endParaRPr lang="fr-FR" altLang="ja-JP" dirty="0" smtClean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457200" lvl="1" indent="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ja-JP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Tout le détail des étapes sur </a:t>
            </a:r>
            <a:r>
              <a:rPr lang="fr-FR" altLang="ja-JP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hlinkClick r:id="rId3"/>
              </a:rPr>
              <a:t>www.parcoursup.fr</a:t>
            </a:r>
            <a:endParaRPr lang="fr-FR" altLang="ja-JP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33329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393692"/>
            <a:ext cx="2133600" cy="365125"/>
          </a:xfr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10/12/2018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80" y="739122"/>
            <a:ext cx="25527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3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/>
        </p:nvSpPr>
        <p:spPr bwMode="auto">
          <a:xfrm>
            <a:off x="1235277" y="307861"/>
            <a:ext cx="7670583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Des questions ?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+mn-ea"/>
              <a:cs typeface="Arial Bold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481317"/>
            <a:ext cx="21336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07-12-2018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8A82B-8F97-FE4A-B5D9-C83A6F6A901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84" y="1109922"/>
            <a:ext cx="8510868" cy="521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6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contenu 20"/>
          <p:cNvSpPr>
            <a:spLocks noGrp="1"/>
          </p:cNvSpPr>
          <p:nvPr>
            <p:ph idx="1"/>
          </p:nvPr>
        </p:nvSpPr>
        <p:spPr>
          <a:xfrm>
            <a:off x="553604" y="1165745"/>
            <a:ext cx="8372763" cy="5061528"/>
          </a:xfrm>
          <a:solidFill>
            <a:schemeClr val="bg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lvl="0" indent="-514350">
              <a:buAutoNum type="arabicPlain"/>
            </a:pPr>
            <a:endParaRPr lang="fr-FR" dirty="0" smtClean="0">
              <a:solidFill>
                <a:srgbClr val="669900"/>
              </a:solidFill>
            </a:endParaRPr>
          </a:p>
          <a:p>
            <a:pPr marL="514350" lvl="0" indent="-514350">
              <a:buAutoNum type="arabicPlain"/>
            </a:pPr>
            <a:endParaRPr lang="fr-FR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lvl="0" indent="-514350">
              <a:buAutoNum type="arabicPlain"/>
            </a:pP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►  Novembre-janvier </a:t>
            </a:r>
            <a:r>
              <a:rPr lang="fr-FR" sz="2800" b="1" dirty="0">
                <a:solidFill>
                  <a:schemeClr val="accent5">
                    <a:lumMod val="75000"/>
                  </a:schemeClr>
                </a:solidFill>
              </a:rPr>
              <a:t>: je 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m’informe</a:t>
            </a:r>
            <a:endParaRPr lang="fr-FR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711200" lvl="2" indent="-355600">
              <a:lnSpc>
                <a:spcPct val="120000"/>
              </a:lnSpc>
              <a:buFont typeface="Calibri" panose="020F0502020204030204" pitchFamily="34" charset="0"/>
              <a:buChar char="↘"/>
            </a:pPr>
            <a:r>
              <a:rPr lang="fr-FR" sz="2800" dirty="0" smtClean="0">
                <a:solidFill>
                  <a:srgbClr val="C00000"/>
                </a:solidFill>
              </a:rPr>
              <a:t> 1</a:t>
            </a:r>
            <a:r>
              <a:rPr lang="fr-FR" sz="2800" baseline="30000" dirty="0" smtClean="0">
                <a:solidFill>
                  <a:srgbClr val="C00000"/>
                </a:solidFill>
              </a:rPr>
              <a:t>re</a:t>
            </a:r>
            <a:r>
              <a:rPr lang="fr-FR" sz="2800" dirty="0" smtClean="0">
                <a:solidFill>
                  <a:srgbClr val="C00000"/>
                </a:solidFill>
              </a:rPr>
              <a:t> semaine d’orientation.</a:t>
            </a:r>
          </a:p>
          <a:p>
            <a:pPr marL="711200" lvl="2" indent="-355600">
              <a:lnSpc>
                <a:spcPct val="120000"/>
              </a:lnSpc>
              <a:buFont typeface="Calibri" panose="020F0502020204030204" pitchFamily="34" charset="0"/>
              <a:buChar char="↘"/>
            </a:pPr>
            <a:r>
              <a:rPr lang="fr-FR" sz="2800" dirty="0" smtClean="0">
                <a:solidFill>
                  <a:srgbClr val="C00000"/>
                </a:solidFill>
              </a:rPr>
              <a:t>1</a:t>
            </a:r>
            <a:r>
              <a:rPr lang="fr-FR" sz="2800" baseline="30000" dirty="0" smtClean="0">
                <a:solidFill>
                  <a:srgbClr val="C00000"/>
                </a:solidFill>
              </a:rPr>
              <a:t>er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fr-FR" sz="2800" dirty="0">
                <a:solidFill>
                  <a:srgbClr val="C00000"/>
                </a:solidFill>
              </a:rPr>
              <a:t>conseil de classe </a:t>
            </a:r>
            <a:r>
              <a:rPr lang="fr-FR" sz="2800" dirty="0">
                <a:solidFill>
                  <a:srgbClr val="7030A0"/>
                </a:solidFill>
              </a:rPr>
              <a:t>et </a:t>
            </a:r>
            <a:r>
              <a:rPr lang="fr-FR" sz="2800" dirty="0" smtClean="0">
                <a:solidFill>
                  <a:srgbClr val="7030A0"/>
                </a:solidFill>
              </a:rPr>
              <a:t>ses recommandations</a:t>
            </a:r>
          </a:p>
          <a:p>
            <a:pPr marL="711200" lvl="2" indent="-355600">
              <a:lnSpc>
                <a:spcPct val="120000"/>
              </a:lnSpc>
              <a:buFont typeface="Calibri" panose="020F0502020204030204" pitchFamily="34" charset="0"/>
              <a:buChar char="↘"/>
            </a:pPr>
            <a:r>
              <a:rPr lang="fr-FR" sz="2800" dirty="0" smtClean="0">
                <a:solidFill>
                  <a:srgbClr val="7030A0"/>
                </a:solidFill>
              </a:rPr>
              <a:t>début décembre : </a:t>
            </a:r>
            <a:r>
              <a:rPr lang="fr-FR" sz="2800" dirty="0">
                <a:solidFill>
                  <a:srgbClr val="7030A0"/>
                </a:solidFill>
              </a:rPr>
              <a:t>f</a:t>
            </a:r>
            <a:r>
              <a:rPr lang="fr-FR" sz="2800" dirty="0" smtClean="0">
                <a:solidFill>
                  <a:srgbClr val="7030A0"/>
                </a:solidFill>
              </a:rPr>
              <a:t>iche </a:t>
            </a:r>
            <a:r>
              <a:rPr lang="fr-FR" sz="2800" dirty="0">
                <a:solidFill>
                  <a:srgbClr val="7030A0"/>
                </a:solidFill>
              </a:rPr>
              <a:t>de </a:t>
            </a:r>
            <a:r>
              <a:rPr lang="fr-FR" sz="2800" dirty="0" smtClean="0">
                <a:solidFill>
                  <a:srgbClr val="7030A0"/>
                </a:solidFill>
              </a:rPr>
              <a:t>dialogue. </a:t>
            </a:r>
          </a:p>
          <a:p>
            <a:pPr marL="711200" lvl="2" indent="-355600">
              <a:lnSpc>
                <a:spcPct val="120000"/>
              </a:lnSpc>
              <a:buFont typeface="Calibri" panose="020F0502020204030204" pitchFamily="34" charset="0"/>
              <a:buChar char="↘"/>
            </a:pPr>
            <a:r>
              <a:rPr lang="fr-FR" sz="2800" dirty="0" smtClean="0">
                <a:solidFill>
                  <a:srgbClr val="7030A0"/>
                </a:solidFill>
              </a:rPr>
              <a:t> 20 </a:t>
            </a:r>
            <a:r>
              <a:rPr lang="fr-FR" sz="2800" dirty="0">
                <a:solidFill>
                  <a:srgbClr val="7030A0"/>
                </a:solidFill>
              </a:rPr>
              <a:t>décembre : </a:t>
            </a:r>
            <a:r>
              <a:rPr lang="fr-FR" sz="2800" dirty="0" smtClean="0">
                <a:solidFill>
                  <a:srgbClr val="7030A0"/>
                </a:solidFill>
              </a:rPr>
              <a:t>ouverture du site </a:t>
            </a:r>
            <a:r>
              <a:rPr lang="fr-FR" sz="2800" dirty="0" err="1" smtClean="0">
                <a:solidFill>
                  <a:srgbClr val="7030A0"/>
                </a:solidFill>
              </a:rPr>
              <a:t>Parcoursup</a:t>
            </a:r>
            <a:r>
              <a:rPr lang="fr-FR" sz="2800" dirty="0" smtClean="0">
                <a:solidFill>
                  <a:srgbClr val="7030A0"/>
                </a:solidFill>
              </a:rPr>
              <a:t>. </a:t>
            </a:r>
          </a:p>
          <a:p>
            <a:pPr marL="812800" lvl="0" indent="-457200">
              <a:lnSpc>
                <a:spcPct val="120000"/>
              </a:lnSpc>
            </a:pPr>
            <a:endParaRPr lang="fr-FR" dirty="0" smtClean="0"/>
          </a:p>
          <a:p>
            <a:endParaRPr lang="fr-FR" sz="28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463636" y="290196"/>
            <a:ext cx="5591175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fr-FR" sz="2400" dirty="0" smtClean="0">
                <a:solidFill>
                  <a:prstClr val="white"/>
                </a:solidFill>
              </a:rPr>
              <a:t>Calendrier</a:t>
            </a:r>
            <a:endParaRPr lang="fr-FR" sz="24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2" y="6047092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10/12/2018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6" y="902391"/>
            <a:ext cx="25527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contenu 20"/>
          <p:cNvSpPr>
            <a:spLocks noGrp="1"/>
          </p:cNvSpPr>
          <p:nvPr>
            <p:ph idx="1"/>
          </p:nvPr>
        </p:nvSpPr>
        <p:spPr>
          <a:xfrm>
            <a:off x="457201" y="1107440"/>
            <a:ext cx="8473439" cy="5210857"/>
          </a:xfrm>
          <a:solidFill>
            <a:schemeClr val="bg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514350" lvl="0" indent="0">
              <a:lnSpc>
                <a:spcPct val="90000"/>
              </a:lnSpc>
              <a:buNone/>
            </a:pP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lvl="0" indent="26988">
              <a:lnSpc>
                <a:spcPct val="90000"/>
              </a:lnSpc>
              <a:buAutoNum type="arabicPlain" startAt="2"/>
            </a:pPr>
            <a:endParaRPr lang="fr-FR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lvl="0" indent="26988">
              <a:lnSpc>
                <a:spcPct val="90000"/>
              </a:lnSpc>
              <a:buAutoNum type="arabicPlain" startAt="2"/>
            </a:pP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►  22 janvier </a:t>
            </a:r>
            <a:r>
              <a:rPr lang="mr-IN" b="1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3 avril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		vœux et finalisation de mon dossier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fr-FR" sz="3500" dirty="0">
                <a:solidFill>
                  <a:schemeClr val="tx1"/>
                </a:solidFill>
              </a:rPr>
              <a:t> </a:t>
            </a:r>
            <a:endParaRPr lang="fr-FR" sz="3500" dirty="0">
              <a:solidFill>
                <a:srgbClr val="7030A0"/>
              </a:solidFill>
            </a:endParaRPr>
          </a:p>
          <a:p>
            <a:pPr marL="1371600" lvl="2" indent="-457200">
              <a:lnSpc>
                <a:spcPct val="90000"/>
              </a:lnSpc>
              <a:buFont typeface="Calibri" panose="020F0502020204030204" pitchFamily="34" charset="0"/>
              <a:buChar char="↘"/>
            </a:pPr>
            <a:r>
              <a:rPr lang="fr-FR" sz="3200" dirty="0">
                <a:solidFill>
                  <a:srgbClr val="C00000"/>
                </a:solidFill>
              </a:rPr>
              <a:t>2</a:t>
            </a:r>
            <a:r>
              <a:rPr lang="fr-FR" sz="3200" baseline="30000" dirty="0">
                <a:solidFill>
                  <a:srgbClr val="C00000"/>
                </a:solidFill>
              </a:rPr>
              <a:t>e</a:t>
            </a:r>
            <a:r>
              <a:rPr lang="fr-FR" sz="3200" dirty="0">
                <a:solidFill>
                  <a:srgbClr val="C00000"/>
                </a:solidFill>
              </a:rPr>
              <a:t> semaine d’orientation </a:t>
            </a:r>
            <a:r>
              <a:rPr lang="fr-FR" sz="3200" dirty="0">
                <a:solidFill>
                  <a:srgbClr val="7030A0"/>
                </a:solidFill>
              </a:rPr>
              <a:t>+ JPO dans les établissements du </a:t>
            </a:r>
            <a:r>
              <a:rPr lang="fr-FR" sz="3200" dirty="0" smtClean="0">
                <a:solidFill>
                  <a:srgbClr val="7030A0"/>
                </a:solidFill>
              </a:rPr>
              <a:t>supérieur.</a:t>
            </a:r>
            <a:endParaRPr lang="fr-FR" sz="3200" dirty="0">
              <a:solidFill>
                <a:srgbClr val="7030A0"/>
              </a:solidFill>
            </a:endParaRPr>
          </a:p>
          <a:p>
            <a:pPr marL="0" lvl="0" indent="0">
              <a:lnSpc>
                <a:spcPct val="90000"/>
              </a:lnSpc>
              <a:buNone/>
            </a:pPr>
            <a:endParaRPr lang="fr-FR" dirty="0">
              <a:solidFill>
                <a:srgbClr val="7030A0"/>
              </a:solidFill>
            </a:endParaRPr>
          </a:p>
          <a:p>
            <a:pPr marL="1371600" lvl="2" indent="-457200">
              <a:lnSpc>
                <a:spcPct val="90000"/>
              </a:lnSpc>
              <a:buFont typeface="Calibri" panose="020F0502020204030204" pitchFamily="34" charset="0"/>
              <a:buChar char="↘"/>
            </a:pPr>
            <a:r>
              <a:rPr lang="fr-FR" sz="3200" u="sng" dirty="0" smtClean="0">
                <a:solidFill>
                  <a:srgbClr val="7030A0"/>
                </a:solidFill>
              </a:rPr>
              <a:t>14 mars</a:t>
            </a:r>
            <a:r>
              <a:rPr lang="fr-FR" sz="3200" dirty="0" smtClean="0">
                <a:solidFill>
                  <a:srgbClr val="7030A0"/>
                </a:solidFill>
              </a:rPr>
              <a:t>: dernier jour pour formuler 10 </a:t>
            </a:r>
            <a:r>
              <a:rPr lang="fr-FR" sz="3200" dirty="0">
                <a:solidFill>
                  <a:srgbClr val="7030A0"/>
                </a:solidFill>
              </a:rPr>
              <a:t>vœux sans </a:t>
            </a:r>
            <a:r>
              <a:rPr lang="fr-FR" sz="3200" dirty="0" smtClean="0">
                <a:solidFill>
                  <a:srgbClr val="7030A0"/>
                </a:solidFill>
              </a:rPr>
              <a:t>classement.</a:t>
            </a:r>
            <a:endParaRPr lang="fr-FR" sz="3200" dirty="0">
              <a:solidFill>
                <a:srgbClr val="7030A0"/>
              </a:solidFill>
            </a:endParaRPr>
          </a:p>
          <a:p>
            <a:pPr lvl="2">
              <a:lnSpc>
                <a:spcPct val="90000"/>
              </a:lnSpc>
            </a:pPr>
            <a:endParaRPr lang="fr-FR" sz="3200" dirty="0">
              <a:solidFill>
                <a:srgbClr val="7030A0"/>
              </a:solidFill>
            </a:endParaRPr>
          </a:p>
          <a:p>
            <a:pPr marL="1371600" lvl="2" indent="-457200">
              <a:lnSpc>
                <a:spcPct val="90000"/>
              </a:lnSpc>
              <a:buFont typeface="Calibri" panose="020F0502020204030204" pitchFamily="34" charset="0"/>
              <a:buChar char="↘"/>
            </a:pPr>
            <a:r>
              <a:rPr lang="fr-FR" sz="3200" dirty="0">
                <a:solidFill>
                  <a:srgbClr val="C00000"/>
                </a:solidFill>
              </a:rPr>
              <a:t>2</a:t>
            </a:r>
            <a:r>
              <a:rPr lang="fr-FR" sz="3200" baseline="30000" dirty="0">
                <a:solidFill>
                  <a:srgbClr val="C00000"/>
                </a:solidFill>
              </a:rPr>
              <a:t>e</a:t>
            </a:r>
            <a:r>
              <a:rPr lang="fr-FR" sz="3200" dirty="0">
                <a:solidFill>
                  <a:srgbClr val="C00000"/>
                </a:solidFill>
              </a:rPr>
              <a:t> conseil de classe </a:t>
            </a:r>
            <a:r>
              <a:rPr lang="fr-FR" sz="3200" dirty="0">
                <a:solidFill>
                  <a:srgbClr val="7030A0"/>
                </a:solidFill>
              </a:rPr>
              <a:t>: </a:t>
            </a:r>
            <a:r>
              <a:rPr lang="fr-FR" sz="3200" dirty="0" smtClean="0">
                <a:solidFill>
                  <a:srgbClr val="7030A0"/>
                </a:solidFill>
              </a:rPr>
              <a:t>1 avis</a:t>
            </a:r>
            <a:r>
              <a:rPr lang="fr-FR" sz="3200" dirty="0">
                <a:solidFill>
                  <a:srgbClr val="7030A0"/>
                </a:solidFill>
              </a:rPr>
              <a:t> </a:t>
            </a:r>
            <a:r>
              <a:rPr lang="fr-FR" sz="3200" dirty="0" smtClean="0">
                <a:solidFill>
                  <a:srgbClr val="7030A0"/>
                </a:solidFill>
              </a:rPr>
              <a:t>et 1 « fiche avenir » par vœu. </a:t>
            </a:r>
            <a:endParaRPr lang="fr-FR" sz="3200" dirty="0">
              <a:solidFill>
                <a:srgbClr val="7030A0"/>
              </a:solidFill>
            </a:endParaRPr>
          </a:p>
          <a:p>
            <a:endParaRPr lang="fr-FR" sz="2800" i="1" dirty="0"/>
          </a:p>
        </p:txBody>
      </p:sp>
      <p:sp>
        <p:nvSpPr>
          <p:cNvPr id="2" name="Rectangle 1"/>
          <p:cNvSpPr/>
          <p:nvPr/>
        </p:nvSpPr>
        <p:spPr>
          <a:xfrm>
            <a:off x="3911601" y="344116"/>
            <a:ext cx="4881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400" dirty="0" smtClean="0">
                <a:solidFill>
                  <a:prstClr val="white"/>
                </a:solidFill>
              </a:rPr>
              <a:t>Calendrier</a:t>
            </a:r>
            <a:endParaRPr lang="fr-FR" sz="24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54029"/>
            <a:ext cx="2133600" cy="365125"/>
          </a:xfr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10/12/2018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454029"/>
            <a:ext cx="2133600" cy="365125"/>
          </a:xfrm>
        </p:spPr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30" y="788352"/>
            <a:ext cx="25527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5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09920" y="344116"/>
            <a:ext cx="1483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2400" dirty="0">
                <a:solidFill>
                  <a:prstClr val="white"/>
                </a:solidFill>
              </a:rPr>
              <a:t>C</a:t>
            </a:r>
            <a:r>
              <a:rPr lang="fr-FR" sz="2400" dirty="0" smtClean="0">
                <a:solidFill>
                  <a:prstClr val="white"/>
                </a:solidFill>
              </a:rPr>
              <a:t>alendrier</a:t>
            </a:r>
            <a:endParaRPr lang="fr-FR" sz="24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60205"/>
            <a:ext cx="2133600" cy="365125"/>
          </a:xfr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10/12/2018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477139"/>
            <a:ext cx="2133600" cy="365125"/>
          </a:xfrm>
        </p:spPr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040077"/>
            <a:ext cx="8498379" cy="5016758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fr-FR" sz="2800" b="1" dirty="0" smtClean="0">
              <a:solidFill>
                <a:srgbClr val="4BACC6">
                  <a:lumMod val="75000"/>
                </a:srgbClr>
              </a:solidFill>
            </a:endParaRPr>
          </a:p>
          <a:p>
            <a:r>
              <a:rPr lang="fr-FR" sz="2800" b="1" dirty="0" smtClean="0">
                <a:solidFill>
                  <a:srgbClr val="4BACC6">
                    <a:lumMod val="75000"/>
                  </a:srgbClr>
                </a:solidFill>
              </a:rPr>
              <a:t>3 ► Mai </a:t>
            </a:r>
            <a:r>
              <a:rPr lang="fr-FR" sz="2800" b="1" dirty="0">
                <a:solidFill>
                  <a:srgbClr val="4BACC6">
                    <a:lumMod val="75000"/>
                  </a:srgbClr>
                </a:solidFill>
              </a:rPr>
              <a:t>à </a:t>
            </a:r>
            <a:r>
              <a:rPr lang="fr-FR" sz="2800" b="1" dirty="0" smtClean="0">
                <a:solidFill>
                  <a:srgbClr val="4BACC6">
                    <a:lumMod val="75000"/>
                  </a:srgbClr>
                </a:solidFill>
              </a:rPr>
              <a:t>juillet </a:t>
            </a:r>
            <a:r>
              <a:rPr lang="fr-FR" sz="2800" b="1" dirty="0">
                <a:solidFill>
                  <a:srgbClr val="4BACC6">
                    <a:lumMod val="75000"/>
                  </a:srgbClr>
                </a:solidFill>
              </a:rPr>
              <a:t>: je reçois des </a:t>
            </a:r>
            <a:r>
              <a:rPr lang="fr-FR" sz="2800" b="1" dirty="0" smtClean="0">
                <a:solidFill>
                  <a:srgbClr val="4BACC6">
                    <a:lumMod val="75000"/>
                  </a:srgbClr>
                </a:solidFill>
              </a:rPr>
              <a:t>réponses</a:t>
            </a:r>
          </a:p>
          <a:p>
            <a:endParaRPr lang="fr-FR" sz="2800" b="1" dirty="0">
              <a:solidFill>
                <a:srgbClr val="4BACC6">
                  <a:lumMod val="75000"/>
                </a:srgbClr>
              </a:solidFill>
            </a:endParaRPr>
          </a:p>
          <a:p>
            <a:pPr marL="1371600" lvl="2" indent="-457200">
              <a:spcAft>
                <a:spcPts val="1200"/>
              </a:spcAft>
              <a:buFont typeface="Calibri" panose="020F0502020204030204" pitchFamily="34" charset="0"/>
              <a:buChar char="↘"/>
            </a:pPr>
            <a:r>
              <a:rPr lang="fr-FR" sz="2400" u="sng" dirty="0" smtClean="0">
                <a:solidFill>
                  <a:srgbClr val="7030A0"/>
                </a:solidFill>
              </a:rPr>
              <a:t>Mi- </a:t>
            </a:r>
            <a:r>
              <a:rPr lang="fr-FR" sz="2400" u="sng" dirty="0">
                <a:solidFill>
                  <a:srgbClr val="7030A0"/>
                </a:solidFill>
              </a:rPr>
              <a:t>mai, </a:t>
            </a:r>
            <a:r>
              <a:rPr lang="fr-FR" sz="2400" dirty="0">
                <a:solidFill>
                  <a:srgbClr val="7030A0"/>
                </a:solidFill>
              </a:rPr>
              <a:t>je reçois des propositions </a:t>
            </a:r>
            <a:r>
              <a:rPr lang="fr-FR" sz="2400" dirty="0" smtClean="0">
                <a:solidFill>
                  <a:srgbClr val="7030A0"/>
                </a:solidFill>
              </a:rPr>
              <a:t>et y réponds dans </a:t>
            </a:r>
            <a:r>
              <a:rPr lang="fr-FR" sz="2400" dirty="0">
                <a:solidFill>
                  <a:srgbClr val="7030A0"/>
                </a:solidFill>
              </a:rPr>
              <a:t>les délais </a:t>
            </a:r>
            <a:r>
              <a:rPr lang="fr-FR" sz="2400" dirty="0" smtClean="0">
                <a:solidFill>
                  <a:srgbClr val="7030A0"/>
                </a:solidFill>
              </a:rPr>
              <a:t>indiqués</a:t>
            </a:r>
            <a:endParaRPr lang="fr-FR" sz="2400" dirty="0">
              <a:solidFill>
                <a:srgbClr val="7030A0"/>
              </a:solidFill>
            </a:endParaRPr>
          </a:p>
          <a:p>
            <a:pPr marL="1371600" lvl="2" indent="-457200">
              <a:spcAft>
                <a:spcPts val="1200"/>
              </a:spcAft>
              <a:buFont typeface="Calibri" panose="020F0502020204030204" pitchFamily="34" charset="0"/>
              <a:buChar char="↘"/>
            </a:pPr>
            <a:r>
              <a:rPr lang="fr-FR" sz="2400" u="sng" dirty="0" smtClean="0">
                <a:solidFill>
                  <a:srgbClr val="7030A0"/>
                </a:solidFill>
              </a:rPr>
              <a:t>17-24juin,</a:t>
            </a:r>
            <a:r>
              <a:rPr lang="fr-FR" sz="2400" dirty="0" smtClean="0">
                <a:solidFill>
                  <a:srgbClr val="7030A0"/>
                </a:solidFill>
              </a:rPr>
              <a:t> </a:t>
            </a:r>
            <a:r>
              <a:rPr lang="fr-FR" sz="2400" dirty="0">
                <a:solidFill>
                  <a:srgbClr val="7030A0"/>
                </a:solidFill>
              </a:rPr>
              <a:t>la procédure est </a:t>
            </a:r>
            <a:r>
              <a:rPr lang="fr-FR" sz="2400" dirty="0" smtClean="0">
                <a:solidFill>
                  <a:srgbClr val="7030A0"/>
                </a:solidFill>
              </a:rPr>
              <a:t>suspendue : </a:t>
            </a:r>
            <a:r>
              <a:rPr lang="fr-FR" sz="2400" dirty="0">
                <a:solidFill>
                  <a:srgbClr val="7030A0"/>
                </a:solidFill>
              </a:rPr>
              <a:t>je passe le </a:t>
            </a:r>
            <a:r>
              <a:rPr lang="fr-FR" sz="2400" dirty="0" smtClean="0">
                <a:solidFill>
                  <a:srgbClr val="7030A0"/>
                </a:solidFill>
              </a:rPr>
              <a:t>bac</a:t>
            </a:r>
          </a:p>
          <a:p>
            <a:pPr marL="1371600" lvl="2" indent="-457200">
              <a:spcAft>
                <a:spcPts val="1200"/>
              </a:spcAft>
              <a:buFont typeface="Calibri" panose="020F0502020204030204" pitchFamily="34" charset="0"/>
              <a:buChar char="↘"/>
            </a:pPr>
            <a:r>
              <a:rPr lang="fr-FR" sz="2400" u="sng" dirty="0" smtClean="0">
                <a:solidFill>
                  <a:srgbClr val="7030A0"/>
                </a:solidFill>
              </a:rPr>
              <a:t>5 juillet, </a:t>
            </a:r>
            <a:r>
              <a:rPr lang="fr-FR" sz="2400" dirty="0" smtClean="0">
                <a:solidFill>
                  <a:srgbClr val="7030A0"/>
                </a:solidFill>
              </a:rPr>
              <a:t>résultats du bac</a:t>
            </a:r>
          </a:p>
          <a:p>
            <a:pPr marL="1371600" lvl="2" indent="-457200">
              <a:spcAft>
                <a:spcPts val="1200"/>
              </a:spcAft>
              <a:buFont typeface="Calibri" panose="020F0502020204030204" pitchFamily="34" charset="0"/>
              <a:buChar char="↘"/>
            </a:pPr>
            <a:r>
              <a:rPr lang="fr-FR" sz="2400" u="sng" dirty="0" smtClean="0">
                <a:solidFill>
                  <a:srgbClr val="7030A0"/>
                </a:solidFill>
              </a:rPr>
              <a:t>Avant fin juillet, </a:t>
            </a:r>
            <a:r>
              <a:rPr lang="fr-FR" sz="2400" dirty="0" smtClean="0">
                <a:solidFill>
                  <a:srgbClr val="7030A0"/>
                </a:solidFill>
              </a:rPr>
              <a:t>je confirme mon inscription dans la formation de mon choix</a:t>
            </a:r>
          </a:p>
          <a:p>
            <a:pPr marL="84138" lvl="2" algn="ctr">
              <a:spcAft>
                <a:spcPts val="1200"/>
              </a:spcAft>
            </a:pPr>
            <a:r>
              <a:rPr lang="fr-FR" sz="2800" b="1" dirty="0" smtClean="0">
                <a:solidFill>
                  <a:srgbClr val="953735"/>
                </a:solidFill>
              </a:rPr>
              <a:t>►</a:t>
            </a:r>
            <a:r>
              <a:rPr lang="fr-FR" sz="2400" b="1" dirty="0" smtClean="0">
                <a:solidFill>
                  <a:srgbClr val="4BACC6">
                    <a:lumMod val="75000"/>
                  </a:srgbClr>
                </a:solidFill>
              </a:rPr>
              <a:t> </a:t>
            </a:r>
            <a:r>
              <a:rPr lang="fr-FR" sz="2400" dirty="0" smtClean="0">
                <a:solidFill>
                  <a:srgbClr val="953735"/>
                </a:solidFill>
              </a:rPr>
              <a:t>de mai à septembre, si je n’ai pas de proposition, je demande une aide de mon lycée</a:t>
            </a:r>
            <a:r>
              <a:rPr lang="fr-FR" sz="2400" dirty="0">
                <a:solidFill>
                  <a:srgbClr val="953735"/>
                </a:solidFill>
              </a:rPr>
              <a:t> </a:t>
            </a:r>
            <a:r>
              <a:rPr lang="fr-FR" sz="2400" dirty="0" smtClean="0">
                <a:solidFill>
                  <a:srgbClr val="953735"/>
                </a:solidFill>
              </a:rPr>
              <a:t>ou du rectorat</a:t>
            </a:r>
            <a:endParaRPr lang="fr-FR" sz="2400" dirty="0">
              <a:solidFill>
                <a:srgbClr val="953735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550" y="754671"/>
            <a:ext cx="25527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6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contenu 20"/>
          <p:cNvSpPr>
            <a:spLocks noGrp="1"/>
          </p:cNvSpPr>
          <p:nvPr>
            <p:ph idx="1"/>
          </p:nvPr>
        </p:nvSpPr>
        <p:spPr>
          <a:xfrm>
            <a:off x="277018" y="1106020"/>
            <a:ext cx="8643462" cy="5250330"/>
          </a:xfrm>
          <a:solidFill>
            <a:schemeClr val="bg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3600" dirty="0" smtClean="0">
                <a:solidFill>
                  <a:srgbClr val="00B0F0"/>
                </a:solidFill>
              </a:rPr>
              <a:t>	</a:t>
            </a:r>
          </a:p>
          <a:p>
            <a:pPr marL="0" indent="0">
              <a:buNone/>
            </a:pPr>
            <a:endParaRPr lang="fr-FR" sz="36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fr-FR" sz="36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fr-FR" sz="36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fr-FR" sz="36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fr-FR" sz="11200" b="1" dirty="0" smtClean="0">
                <a:solidFill>
                  <a:schemeClr val="accent5">
                    <a:lumMod val="75000"/>
                  </a:schemeClr>
                </a:solidFill>
              </a:rPr>
              <a:t>►  fin juin à mi-septembre : phase complémentaire</a:t>
            </a:r>
            <a:endParaRPr lang="fr-FR" sz="11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fr-FR" sz="11200" b="1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endParaRPr lang="fr-FR" sz="11200" b="1" dirty="0">
              <a:solidFill>
                <a:srgbClr val="7030A0"/>
              </a:solidFill>
            </a:endParaRPr>
          </a:p>
          <a:p>
            <a:pPr marL="1371600" lvl="2" indent="-457200">
              <a:lnSpc>
                <a:spcPct val="120000"/>
              </a:lnSpc>
              <a:buFont typeface="Calibri" panose="020F0502020204030204" pitchFamily="34" charset="0"/>
              <a:buChar char="↘"/>
            </a:pPr>
            <a:r>
              <a:rPr lang="fr-FR" sz="11200" dirty="0" smtClean="0">
                <a:solidFill>
                  <a:srgbClr val="7030A0"/>
                </a:solidFill>
              </a:rPr>
              <a:t>Si je n’ai pas reçu de proposition, je peux formuler de nouveaux</a:t>
            </a:r>
            <a:r>
              <a:rPr lang="fr-FR" sz="11200" b="1" dirty="0">
                <a:solidFill>
                  <a:srgbClr val="7030A0"/>
                </a:solidFill>
              </a:rPr>
              <a:t> </a:t>
            </a:r>
            <a:r>
              <a:rPr lang="fr-FR" sz="11200" b="1" dirty="0" smtClean="0">
                <a:solidFill>
                  <a:srgbClr val="7030A0"/>
                </a:solidFill>
              </a:rPr>
              <a:t> </a:t>
            </a:r>
            <a:r>
              <a:rPr lang="fr-FR" sz="11200" dirty="0" smtClean="0">
                <a:solidFill>
                  <a:srgbClr val="7030A0"/>
                </a:solidFill>
              </a:rPr>
              <a:t>vœux. 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fr-FR" sz="11200" dirty="0" smtClean="0">
              <a:solidFill>
                <a:srgbClr val="7030A0"/>
              </a:solidFill>
            </a:endParaRPr>
          </a:p>
          <a:p>
            <a:pPr marL="1371600" lvl="2" indent="-457200">
              <a:lnSpc>
                <a:spcPct val="120000"/>
              </a:lnSpc>
              <a:buFont typeface="Calibri" panose="020F0502020204030204" pitchFamily="34" charset="0"/>
              <a:buChar char="↘"/>
            </a:pPr>
            <a:r>
              <a:rPr lang="fr-FR" sz="11200" dirty="0" smtClean="0">
                <a:solidFill>
                  <a:srgbClr val="7030A0"/>
                </a:solidFill>
              </a:rPr>
              <a:t>Je peux bénéficier de l’accompagnement de la commission d’accès à l’enseignement supérieur de mon académie.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fr-FR" sz="800" dirty="0" smtClean="0"/>
              <a:t>d'accompagnement </a:t>
            </a:r>
            <a:r>
              <a:rPr lang="fr-FR" sz="800" dirty="0" err="1" smtClean="0"/>
              <a:t>personna</a:t>
            </a:r>
            <a:endParaRPr lang="fr-FR" sz="11200" dirty="0" smtClean="0">
              <a:solidFill>
                <a:schemeClr val="bg1"/>
              </a:solidFill>
            </a:endParaRPr>
          </a:p>
          <a:p>
            <a:pPr marL="914400" lvl="2" indent="0">
              <a:lnSpc>
                <a:spcPct val="120000"/>
              </a:lnSpc>
              <a:buNone/>
            </a:pPr>
            <a:endParaRPr lang="fr-FR" sz="11200" dirty="0"/>
          </a:p>
          <a:p>
            <a:pPr lvl="0">
              <a:lnSpc>
                <a:spcPct val="120000"/>
              </a:lnSpc>
            </a:pPr>
            <a:endParaRPr lang="fr-FR" sz="11200" dirty="0"/>
          </a:p>
          <a:p>
            <a:pPr marL="1371600" lvl="2" indent="-457200">
              <a:buFont typeface="Calibri" panose="020F0502020204030204" pitchFamily="34" charset="0"/>
              <a:buChar char="↘"/>
            </a:pPr>
            <a:endParaRPr lang="fr-FR" sz="11200" dirty="0"/>
          </a:p>
          <a:p>
            <a:pPr marL="914400" lvl="2" indent="0">
              <a:buNone/>
            </a:pPr>
            <a:r>
              <a:rPr lang="fr-FR" sz="11200" dirty="0"/>
              <a:t>												</a:t>
            </a:r>
          </a:p>
          <a:p>
            <a:endParaRPr lang="fr-FR" sz="11200" i="1" dirty="0"/>
          </a:p>
        </p:txBody>
      </p:sp>
      <p:sp>
        <p:nvSpPr>
          <p:cNvPr id="2" name="Rectangle 1"/>
          <p:cNvSpPr/>
          <p:nvPr/>
        </p:nvSpPr>
        <p:spPr>
          <a:xfrm>
            <a:off x="7055785" y="224119"/>
            <a:ext cx="1483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2400" dirty="0" smtClean="0">
                <a:solidFill>
                  <a:prstClr val="white"/>
                </a:solidFill>
              </a:rPr>
              <a:t>Calendrier</a:t>
            </a:r>
            <a:endParaRPr lang="fr-FR" sz="24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837" y="5995987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10/12/2018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664960" y="6468745"/>
            <a:ext cx="2133600" cy="365125"/>
          </a:xfrm>
        </p:spPr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50" y="786932"/>
            <a:ext cx="25527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5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95986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0363" y="6492875"/>
            <a:ext cx="21336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5915B-9612-43E4-8A4F-21D72BF5C674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01/07/2019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624319" y="6468745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8A82B-8F97-FE4A-B5D9-C83A6F6A901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er 2"/>
          <p:cNvGrpSpPr/>
          <p:nvPr/>
        </p:nvGrpSpPr>
        <p:grpSpPr>
          <a:xfrm>
            <a:off x="704578" y="454952"/>
            <a:ext cx="8053341" cy="5793448"/>
            <a:chOff x="704578" y="454952"/>
            <a:chExt cx="8053341" cy="5793448"/>
          </a:xfrm>
        </p:grpSpPr>
        <p:sp>
          <p:nvSpPr>
            <p:cNvPr id="2" name="Rectangle 1"/>
            <p:cNvSpPr/>
            <p:nvPr/>
          </p:nvSpPr>
          <p:spPr>
            <a:xfrm>
              <a:off x="2682240" y="454952"/>
              <a:ext cx="60756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 </a:t>
              </a:r>
              <a:r>
                <a:rPr kumimoji="0" lang="fr-FR" sz="2400" b="0" i="1" u="none" strike="noStrike" kern="1200" cap="all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étapes pour préparer son orientation</a:t>
              </a:r>
              <a:endParaRPr kumimoji="0" lang="fr-FR" sz="2400" b="0" i="1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074" name="Picture 2" descr="C:\Users\faveur\Desktop\terminale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578" y="1085014"/>
              <a:ext cx="8053341" cy="5163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ZoneTexte 3"/>
          <p:cNvSpPr txBox="1"/>
          <p:nvPr/>
        </p:nvSpPr>
        <p:spPr>
          <a:xfrm>
            <a:off x="2682240" y="6398498"/>
            <a:ext cx="60756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www.Terminales2018-2019.fr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2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23174" y="430075"/>
            <a:ext cx="6832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Où vont les bacs STI2D ?</a:t>
            </a:r>
            <a:endParaRPr lang="fr-F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0" y="6359401"/>
            <a:ext cx="2133600" cy="365125"/>
          </a:xfrm>
        </p:spPr>
        <p:txBody>
          <a:bodyPr/>
          <a:lstStyle/>
          <a:p>
            <a:r>
              <a:rPr lang="fr-FR" smtClean="0"/>
              <a:t>10/12/2018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C08A82B-8F97-FE4A-B5D9-C83A6F6A901E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9" y="1066218"/>
            <a:ext cx="7440797" cy="671802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146235" y="1516763"/>
            <a:ext cx="1997765" cy="378565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La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spécialité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du bac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STI2D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n'est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pas déterminante </a:t>
            </a:r>
            <a:endParaRPr lang="fr-FR" sz="16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pour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la poursuite d'études post-bac. </a:t>
            </a:r>
            <a:endParaRPr lang="fr-FR" sz="16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Quelle qu’elle soit, elle ouvre sur les filières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de l'enseignement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supérieur en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fonction de la qualité du dossier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notes et remarques des professeurs en 1</a:t>
            </a:r>
            <a:r>
              <a:rPr lang="fr-FR" sz="1600" baseline="30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re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et terminale, lettre de motivation</a:t>
            </a:r>
            <a:r>
              <a:rPr lang="fr-FR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.</a:t>
            </a:r>
          </a:p>
          <a:p>
            <a:endParaRPr lang="fr-FR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3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79312" y="647884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fld id="{01F5AF79-3A2A-0A41-98EA-E9C0B58A780B}" type="slidenum">
              <a:rPr lang="fr-FR"/>
              <a:pPr/>
              <a:t>9</a:t>
            </a:fld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78842"/>
            <a:ext cx="2133600" cy="354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i="1">
                <a:solidFill>
                  <a:srgbClr val="898989"/>
                </a:solidFill>
                <a:latin typeface="Arial Italic" charset="0"/>
                <a:ea typeface="Arial Italic" charset="0"/>
                <a:cs typeface="Arial Italic" charset="0"/>
              </a:defRPr>
            </a:lvl1pPr>
          </a:lstStyle>
          <a:p>
            <a:pPr algn="l"/>
            <a:r>
              <a:rPr lang="fr-FR" i="0" smtClean="0"/>
              <a:t>10/12/2018</a:t>
            </a:r>
            <a:endParaRPr lang="fr-FR" i="0" dirty="0"/>
          </a:p>
        </p:txBody>
      </p:sp>
      <p:sp>
        <p:nvSpPr>
          <p:cNvPr id="13" name="ZoneTexte 12"/>
          <p:cNvSpPr txBox="1"/>
          <p:nvPr/>
        </p:nvSpPr>
        <p:spPr>
          <a:xfrm>
            <a:off x="1930226" y="15284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>
                <a:solidFill>
                  <a:schemeClr val="bg1"/>
                </a:solidFill>
              </a:rPr>
              <a:t>Après STI2D ►  Les filières 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6092744" y="1015282"/>
            <a:ext cx="2436812" cy="79964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  <a:latin typeface="Helvetica Neue"/>
              </a:rPr>
              <a:t>UNIVERSITÉ</a:t>
            </a:r>
            <a:r>
              <a:rPr lang="fr-FR" dirty="0">
                <a:solidFill>
                  <a:srgbClr val="3366FF"/>
                </a:solidFill>
                <a:latin typeface="Helvetica Neue"/>
              </a:rPr>
              <a:t/>
            </a:r>
            <a:br>
              <a:rPr lang="fr-FR" dirty="0">
                <a:solidFill>
                  <a:srgbClr val="3366FF"/>
                </a:solidFill>
                <a:latin typeface="Helvetica Neue"/>
              </a:rPr>
            </a:br>
            <a:endParaRPr lang="fr-FR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701739" y="3135222"/>
            <a:ext cx="1205077" cy="32971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fr-FR" altLang="fr-FR" sz="1800" b="1" dirty="0" smtClean="0">
              <a:solidFill>
                <a:schemeClr val="bg1"/>
              </a:solidFill>
              <a:latin typeface="Helvetica Neue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738624" y="4893306"/>
            <a:ext cx="1087439" cy="373370"/>
          </a:xfrm>
          <a:prstGeom prst="rect">
            <a:avLst/>
          </a:prstGeom>
          <a:solidFill>
            <a:srgbClr val="EF7D0B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L3</a:t>
            </a:r>
            <a:endParaRPr lang="fr-FR" sz="1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738623" y="3148643"/>
            <a:ext cx="1077915" cy="331788"/>
          </a:xfrm>
          <a:prstGeom prst="rect">
            <a:avLst/>
          </a:prstGeom>
          <a:solidFill>
            <a:srgbClr val="EF7D0B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lvl="0" algn="ctr">
              <a:lnSpc>
                <a:spcPct val="200000"/>
              </a:lnSpc>
              <a:defRPr/>
            </a:pPr>
            <a:r>
              <a:rPr lang="fr-FR" sz="1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endParaRPr lang="fr-FR" sz="1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fr-FR" sz="1200" dirty="0" smtClean="0">
                <a:solidFill>
                  <a:schemeClr val="lt1"/>
                </a:solidFill>
                <a:latin typeface="Helvetica Neue"/>
              </a:rPr>
              <a:t> </a:t>
            </a:r>
            <a:endParaRPr lang="fr-FR" sz="1200" dirty="0">
              <a:solidFill>
                <a:schemeClr val="lt1"/>
              </a:solidFill>
              <a:latin typeface="Helvetica Neue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738625" y="3562981"/>
            <a:ext cx="1073151" cy="346075"/>
          </a:xfrm>
          <a:prstGeom prst="rect">
            <a:avLst/>
          </a:prstGeom>
          <a:solidFill>
            <a:srgbClr val="EF7D0B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lvl="0" algn="ctr">
              <a:lnSpc>
                <a:spcPct val="250000"/>
              </a:lnSpc>
              <a:defRPr/>
            </a:pPr>
            <a:r>
              <a:rPr lang="fr-FR" sz="1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endParaRPr lang="fr-FR" sz="1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fr-FR" sz="1200" dirty="0">
              <a:solidFill>
                <a:schemeClr val="lt1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38625" y="4010234"/>
            <a:ext cx="1073151" cy="344553"/>
          </a:xfrm>
          <a:prstGeom prst="rect">
            <a:avLst/>
          </a:prstGeom>
          <a:solidFill>
            <a:srgbClr val="EF7D0B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000" dirty="0" smtClean="0">
                <a:solidFill>
                  <a:schemeClr val="lt1"/>
                </a:solidFill>
              </a:rPr>
              <a:t>M2</a:t>
            </a:r>
            <a:endParaRPr lang="fr-FR" sz="1000" dirty="0">
              <a:solidFill>
                <a:schemeClr val="lt1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738624" y="4455621"/>
            <a:ext cx="1074930" cy="324465"/>
          </a:xfrm>
          <a:prstGeom prst="rect">
            <a:avLst/>
          </a:prstGeom>
          <a:solidFill>
            <a:srgbClr val="EF7D0B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000" dirty="0" smtClean="0">
                <a:solidFill>
                  <a:schemeClr val="lt1"/>
                </a:solidFill>
              </a:rPr>
              <a:t>M1</a:t>
            </a:r>
            <a:endParaRPr lang="fr-FR" sz="1000" dirty="0">
              <a:solidFill>
                <a:schemeClr val="lt1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738623" y="2746440"/>
            <a:ext cx="1073154" cy="319654"/>
          </a:xfrm>
          <a:prstGeom prst="rect">
            <a:avLst/>
          </a:prstGeom>
          <a:solidFill>
            <a:srgbClr val="EF7D0B"/>
          </a:solidFill>
          <a:ln w="952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b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lt1"/>
                </a:solidFill>
                <a:latin typeface="Helvetica Neue"/>
              </a:rPr>
              <a:t>D3</a:t>
            </a:r>
          </a:p>
          <a:p>
            <a:pPr algn="ctr" eaLnBrk="1" hangingPunct="1">
              <a:defRPr/>
            </a:pPr>
            <a:endParaRPr lang="fr-FR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982549" y="3853087"/>
            <a:ext cx="563563" cy="211137"/>
          </a:xfrm>
          <a:prstGeom prst="rect">
            <a:avLst/>
          </a:prstGeom>
          <a:solidFill>
            <a:srgbClr val="BFBFBF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fr-FR" sz="1000" b="1" dirty="0">
                <a:solidFill>
                  <a:schemeClr val="accent1"/>
                </a:solidFill>
                <a:latin typeface="Arial Narrow"/>
                <a:ea typeface="+mn-ea"/>
              </a:rPr>
              <a:t>Master</a:t>
            </a:r>
          </a:p>
        </p:txBody>
      </p:sp>
      <p:sp>
        <p:nvSpPr>
          <p:cNvPr id="25" name="Ellipse 24"/>
          <p:cNvSpPr/>
          <p:nvPr/>
        </p:nvSpPr>
        <p:spPr>
          <a:xfrm>
            <a:off x="5053096" y="3714659"/>
            <a:ext cx="133350" cy="177800"/>
          </a:xfrm>
          <a:prstGeom prst="ellipse">
            <a:avLst/>
          </a:prstGeom>
          <a:noFill/>
          <a:ln w="31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3356004" y="4292736"/>
            <a:ext cx="503237" cy="0"/>
          </a:xfrm>
          <a:prstGeom prst="straightConnector1">
            <a:avLst/>
          </a:prstGeom>
          <a:ln w="31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4927684" y="3803559"/>
            <a:ext cx="504825" cy="0"/>
          </a:xfrm>
          <a:prstGeom prst="straightConnector1">
            <a:avLst/>
          </a:prstGeom>
          <a:ln w="31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48098" y="4930310"/>
            <a:ext cx="323850" cy="222250"/>
          </a:xfrm>
          <a:prstGeom prst="rect">
            <a:avLst/>
          </a:prstGeom>
          <a:solidFill>
            <a:srgbClr val="BC9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/>
              <a:t>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49686" y="5413703"/>
            <a:ext cx="322262" cy="222250"/>
          </a:xfrm>
          <a:prstGeom prst="rect">
            <a:avLst/>
          </a:prstGeom>
          <a:solidFill>
            <a:srgbClr val="BC9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/>
              <a:t>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48098" y="3606272"/>
            <a:ext cx="323850" cy="222250"/>
          </a:xfrm>
          <a:prstGeom prst="rect">
            <a:avLst/>
          </a:prstGeom>
          <a:solidFill>
            <a:srgbClr val="BC9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/>
              <a:t>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8098" y="4466452"/>
            <a:ext cx="323850" cy="220663"/>
          </a:xfrm>
          <a:prstGeom prst="rect">
            <a:avLst/>
          </a:prstGeom>
          <a:solidFill>
            <a:srgbClr val="BC9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/>
              <a:t>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8098" y="4030266"/>
            <a:ext cx="323850" cy="220662"/>
          </a:xfrm>
          <a:prstGeom prst="rect">
            <a:avLst/>
          </a:prstGeom>
          <a:solidFill>
            <a:srgbClr val="BC9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/>
              <a:t>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34784" y="3179134"/>
            <a:ext cx="323850" cy="222250"/>
          </a:xfrm>
          <a:prstGeom prst="rect">
            <a:avLst/>
          </a:prstGeom>
          <a:solidFill>
            <a:srgbClr val="BC9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/>
              <a:t>7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36834" y="2791923"/>
            <a:ext cx="323850" cy="220662"/>
          </a:xfrm>
          <a:prstGeom prst="rect">
            <a:avLst/>
          </a:prstGeom>
          <a:solidFill>
            <a:srgbClr val="BC9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/>
              <a:t>8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70700" y="4709281"/>
            <a:ext cx="786442" cy="246221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1000" b="1" dirty="0" smtClean="0">
                <a:solidFill>
                  <a:schemeClr val="accent1"/>
                </a:solidFill>
                <a:latin typeface="Arial Narrow"/>
                <a:ea typeface="+mn-ea"/>
              </a:rPr>
              <a:t>Licence</a:t>
            </a:r>
            <a:endParaRPr lang="fr-FR" sz="1000" b="1" dirty="0">
              <a:solidFill>
                <a:schemeClr val="accent1"/>
              </a:solidFill>
              <a:latin typeface="Arial Narrow"/>
              <a:ea typeface="+mn-ea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738625" y="5363173"/>
            <a:ext cx="1090614" cy="334995"/>
          </a:xfrm>
          <a:prstGeom prst="rect">
            <a:avLst/>
          </a:prstGeom>
          <a:solidFill>
            <a:srgbClr val="EF7D0B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</a:t>
            </a:r>
            <a:endParaRPr lang="fr-FR" sz="1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738625" y="5794665"/>
            <a:ext cx="1090613" cy="313078"/>
          </a:xfrm>
          <a:prstGeom prst="rect">
            <a:avLst/>
          </a:prstGeom>
          <a:solidFill>
            <a:srgbClr val="EF7D0B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fr-FR" sz="10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  <a:endParaRPr lang="fr-FR" sz="1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7628" y="5902789"/>
            <a:ext cx="322262" cy="222250"/>
          </a:xfrm>
          <a:prstGeom prst="rect">
            <a:avLst/>
          </a:prstGeom>
          <a:solidFill>
            <a:srgbClr val="BC9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/>
              <a:t>1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846042" y="4926148"/>
            <a:ext cx="1116680" cy="323413"/>
          </a:xfrm>
          <a:prstGeom prst="rect">
            <a:avLst/>
          </a:prstGeom>
          <a:solidFill>
            <a:srgbClr val="EF7D0B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b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135229" y="4742549"/>
            <a:ext cx="647700" cy="276225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rgbClr val="00FFFF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1200" b="1" dirty="0">
                <a:solidFill>
                  <a:schemeClr val="accent1"/>
                </a:solidFill>
                <a:latin typeface="Arial Narrow"/>
                <a:ea typeface="+mn-ea"/>
              </a:rPr>
              <a:t>L pro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727754" y="1814924"/>
            <a:ext cx="1073154" cy="331788"/>
          </a:xfrm>
          <a:prstGeom prst="rect">
            <a:avLst/>
          </a:prstGeom>
          <a:solidFill>
            <a:srgbClr val="EF7D0B"/>
          </a:solidFill>
          <a:ln w="3175">
            <a:solidFill>
              <a:srgbClr val="00FFFF"/>
            </a:solidFill>
            <a:prstDash val="sysDash"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fr-FR" sz="10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D5</a:t>
            </a:r>
            <a:endParaRPr lang="fr-FR" sz="1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738623" y="2238521"/>
            <a:ext cx="1073154" cy="331788"/>
          </a:xfrm>
          <a:prstGeom prst="rect">
            <a:avLst/>
          </a:prstGeom>
          <a:solidFill>
            <a:srgbClr val="EF7D0B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fr-FR" sz="10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D4</a:t>
            </a:r>
            <a:endParaRPr lang="fr-FR" sz="1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943655" y="2525976"/>
            <a:ext cx="641350" cy="263780"/>
          </a:xfrm>
          <a:prstGeom prst="rect">
            <a:avLst/>
          </a:prstGeom>
          <a:solidFill>
            <a:srgbClr val="BFBFBF"/>
          </a:solidFill>
          <a:ln w="952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fr-FR" sz="1000" b="1" dirty="0">
                <a:solidFill>
                  <a:schemeClr val="accent1"/>
                </a:solidFill>
                <a:latin typeface="Arial Narrow"/>
                <a:ea typeface="+mn-ea"/>
              </a:rPr>
              <a:t>Doctorat</a:t>
            </a:r>
          </a:p>
        </p:txBody>
      </p:sp>
      <p:sp>
        <p:nvSpPr>
          <p:cNvPr id="44" name="Triangle isocèle 43"/>
          <p:cNvSpPr/>
          <p:nvPr/>
        </p:nvSpPr>
        <p:spPr>
          <a:xfrm>
            <a:off x="436834" y="2492078"/>
            <a:ext cx="308947" cy="210572"/>
          </a:xfrm>
          <a:prstGeom prst="triangle">
            <a:avLst/>
          </a:prstGeom>
          <a:solidFill>
            <a:srgbClr val="BC90B0"/>
          </a:solidFill>
          <a:ln>
            <a:solidFill>
              <a:srgbClr val="91AB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Triangle isocèle 44"/>
          <p:cNvSpPr/>
          <p:nvPr/>
        </p:nvSpPr>
        <p:spPr>
          <a:xfrm>
            <a:off x="448098" y="2180446"/>
            <a:ext cx="308947" cy="210572"/>
          </a:xfrm>
          <a:prstGeom prst="triangle">
            <a:avLst/>
          </a:prstGeom>
          <a:solidFill>
            <a:srgbClr val="BC90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686728" y="3549814"/>
            <a:ext cx="1206157" cy="3366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fr-FR" sz="1800" dirty="0">
              <a:solidFill>
                <a:srgbClr val="FFFFFF"/>
              </a:solidFill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686728" y="4001822"/>
            <a:ext cx="1206157" cy="3366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0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5</a:t>
            </a:r>
            <a:endParaRPr lang="fr-FR" altLang="fr-FR" sz="10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700660" y="4474625"/>
            <a:ext cx="1206157" cy="3366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ctr" eaLnBrk="1" hangingPunct="1">
              <a:defRPr/>
            </a:pPr>
            <a:r>
              <a:rPr lang="fr-FR" altLang="fr-FR" sz="1000" b="1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ea typeface="+mn-ea"/>
              </a:rPr>
              <a:t>4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700660" y="4917232"/>
            <a:ext cx="1206157" cy="3366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ctr" eaLnBrk="1" hangingPunct="1">
              <a:defRPr/>
            </a:pPr>
            <a:r>
              <a:rPr lang="fr-FR" altLang="fr-FR" sz="1000" b="1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ea typeface="+mn-ea"/>
              </a:rPr>
              <a:t>3</a:t>
            </a:r>
            <a:endParaRPr lang="fr-FR" altLang="fr-FR" sz="10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  <a:ea typeface="+mn-ea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358790" y="5373862"/>
            <a:ext cx="543940" cy="331967"/>
          </a:xfrm>
          <a:prstGeom prst="rect">
            <a:avLst/>
          </a:prstGeom>
          <a:solidFill>
            <a:srgbClr val="FFFF00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1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Prépa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357660" y="5821048"/>
            <a:ext cx="545070" cy="331967"/>
          </a:xfrm>
          <a:prstGeom prst="rect">
            <a:avLst/>
          </a:prstGeom>
          <a:solidFill>
            <a:srgbClr val="FFFF00"/>
          </a:solidFill>
          <a:ln w="6350">
            <a:solidFill>
              <a:srgbClr val="00B0F0"/>
            </a:solidFill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FR" altLang="fr-FR" sz="11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Prépa 1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1262183" y="5768122"/>
            <a:ext cx="506058" cy="336654"/>
          </a:xfrm>
          <a:prstGeom prst="rect">
            <a:avLst/>
          </a:prstGeom>
          <a:solidFill>
            <a:srgbClr val="FFFF00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1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Prépa 1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2837471" y="5417886"/>
            <a:ext cx="508499" cy="331967"/>
          </a:xfrm>
          <a:prstGeom prst="rect">
            <a:avLst/>
          </a:prstGeom>
          <a:solidFill>
            <a:srgbClr val="7C86B0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0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BTS2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241129" y="4439281"/>
            <a:ext cx="1200305" cy="33730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0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4</a:t>
            </a:r>
            <a:endParaRPr lang="fr-FR" altLang="fr-FR" sz="10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1238203" y="3993962"/>
            <a:ext cx="1206157" cy="33665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ctr" eaLnBrk="1" hangingPunct="1">
              <a:defRPr/>
            </a:pPr>
            <a:r>
              <a:rPr lang="fr-FR" altLang="fr-FR" sz="1000" b="1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ea typeface="+mn-ea"/>
              </a:rPr>
              <a:t>5</a:t>
            </a:r>
            <a:endParaRPr lang="fr-FR" altLang="fr-FR" sz="10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  <a:ea typeface="+mn-ea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1235277" y="4884600"/>
            <a:ext cx="1206157" cy="33586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0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3</a:t>
            </a:r>
            <a:endParaRPr lang="fr-FR" altLang="fr-FR" sz="10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1235278" y="5321640"/>
            <a:ext cx="559868" cy="336654"/>
          </a:xfrm>
          <a:prstGeom prst="rect">
            <a:avLst/>
          </a:prstGeom>
          <a:solidFill>
            <a:srgbClr val="FFFF00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1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Prépa 2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4938612" y="3769180"/>
            <a:ext cx="764145" cy="290207"/>
          </a:xfrm>
          <a:prstGeom prst="rect">
            <a:avLst/>
          </a:prstGeom>
          <a:solidFill>
            <a:srgbClr val="BFBFBF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000" b="1" dirty="0" smtClean="0">
                <a:solidFill>
                  <a:schemeClr val="accent1"/>
                </a:solidFill>
                <a:latin typeface="Arial Narrow" pitchFamily="34" charset="0"/>
              </a:rPr>
              <a:t>Diplôme d’ingénieur</a:t>
            </a:r>
          </a:p>
        </p:txBody>
      </p:sp>
      <p:sp>
        <p:nvSpPr>
          <p:cNvPr id="61" name="Ellipse 60"/>
          <p:cNvSpPr/>
          <p:nvPr/>
        </p:nvSpPr>
        <p:spPr>
          <a:xfrm>
            <a:off x="897633" y="3135222"/>
            <a:ext cx="1975285" cy="79886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Arial Narrow" panose="020B0606020202030204" pitchFamily="34" charset="0"/>
              </a:rPr>
              <a:t>Écoles </a:t>
            </a:r>
            <a:r>
              <a:rPr lang="fr-FR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spécialisées</a:t>
            </a:r>
            <a:endParaRPr lang="fr-FR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2693131" y="4240599"/>
            <a:ext cx="652839" cy="437459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altLang="fr-FR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BTS</a:t>
            </a:r>
            <a:endParaRPr lang="fr-FR" sz="1200" dirty="0">
              <a:solidFill>
                <a:prstClr val="white"/>
              </a:solidFill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4531788" y="2356759"/>
            <a:ext cx="1508499" cy="636961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Arial Bold"/>
              </a:rPr>
              <a:t>École </a:t>
            </a:r>
            <a:r>
              <a:rPr lang="fr-FR" sz="1400" dirty="0" smtClean="0">
                <a:solidFill>
                  <a:schemeClr val="bg1"/>
                </a:solidFill>
                <a:latin typeface="Arial Bold"/>
              </a:rPr>
              <a:t>d’ingénieur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4700611" y="5373862"/>
            <a:ext cx="558910" cy="3366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ctr" eaLnBrk="1" hangingPunct="1">
              <a:defRPr/>
            </a:pPr>
            <a:r>
              <a:rPr lang="fr-FR" altLang="fr-FR" sz="1000" b="1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ea typeface="+mn-ea"/>
              </a:rPr>
              <a:t>2</a:t>
            </a:r>
            <a:endParaRPr lang="fr-FR" altLang="fr-FR" sz="10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  <a:ea typeface="+mn-ea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4719197" y="5810199"/>
            <a:ext cx="540324" cy="3366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ctr" eaLnBrk="1" hangingPunct="1">
              <a:defRPr/>
            </a:pPr>
            <a:r>
              <a:rPr lang="fr-FR" altLang="fr-FR" sz="1000" b="1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ea typeface="+mn-ea"/>
              </a:rPr>
              <a:t>1</a:t>
            </a:r>
            <a:endParaRPr lang="fr-FR" altLang="fr-FR" sz="10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  <a:ea typeface="+mn-ea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903644" y="5323228"/>
            <a:ext cx="523264" cy="33665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1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endParaRPr lang="fr-FR" altLang="fr-FR" sz="11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1885276" y="5771512"/>
            <a:ext cx="541631" cy="33665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ctr" eaLnBrk="1" hangingPunct="1">
              <a:defRPr/>
            </a:pPr>
            <a:r>
              <a:rPr lang="fr-FR" altLang="fr-FR" sz="1000" b="1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ea typeface="+mn-ea"/>
              </a:rPr>
              <a:t>1</a:t>
            </a:r>
            <a:endParaRPr lang="fr-FR" altLang="fr-FR" sz="10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  <a:ea typeface="+mn-ea"/>
            </a:endParaRPr>
          </a:p>
        </p:txBody>
      </p:sp>
      <p:cxnSp>
        <p:nvCxnSpPr>
          <p:cNvPr id="68" name="Connecteur en angle 67"/>
          <p:cNvCxnSpPr/>
          <p:nvPr/>
        </p:nvCxnSpPr>
        <p:spPr>
          <a:xfrm flipV="1">
            <a:off x="5907653" y="5085559"/>
            <a:ext cx="835894" cy="459855"/>
          </a:xfrm>
          <a:prstGeom prst="bentConnector3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en angle 69"/>
          <p:cNvCxnSpPr/>
          <p:nvPr/>
        </p:nvCxnSpPr>
        <p:spPr>
          <a:xfrm>
            <a:off x="5913088" y="5550058"/>
            <a:ext cx="825024" cy="110375"/>
          </a:xfrm>
          <a:prstGeom prst="bentConnector3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4026930" y="4977748"/>
            <a:ext cx="545070" cy="314852"/>
          </a:xfrm>
          <a:prstGeom prst="rect">
            <a:avLst/>
          </a:prstGeom>
          <a:solidFill>
            <a:srgbClr val="FFFF00"/>
          </a:solidFill>
          <a:ln w="6350">
            <a:solidFill>
              <a:srgbClr val="00B0F0"/>
            </a:solidFill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FR" altLang="fr-FR" sz="11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Prépa </a:t>
            </a:r>
            <a:r>
              <a:rPr lang="fr-FR" altLang="fr-FR" sz="11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ATS</a:t>
            </a:r>
            <a:endParaRPr lang="fr-FR" altLang="fr-FR" sz="11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2" name="Connecteur droit 71"/>
          <p:cNvCxnSpPr/>
          <p:nvPr/>
        </p:nvCxnSpPr>
        <p:spPr>
          <a:xfrm>
            <a:off x="4571306" y="5115093"/>
            <a:ext cx="79037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en angle 99"/>
          <p:cNvCxnSpPr/>
          <p:nvPr/>
        </p:nvCxnSpPr>
        <p:spPr>
          <a:xfrm>
            <a:off x="4580271" y="5102089"/>
            <a:ext cx="724006" cy="0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en angle 99"/>
          <p:cNvCxnSpPr/>
          <p:nvPr/>
        </p:nvCxnSpPr>
        <p:spPr>
          <a:xfrm flipH="1">
            <a:off x="5913088" y="4949705"/>
            <a:ext cx="814666" cy="0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en angle 74"/>
          <p:cNvCxnSpPr/>
          <p:nvPr/>
        </p:nvCxnSpPr>
        <p:spPr>
          <a:xfrm rot="5400000" flipH="1" flipV="1">
            <a:off x="3868333" y="5275797"/>
            <a:ext cx="317194" cy="136982"/>
          </a:xfrm>
          <a:prstGeom prst="bentConnector3">
            <a:avLst>
              <a:gd name="adj1" fmla="val 50000"/>
            </a:avLst>
          </a:prstGeom>
          <a:ln w="635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Ellipse 75"/>
          <p:cNvSpPr/>
          <p:nvPr/>
        </p:nvSpPr>
        <p:spPr>
          <a:xfrm>
            <a:off x="3459079" y="4240599"/>
            <a:ext cx="652839" cy="437459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altLang="fr-FR" sz="12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DUT</a:t>
            </a:r>
            <a:endParaRPr lang="fr-FR" sz="1200" dirty="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3486651" y="5384074"/>
            <a:ext cx="508499" cy="331967"/>
          </a:xfrm>
          <a:prstGeom prst="rect">
            <a:avLst/>
          </a:prstGeom>
          <a:solidFill>
            <a:srgbClr val="7C86B0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0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DUT2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2872918" y="5185691"/>
            <a:ext cx="473053" cy="288925"/>
          </a:xfrm>
          <a:prstGeom prst="rect">
            <a:avLst/>
          </a:prstGeom>
          <a:solidFill>
            <a:srgbClr val="BFBFBF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fr-FR" sz="1000" b="1" dirty="0" smtClean="0">
                <a:solidFill>
                  <a:schemeClr val="accent1"/>
                </a:solidFill>
                <a:latin typeface="Arial Narrow"/>
                <a:ea typeface="+mn-ea"/>
              </a:rPr>
              <a:t>BTS</a:t>
            </a:r>
            <a:endParaRPr lang="fr-FR" sz="1000" b="1" dirty="0">
              <a:solidFill>
                <a:schemeClr val="accent1"/>
              </a:solidFill>
              <a:latin typeface="Arial Narrow"/>
              <a:ea typeface="+mn-ea"/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2847505" y="5793072"/>
            <a:ext cx="508499" cy="331967"/>
          </a:xfrm>
          <a:prstGeom prst="rect">
            <a:avLst/>
          </a:prstGeom>
          <a:solidFill>
            <a:srgbClr val="7C86B0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0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BTS1</a:t>
            </a: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3486651" y="5790535"/>
            <a:ext cx="508499" cy="331967"/>
          </a:xfrm>
          <a:prstGeom prst="rect">
            <a:avLst/>
          </a:prstGeom>
          <a:solidFill>
            <a:srgbClr val="7C86B0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0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DUT1</a:t>
            </a: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3485386" y="5205019"/>
            <a:ext cx="473053" cy="288925"/>
          </a:xfrm>
          <a:prstGeom prst="rect">
            <a:avLst/>
          </a:prstGeom>
          <a:solidFill>
            <a:srgbClr val="BFBFBF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fr-FR" sz="1000" b="1" dirty="0" smtClean="0">
                <a:solidFill>
                  <a:schemeClr val="accent1"/>
                </a:solidFill>
                <a:latin typeface="Arial Narrow"/>
                <a:ea typeface="+mn-ea"/>
              </a:rPr>
              <a:t>DUT</a:t>
            </a:r>
            <a:endParaRPr lang="fr-FR" sz="1000" b="1" dirty="0">
              <a:solidFill>
                <a:schemeClr val="accent1"/>
              </a:solidFill>
              <a:latin typeface="Arial Narrow"/>
              <a:ea typeface="+mn-ea"/>
            </a:endParaRPr>
          </a:p>
        </p:txBody>
      </p:sp>
      <p:cxnSp>
        <p:nvCxnSpPr>
          <p:cNvPr id="82" name="Connecteur en angle 99"/>
          <p:cNvCxnSpPr/>
          <p:nvPr/>
        </p:nvCxnSpPr>
        <p:spPr>
          <a:xfrm>
            <a:off x="4732671" y="5254489"/>
            <a:ext cx="724006" cy="0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en angle 99"/>
          <p:cNvCxnSpPr>
            <a:stCxn id="55" idx="0"/>
          </p:cNvCxnSpPr>
          <p:nvPr/>
        </p:nvCxnSpPr>
        <p:spPr>
          <a:xfrm>
            <a:off x="3109445" y="5185691"/>
            <a:ext cx="985976" cy="19328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3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NISEP_PRESENTATION_2018_IEO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ONISEP_PRESENTATION_2018_IEO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5_ONISEP_PRESENTATION_2018_IEO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4.xml><?xml version="1.0" encoding="utf-8"?>
<a:theme xmlns:a="http://schemas.openxmlformats.org/drawingml/2006/main" name="6_ONISEP_PRESENTATION_2018_IEO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5.xml><?xml version="1.0" encoding="utf-8"?>
<a:theme xmlns:a="http://schemas.openxmlformats.org/drawingml/2006/main" name="2_ONISEP_PRESENTATION_2018_IEO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ONISEP_PRESENTATION_2018_IEO</Template>
  <TotalTime>325</TotalTime>
  <Words>813</Words>
  <Application>Microsoft Office PowerPoint</Application>
  <PresentationFormat>Affichage à l'écran (4:3)</PresentationFormat>
  <Paragraphs>274</Paragraphs>
  <Slides>20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20</vt:i4>
      </vt:variant>
    </vt:vector>
  </HeadingPairs>
  <TitlesOfParts>
    <vt:vector size="38" baseType="lpstr">
      <vt:lpstr>MS PGothic</vt:lpstr>
      <vt:lpstr>Aharoni</vt:lpstr>
      <vt:lpstr>Arial</vt:lpstr>
      <vt:lpstr>Arial Black</vt:lpstr>
      <vt:lpstr>Arial Bold</vt:lpstr>
      <vt:lpstr>Arial Italic</vt:lpstr>
      <vt:lpstr>Arial Narrow</vt:lpstr>
      <vt:lpstr>Calibri</vt:lpstr>
      <vt:lpstr>Garamond</vt:lpstr>
      <vt:lpstr>Helvetica Neue</vt:lpstr>
      <vt:lpstr>Mangal</vt:lpstr>
      <vt:lpstr>Times New Roman</vt:lpstr>
      <vt:lpstr>Wingdings</vt:lpstr>
      <vt:lpstr>ONISEP_PRESENTATION_2018_IEO</vt:lpstr>
      <vt:lpstr>1_ONISEP_PRESENTATION_2018_IEO</vt:lpstr>
      <vt:lpstr>5_ONISEP_PRESENTATION_2018_IEO</vt:lpstr>
      <vt:lpstr>6_ONISEP_PRESENTATION_2018_IEO</vt:lpstr>
      <vt:lpstr>2_ONISEP_PRESENTATION_2018_IEO</vt:lpstr>
      <vt:lpstr>Entrer dans le supérieur après  un bac  STI2D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ONISEP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Entrer dans le supérieur après un bac STI2D</dc:title>
  <dc:creator>Béatrice Faveur</dc:creator>
  <cp:lastModifiedBy>cio</cp:lastModifiedBy>
  <cp:revision>47</cp:revision>
  <dcterms:created xsi:type="dcterms:W3CDTF">2017-11-27T16:06:45Z</dcterms:created>
  <dcterms:modified xsi:type="dcterms:W3CDTF">2019-07-01T12:22:08Z</dcterms:modified>
</cp:coreProperties>
</file>